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Default Extension="jp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 id="408" r:id="rId159"/>
    <p:sldId id="409"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7" r:id="rId208"/>
    <p:sldId id="458" r:id="rId209"/>
    <p:sldId id="459" r:id="rId210"/>
    <p:sldId id="460" r:id="rId211"/>
    <p:sldId id="461" r:id="rId212"/>
    <p:sldId id="462" r:id="rId213"/>
    <p:sldId id="463" r:id="rId214"/>
    <p:sldId id="464" r:id="rId215"/>
    <p:sldId id="465" r:id="rId216"/>
    <p:sldId id="466" r:id="rId217"/>
    <p:sldId id="467" r:id="rId218"/>
    <p:sldId id="468" r:id="rId219"/>
    <p:sldId id="469" r:id="rId220"/>
    <p:sldId id="470" r:id="rId221"/>
    <p:sldId id="471" r:id="rId222"/>
    <p:sldId id="472" r:id="rId223"/>
    <p:sldId id="473" r:id="rId224"/>
    <p:sldId id="474" r:id="rId225"/>
    <p:sldId id="475" r:id="rId226"/>
    <p:sldId id="476" r:id="rId227"/>
    <p:sldId id="477" r:id="rId228"/>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00" Type="http://schemas.openxmlformats.org/officeDocument/2006/relationships/slide" Target="slides/slide94.xml"/><Relationship Id="rId101" Type="http://schemas.openxmlformats.org/officeDocument/2006/relationships/slide" Target="slides/slide95.xml"/><Relationship Id="rId102" Type="http://schemas.openxmlformats.org/officeDocument/2006/relationships/slide" Target="slides/slide96.xml"/><Relationship Id="rId103" Type="http://schemas.openxmlformats.org/officeDocument/2006/relationships/slide" Target="slides/slide97.xml"/><Relationship Id="rId104" Type="http://schemas.openxmlformats.org/officeDocument/2006/relationships/slide" Target="slides/slide98.xml"/><Relationship Id="rId105" Type="http://schemas.openxmlformats.org/officeDocument/2006/relationships/slide" Target="slides/slide99.xml"/><Relationship Id="rId106" Type="http://schemas.openxmlformats.org/officeDocument/2006/relationships/slide" Target="slides/slide100.xml"/><Relationship Id="rId107" Type="http://schemas.openxmlformats.org/officeDocument/2006/relationships/slide" Target="slides/slide101.xml"/><Relationship Id="rId108" Type="http://schemas.openxmlformats.org/officeDocument/2006/relationships/slide" Target="slides/slide102.xml"/><Relationship Id="rId109" Type="http://schemas.openxmlformats.org/officeDocument/2006/relationships/slide" Target="slides/slide103.xml"/><Relationship Id="rId110" Type="http://schemas.openxmlformats.org/officeDocument/2006/relationships/slide" Target="slides/slide104.xml"/><Relationship Id="rId111" Type="http://schemas.openxmlformats.org/officeDocument/2006/relationships/slide" Target="slides/slide105.xml"/><Relationship Id="rId112" Type="http://schemas.openxmlformats.org/officeDocument/2006/relationships/slide" Target="slides/slide106.xml"/><Relationship Id="rId113" Type="http://schemas.openxmlformats.org/officeDocument/2006/relationships/slide" Target="slides/slide107.xml"/><Relationship Id="rId114" Type="http://schemas.openxmlformats.org/officeDocument/2006/relationships/slide" Target="slides/slide108.xml"/><Relationship Id="rId115" Type="http://schemas.openxmlformats.org/officeDocument/2006/relationships/slide" Target="slides/slide109.xml"/><Relationship Id="rId116" Type="http://schemas.openxmlformats.org/officeDocument/2006/relationships/slide" Target="slides/slide110.xml"/><Relationship Id="rId117" Type="http://schemas.openxmlformats.org/officeDocument/2006/relationships/slide" Target="slides/slide111.xml"/><Relationship Id="rId118" Type="http://schemas.openxmlformats.org/officeDocument/2006/relationships/slide" Target="slides/slide112.xml"/><Relationship Id="rId119" Type="http://schemas.openxmlformats.org/officeDocument/2006/relationships/slide" Target="slides/slide113.xml"/><Relationship Id="rId120" Type="http://schemas.openxmlformats.org/officeDocument/2006/relationships/slide" Target="slides/slide114.xml"/><Relationship Id="rId121" Type="http://schemas.openxmlformats.org/officeDocument/2006/relationships/slide" Target="slides/slide115.xml"/><Relationship Id="rId122" Type="http://schemas.openxmlformats.org/officeDocument/2006/relationships/slide" Target="slides/slide116.xml"/><Relationship Id="rId123" Type="http://schemas.openxmlformats.org/officeDocument/2006/relationships/slide" Target="slides/slide117.xml"/><Relationship Id="rId124" Type="http://schemas.openxmlformats.org/officeDocument/2006/relationships/slide" Target="slides/slide118.xml"/><Relationship Id="rId125" Type="http://schemas.openxmlformats.org/officeDocument/2006/relationships/slide" Target="slides/slide119.xml"/><Relationship Id="rId126" Type="http://schemas.openxmlformats.org/officeDocument/2006/relationships/slide" Target="slides/slide120.xml"/><Relationship Id="rId127" Type="http://schemas.openxmlformats.org/officeDocument/2006/relationships/slide" Target="slides/slide121.xml"/><Relationship Id="rId128" Type="http://schemas.openxmlformats.org/officeDocument/2006/relationships/slide" Target="slides/slide122.xml"/><Relationship Id="rId129" Type="http://schemas.openxmlformats.org/officeDocument/2006/relationships/slide" Target="slides/slide123.xml"/><Relationship Id="rId130" Type="http://schemas.openxmlformats.org/officeDocument/2006/relationships/slide" Target="slides/slide124.xml"/><Relationship Id="rId131" Type="http://schemas.openxmlformats.org/officeDocument/2006/relationships/slide" Target="slides/slide125.xml"/><Relationship Id="rId132" Type="http://schemas.openxmlformats.org/officeDocument/2006/relationships/slide" Target="slides/slide126.xml"/><Relationship Id="rId133" Type="http://schemas.openxmlformats.org/officeDocument/2006/relationships/slide" Target="slides/slide127.xml"/><Relationship Id="rId134" Type="http://schemas.openxmlformats.org/officeDocument/2006/relationships/slide" Target="slides/slide128.xml"/><Relationship Id="rId135" Type="http://schemas.openxmlformats.org/officeDocument/2006/relationships/slide" Target="slides/slide129.xml"/><Relationship Id="rId136" Type="http://schemas.openxmlformats.org/officeDocument/2006/relationships/slide" Target="slides/slide130.xml"/><Relationship Id="rId137" Type="http://schemas.openxmlformats.org/officeDocument/2006/relationships/slide" Target="slides/slide131.xml"/><Relationship Id="rId138" Type="http://schemas.openxmlformats.org/officeDocument/2006/relationships/slide" Target="slides/slide132.xml"/><Relationship Id="rId139" Type="http://schemas.openxmlformats.org/officeDocument/2006/relationships/slide" Target="slides/slide133.xml"/><Relationship Id="rId140" Type="http://schemas.openxmlformats.org/officeDocument/2006/relationships/slide" Target="slides/slide134.xml"/><Relationship Id="rId141" Type="http://schemas.openxmlformats.org/officeDocument/2006/relationships/slide" Target="slides/slide135.xml"/><Relationship Id="rId142" Type="http://schemas.openxmlformats.org/officeDocument/2006/relationships/slide" Target="slides/slide136.xml"/><Relationship Id="rId143" Type="http://schemas.openxmlformats.org/officeDocument/2006/relationships/slide" Target="slides/slide137.xml"/><Relationship Id="rId144" Type="http://schemas.openxmlformats.org/officeDocument/2006/relationships/slide" Target="slides/slide138.xml"/><Relationship Id="rId145" Type="http://schemas.openxmlformats.org/officeDocument/2006/relationships/slide" Target="slides/slide139.xml"/><Relationship Id="rId146" Type="http://schemas.openxmlformats.org/officeDocument/2006/relationships/slide" Target="slides/slide140.xml"/><Relationship Id="rId147" Type="http://schemas.openxmlformats.org/officeDocument/2006/relationships/slide" Target="slides/slide141.xml"/><Relationship Id="rId148" Type="http://schemas.openxmlformats.org/officeDocument/2006/relationships/slide" Target="slides/slide142.xml"/><Relationship Id="rId149" Type="http://schemas.openxmlformats.org/officeDocument/2006/relationships/slide" Target="slides/slide143.xml"/><Relationship Id="rId150" Type="http://schemas.openxmlformats.org/officeDocument/2006/relationships/slide" Target="slides/slide144.xml"/><Relationship Id="rId151" Type="http://schemas.openxmlformats.org/officeDocument/2006/relationships/slide" Target="slides/slide145.xml"/><Relationship Id="rId152" Type="http://schemas.openxmlformats.org/officeDocument/2006/relationships/slide" Target="slides/slide146.xml"/><Relationship Id="rId153" Type="http://schemas.openxmlformats.org/officeDocument/2006/relationships/slide" Target="slides/slide147.xml"/><Relationship Id="rId154" Type="http://schemas.openxmlformats.org/officeDocument/2006/relationships/slide" Target="slides/slide148.xml"/><Relationship Id="rId155" Type="http://schemas.openxmlformats.org/officeDocument/2006/relationships/slide" Target="slides/slide149.xml"/><Relationship Id="rId156" Type="http://schemas.openxmlformats.org/officeDocument/2006/relationships/slide" Target="slides/slide150.xml"/><Relationship Id="rId157" Type="http://schemas.openxmlformats.org/officeDocument/2006/relationships/slide" Target="slides/slide151.xml"/><Relationship Id="rId158" Type="http://schemas.openxmlformats.org/officeDocument/2006/relationships/slide" Target="slides/slide152.xml"/><Relationship Id="rId159" Type="http://schemas.openxmlformats.org/officeDocument/2006/relationships/slide" Target="slides/slide153.xml"/><Relationship Id="rId160" Type="http://schemas.openxmlformats.org/officeDocument/2006/relationships/slide" Target="slides/slide154.xml"/><Relationship Id="rId161" Type="http://schemas.openxmlformats.org/officeDocument/2006/relationships/slide" Target="slides/slide155.xml"/><Relationship Id="rId162" Type="http://schemas.openxmlformats.org/officeDocument/2006/relationships/slide" Target="slides/slide156.xml"/><Relationship Id="rId163" Type="http://schemas.openxmlformats.org/officeDocument/2006/relationships/slide" Target="slides/slide157.xml"/><Relationship Id="rId164" Type="http://schemas.openxmlformats.org/officeDocument/2006/relationships/slide" Target="slides/slide158.xml"/><Relationship Id="rId165" Type="http://schemas.openxmlformats.org/officeDocument/2006/relationships/slide" Target="slides/slide159.xml"/><Relationship Id="rId166" Type="http://schemas.openxmlformats.org/officeDocument/2006/relationships/slide" Target="slides/slide160.xml"/><Relationship Id="rId167" Type="http://schemas.openxmlformats.org/officeDocument/2006/relationships/slide" Target="slides/slide161.xml"/><Relationship Id="rId168" Type="http://schemas.openxmlformats.org/officeDocument/2006/relationships/slide" Target="slides/slide162.xml"/><Relationship Id="rId169" Type="http://schemas.openxmlformats.org/officeDocument/2006/relationships/slide" Target="slides/slide163.xml"/><Relationship Id="rId170" Type="http://schemas.openxmlformats.org/officeDocument/2006/relationships/slide" Target="slides/slide164.xml"/><Relationship Id="rId171" Type="http://schemas.openxmlformats.org/officeDocument/2006/relationships/slide" Target="slides/slide165.xml"/><Relationship Id="rId172" Type="http://schemas.openxmlformats.org/officeDocument/2006/relationships/slide" Target="slides/slide166.xml"/><Relationship Id="rId173" Type="http://schemas.openxmlformats.org/officeDocument/2006/relationships/slide" Target="slides/slide167.xml"/><Relationship Id="rId174" Type="http://schemas.openxmlformats.org/officeDocument/2006/relationships/slide" Target="slides/slide168.xml"/><Relationship Id="rId175" Type="http://schemas.openxmlformats.org/officeDocument/2006/relationships/slide" Target="slides/slide169.xml"/><Relationship Id="rId176" Type="http://schemas.openxmlformats.org/officeDocument/2006/relationships/slide" Target="slides/slide170.xml"/><Relationship Id="rId177" Type="http://schemas.openxmlformats.org/officeDocument/2006/relationships/slide" Target="slides/slide171.xml"/><Relationship Id="rId178" Type="http://schemas.openxmlformats.org/officeDocument/2006/relationships/slide" Target="slides/slide172.xml"/><Relationship Id="rId179" Type="http://schemas.openxmlformats.org/officeDocument/2006/relationships/slide" Target="slides/slide173.xml"/><Relationship Id="rId180" Type="http://schemas.openxmlformats.org/officeDocument/2006/relationships/slide" Target="slides/slide174.xml"/><Relationship Id="rId181" Type="http://schemas.openxmlformats.org/officeDocument/2006/relationships/slide" Target="slides/slide175.xml"/><Relationship Id="rId182" Type="http://schemas.openxmlformats.org/officeDocument/2006/relationships/slide" Target="slides/slide176.xml"/><Relationship Id="rId183" Type="http://schemas.openxmlformats.org/officeDocument/2006/relationships/slide" Target="slides/slide177.xml"/><Relationship Id="rId184" Type="http://schemas.openxmlformats.org/officeDocument/2006/relationships/slide" Target="slides/slide178.xml"/><Relationship Id="rId185" Type="http://schemas.openxmlformats.org/officeDocument/2006/relationships/slide" Target="slides/slide179.xml"/><Relationship Id="rId186" Type="http://schemas.openxmlformats.org/officeDocument/2006/relationships/slide" Target="slides/slide180.xml"/><Relationship Id="rId187" Type="http://schemas.openxmlformats.org/officeDocument/2006/relationships/slide" Target="slides/slide181.xml"/><Relationship Id="rId188" Type="http://schemas.openxmlformats.org/officeDocument/2006/relationships/slide" Target="slides/slide182.xml"/><Relationship Id="rId189" Type="http://schemas.openxmlformats.org/officeDocument/2006/relationships/slide" Target="slides/slide183.xml"/><Relationship Id="rId190" Type="http://schemas.openxmlformats.org/officeDocument/2006/relationships/slide" Target="slides/slide184.xml"/><Relationship Id="rId191" Type="http://schemas.openxmlformats.org/officeDocument/2006/relationships/slide" Target="slides/slide185.xml"/><Relationship Id="rId192" Type="http://schemas.openxmlformats.org/officeDocument/2006/relationships/slide" Target="slides/slide186.xml"/><Relationship Id="rId193" Type="http://schemas.openxmlformats.org/officeDocument/2006/relationships/slide" Target="slides/slide187.xml"/><Relationship Id="rId194" Type="http://schemas.openxmlformats.org/officeDocument/2006/relationships/slide" Target="slides/slide188.xml"/><Relationship Id="rId195" Type="http://schemas.openxmlformats.org/officeDocument/2006/relationships/slide" Target="slides/slide189.xml"/><Relationship Id="rId196" Type="http://schemas.openxmlformats.org/officeDocument/2006/relationships/slide" Target="slides/slide190.xml"/><Relationship Id="rId197" Type="http://schemas.openxmlformats.org/officeDocument/2006/relationships/slide" Target="slides/slide191.xml"/><Relationship Id="rId198" Type="http://schemas.openxmlformats.org/officeDocument/2006/relationships/slide" Target="slides/slide192.xml"/><Relationship Id="rId199" Type="http://schemas.openxmlformats.org/officeDocument/2006/relationships/slide" Target="slides/slide193.xml"/><Relationship Id="rId200" Type="http://schemas.openxmlformats.org/officeDocument/2006/relationships/slide" Target="slides/slide194.xml"/><Relationship Id="rId201" Type="http://schemas.openxmlformats.org/officeDocument/2006/relationships/slide" Target="slides/slide195.xml"/><Relationship Id="rId202" Type="http://schemas.openxmlformats.org/officeDocument/2006/relationships/slide" Target="slides/slide196.xml"/><Relationship Id="rId203" Type="http://schemas.openxmlformats.org/officeDocument/2006/relationships/slide" Target="slides/slide197.xml"/><Relationship Id="rId204" Type="http://schemas.openxmlformats.org/officeDocument/2006/relationships/slide" Target="slides/slide198.xml"/><Relationship Id="rId205" Type="http://schemas.openxmlformats.org/officeDocument/2006/relationships/slide" Target="slides/slide199.xml"/><Relationship Id="rId206" Type="http://schemas.openxmlformats.org/officeDocument/2006/relationships/slide" Target="slides/slide200.xml"/><Relationship Id="rId207" Type="http://schemas.openxmlformats.org/officeDocument/2006/relationships/slide" Target="slides/slide201.xml"/><Relationship Id="rId208" Type="http://schemas.openxmlformats.org/officeDocument/2006/relationships/slide" Target="slides/slide202.xml"/><Relationship Id="rId209" Type="http://schemas.openxmlformats.org/officeDocument/2006/relationships/slide" Target="slides/slide203.xml"/><Relationship Id="rId210" Type="http://schemas.openxmlformats.org/officeDocument/2006/relationships/slide" Target="slides/slide204.xml"/><Relationship Id="rId211" Type="http://schemas.openxmlformats.org/officeDocument/2006/relationships/slide" Target="slides/slide205.xml"/><Relationship Id="rId212" Type="http://schemas.openxmlformats.org/officeDocument/2006/relationships/slide" Target="slides/slide206.xml"/><Relationship Id="rId213" Type="http://schemas.openxmlformats.org/officeDocument/2006/relationships/slide" Target="slides/slide207.xml"/><Relationship Id="rId214" Type="http://schemas.openxmlformats.org/officeDocument/2006/relationships/slide" Target="slides/slide208.xml"/><Relationship Id="rId215" Type="http://schemas.openxmlformats.org/officeDocument/2006/relationships/slide" Target="slides/slide209.xml"/><Relationship Id="rId216" Type="http://schemas.openxmlformats.org/officeDocument/2006/relationships/slide" Target="slides/slide210.xml"/><Relationship Id="rId217" Type="http://schemas.openxmlformats.org/officeDocument/2006/relationships/slide" Target="slides/slide211.xml"/><Relationship Id="rId218" Type="http://schemas.openxmlformats.org/officeDocument/2006/relationships/slide" Target="slides/slide212.xml"/><Relationship Id="rId219" Type="http://schemas.openxmlformats.org/officeDocument/2006/relationships/slide" Target="slides/slide213.xml"/><Relationship Id="rId220" Type="http://schemas.openxmlformats.org/officeDocument/2006/relationships/slide" Target="slides/slide214.xml"/><Relationship Id="rId221" Type="http://schemas.openxmlformats.org/officeDocument/2006/relationships/slide" Target="slides/slide215.xml"/><Relationship Id="rId222" Type="http://schemas.openxmlformats.org/officeDocument/2006/relationships/slide" Target="slides/slide216.xml"/><Relationship Id="rId223" Type="http://schemas.openxmlformats.org/officeDocument/2006/relationships/slide" Target="slides/slide217.xml"/><Relationship Id="rId224" Type="http://schemas.openxmlformats.org/officeDocument/2006/relationships/slide" Target="slides/slide218.xml"/><Relationship Id="rId225" Type="http://schemas.openxmlformats.org/officeDocument/2006/relationships/slide" Target="slides/slide219.xml"/><Relationship Id="rId226" Type="http://schemas.openxmlformats.org/officeDocument/2006/relationships/slide" Target="slides/slide220.xml"/><Relationship Id="rId227" Type="http://schemas.openxmlformats.org/officeDocument/2006/relationships/slide" Target="slides/slide221.xml"/><Relationship Id="rId228" Type="http://schemas.openxmlformats.org/officeDocument/2006/relationships/slide" Target="slides/slide2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d6523b62ba32ba2.png"/>
  <Relationship Id="rId3" Type="http://schemas.openxmlformats.org/officeDocument/2006/relationships/image" Target="../media/image_6722fc794f1d57de.pn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dd20b0f1f2ab1f8.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4b59a0597de72f35.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a31750e8a0306a74.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ec572177cc8354a9.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45218c3236d6b08.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1237fa521d09d326.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a5f07f50a599f982.pn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d5a43a4302bbb719.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96b6e44c9f21829.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4b59a0597de72f35.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1068d3483666491.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26b730b669632fdf.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c2ba0067badc35.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a5f07f50a599f982.pn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c38b6f51b611810.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bc760df45679073a.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f79ec8549fa9a2de.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442fd51b7489734d.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26b730b669632fdf.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556f7e3fa77750a.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c743fc32d7726aa6.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e8f0ef0dc82c378b.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f68a04955436fc37.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bab1e2ea8e467bcc.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16060fdf85ba6b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19d9aa4575d1ee52.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cfcf2ff576ba29eb.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84a2b598f09b8616.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bf3debb83cbce9bc.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2557333278caf1f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e64eab26c49124a.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11df75487e9a2419.pn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1068d3483666491.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d5a43a4302bbb719.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e941d27d253f345.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1068d3483666491.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cdfa74304a9a398c.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a5f07f50a599f982.pn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26b730b669632fdf.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45218c3236d6b08.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002d8c6b8c9f2fda.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d5a43a4302bbb719.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e941d27d253f345.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1068d3483666491.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cb69995f6377824b.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868ac5859170e5b9.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p:cNvPicPr>
            <a:picLocks noChangeAspect="1"/>
          </p:cNvPicPr>
          <p:nvPr/>
        </p:nvPicPr>
        <p:blipFill>
          <a:blip r:embed="rId2"/>
          <a:stretch>
            <a:fillRect/>
          </a:stretch>
        </p:blipFill>
        <p:spPr>
          <a:xfrm>
            <a:off x="0" y="0"/>
            <a:ext cx="12192000" cy="6858000"/>
          </a:xfrm>
          <a:prstGeom prst="rect">
            <a:avLst/>
          </a:prstGeom>
        </p:spPr>
      </p:pic>
      <p:sp>
        <p:nvSpPr>
          <p:cNvPr id="3" name="Rectangle 3"/>
          <p:cNvSpPr/>
          <p:nvPr/>
        </p:nvSpPr>
        <p:spPr>
          <a:xfrm>
            <a:off x="0" y="0"/>
            <a:ext cx="12192000" cy="6858000"/>
          </a:xfrm>
          <a:prstGeom prst="rect">
            <a:avLst/>
          </a:prstGeom>
          <a:solidFill>
            <a:srgbClr val="0B2E33">
              <a:alpha val="55000"/>
            </a:srgbClr>
          </a:solidFill>
          <a:ln>
            <a:noFill/>
          </a:ln>
        </p:spPr>
      </p:sp>
      <p:sp>
        <p:nvSpPr>
          <p:cNvPr id="4" name="Rectangle 4"/>
          <p:cNvSpPr/>
          <p:nvPr/>
        </p:nvSpPr>
        <p:spPr>
          <a:xfrm>
            <a:off x="762000" y="1390650"/>
            <a:ext cx="1562100" cy="342900"/>
          </a:xfrm>
          <a:prstGeom prst="rect">
            <a:avLst/>
          </a:prstGeom>
          <a:solidFill>
            <a:srgbClr val="47BCC6"/>
          </a:solidFill>
          <a:ln>
            <a:noFill/>
          </a:ln>
        </p:spPr>
      </p:sp>
      <p:sp>
        <p:nvSpPr>
          <p:cNvPr id="5" name="TextBox 5"/>
          <p:cNvSpPr txBox="1"/>
          <p:nvPr/>
        </p:nvSpPr>
        <p:spPr>
          <a:xfrm>
            <a:off x="926211" y="1484471"/>
            <a:ext cx="1052008" cy="278702"/>
          </a:xfrm>
          <a:prstGeom prst="rect">
            <a:avLst/>
          </a:prstGeom>
          <a:noFill/>
          <a:ln>
            <a:noFill/>
          </a:ln>
        </p:spPr>
        <p:txBody>
          <a:bodyPr wrap="none" lIns="0" tIns="0" rIns="0" bIns="0" anchor="t" anchorCtr="0">
            <a:spAutoFit/>
          </a:bodyPr>
          <a:lstStyle/>
          <a:p>
            <a:pPr algn="l"/>
            <a:r>
              <a:rPr lang="en-US" sz="1420" b="1" dirty="0">
                <a:solidFill>
                  <a:srgbClr val="FFFFFF"/>
                </a:solidFill>
                <a:latin typeface="Zen Kaku Gothic New"/>
                <a:ea typeface="Zen Kaku Gothic New"/>
                <a:cs typeface="Zen Kaku Gothic New"/>
              </a:rPr>
              <a:t>TRAINING</a:t>
            </a:r>
          </a:p>
        </p:txBody>
      </p:sp>
      <p:sp>
        <p:nvSpPr>
          <p:cNvPr id="6" name="TextBox 6"/>
          <p:cNvSpPr txBox="1"/>
          <p:nvPr/>
        </p:nvSpPr>
        <p:spPr>
          <a:xfrm>
            <a:off x="742950" y="2708910"/>
            <a:ext cx="5841545" cy="819150"/>
          </a:xfrm>
          <a:prstGeom prst="rect">
            <a:avLst/>
          </a:prstGeom>
          <a:noFill/>
          <a:ln>
            <a:noFill/>
          </a:ln>
        </p:spPr>
        <p:txBody>
          <a:bodyPr wrap="none" lIns="0" tIns="0" rIns="0" bIns="0" anchor="t" anchorCtr="0">
            <a:spAutoFit/>
          </a:bodyPr>
          <a:lstStyle/>
          <a:p>
            <a:pPr algn="l"/>
            <a:r>
              <a:rPr lang="zh-CN" sz="4200" b="1" dirty="0">
                <a:solidFill>
                  <a:srgbClr val="FFFFFF"/>
                </a:solidFill>
                <a:latin typeface="Zen Kaku Gothic New"/>
                <a:ea typeface="Zen Kaku Gothic New"/>
                <a:cs typeface="Zen Kaku Gothic New"/>
              </a:rPr>
              <a:t>Claude Code 研修</a:t>
            </a:r>
          </a:p>
        </p:txBody>
      </p:sp>
      <p:sp>
        <p:nvSpPr>
          <p:cNvPr id="7" name="TextBox 7"/>
          <p:cNvSpPr txBox="1"/>
          <p:nvPr/>
        </p:nvSpPr>
        <p:spPr>
          <a:xfrm>
            <a:off x="749046" y="3534728"/>
            <a:ext cx="6859700" cy="498729"/>
          </a:xfrm>
          <a:prstGeom prst="rect">
            <a:avLst/>
          </a:prstGeom>
          <a:noFill/>
          <a:ln>
            <a:noFill/>
          </a:ln>
        </p:spPr>
        <p:txBody>
          <a:bodyPr wrap="none" lIns="0" tIns="0" rIns="0" bIns="0" anchor="t" anchorCtr="0">
            <a:spAutoFit/>
          </a:bodyPr>
          <a:lstStyle/>
          <a:p>
            <a:pPr algn="l"/>
            <a:r>
              <a:rPr lang="zh-CN" sz="2550" b="1" dirty="0">
                <a:solidFill>
                  <a:srgbClr val="A3DDE3"/>
                </a:solidFill>
                <a:latin typeface="Zen Kaku Gothic New"/>
                <a:ea typeface="Zen Kaku Gothic New"/>
                <a:cs typeface="Zen Kaku Gothic New"/>
              </a:rPr>
              <a:t>VSCode 拡張で AI駆動開発を回す</a:t>
            </a:r>
          </a:p>
        </p:txBody>
      </p:sp>
      <p:sp>
        <p:nvSpPr>
          <p:cNvPr id="8" name="Rectangle 8"/>
          <p:cNvSpPr/>
          <p:nvPr/>
        </p:nvSpPr>
        <p:spPr>
          <a:xfrm>
            <a:off x="762000" y="4095750"/>
            <a:ext cx="5334000" cy="19050"/>
          </a:xfrm>
          <a:prstGeom prst="rect">
            <a:avLst/>
          </a:prstGeom>
          <a:solidFill>
            <a:srgbClr val="47BCC6"/>
          </a:solidFill>
          <a:ln>
            <a:noFill/>
          </a:ln>
        </p:spPr>
      </p:sp>
      <p:sp>
        <p:nvSpPr>
          <p:cNvPr id="9" name="TextBox 9"/>
          <p:cNvSpPr txBox="1"/>
          <p:nvPr/>
        </p:nvSpPr>
        <p:spPr>
          <a:xfrm>
            <a:off x="753999" y="4363879"/>
            <a:ext cx="4475559" cy="631888"/>
          </a:xfrm>
          <a:prstGeom prst="rect">
            <a:avLst/>
          </a:prstGeom>
          <a:noFill/>
          <a:ln>
            <a:noFill/>
          </a:ln>
        </p:spPr>
        <p:txBody>
          <a:bodyPr wrap="square" lIns="0" tIns="0" rIns="0" bIns="0" anchor="t" anchorCtr="0"/>
          <a:lstStyle/>
          <a:p>
            <a:pPr algn="l">
              <a:lnSpc>
                <a:spcPts val="2550"/>
              </a:lnSpc>
            </a:pPr>
            <a:r>
              <a:rPr lang="zh-CN" sz="1580" dirty="0">
                <a:solidFill>
                  <a:srgbClr val="E6E6E6"/>
                </a:solidFill>
                <a:latin typeface="Zen Kaku Gothic New"/>
                <a:ea typeface="Zen Kaku Gothic New"/>
                <a:cs typeface="Zen Kaku Gothic New"/>
              </a:rPr>
              <a:t>株式会社エヌアイデイ 様</a:t>
            </a:r>
          </a:p>
          <a:p>
            <a:pPr algn="l">
              <a:lnSpc>
                <a:spcPts val="2550"/>
              </a:lnSpc>
            </a:pPr>
            <a:r>
              <a:rPr lang="zh-CN" sz="1580" dirty="0">
                <a:solidFill>
                  <a:srgbClr val="E6E6E6"/>
                </a:solidFill>
                <a:latin typeface="Zen Kaku Gothic New"/>
                <a:ea typeface="Zen Kaku Gothic New"/>
                <a:cs typeface="Zen Kaku Gothic New"/>
              </a:rPr>
              <a:t>2026年8月17日（月） オンライン開催</a:t>
            </a:r>
          </a:p>
        </p:txBody>
      </p:sp>
      <p:sp>
        <p:nvSpPr>
          <p:cNvPr id="10" name="Rectangle 10"/>
          <p:cNvSpPr/>
          <p:nvPr/>
        </p:nvSpPr>
        <p:spPr>
          <a:xfrm>
            <a:off x="0" y="5753100"/>
            <a:ext cx="12192000" cy="1104900"/>
          </a:xfrm>
          <a:prstGeom prst="rect">
            <a:avLst/>
          </a:prstGeom>
          <a:solidFill>
            <a:srgbClr val="FFFFFF"/>
          </a:solidFill>
          <a:ln>
            <a:noFill/>
          </a:ln>
        </p:spPr>
      </p:sp>
      <p:pic>
        <p:nvPicPr>
          <p:cNvPr id="11" name="Image 11"/>
          <p:cNvPicPr>
            <a:picLocks noChangeAspect="1"/>
          </p:cNvPicPr>
          <p:nvPr/>
        </p:nvPicPr>
        <p:blipFill>
          <a:blip r:embed="rId3"/>
          <a:stretch>
            <a:fillRect/>
          </a:stretch>
        </p:blipFill>
        <p:spPr>
          <a:xfrm>
            <a:off x="770735" y="5962650"/>
            <a:ext cx="1982779" cy="514350"/>
          </a:xfrm>
          <a:prstGeom prst="rect">
            <a:avLst/>
          </a:prstGeom>
        </p:spPr>
      </p:pic>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a:t>
            </a:r>
          </a:p>
        </p:txBody>
      </p:sp>
    </p:spTree>
  </p:cSld>
  <p:clrMapOvr>
    <a:masterClrMapping/>
  </p:clrMapOvr>
  <p:transition xmlns:p14="http://schemas.microsoft.com/office/powerpoint/2010/main" p14:dur="4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本日の約束</a:t>
            </a:r>
          </a:p>
        </p:txBody>
      </p:sp>
      <p:sp>
        <p:nvSpPr>
          <p:cNvPr id="7" name="Rectangle 7"/>
          <p:cNvSpPr/>
          <p:nvPr/>
        </p:nvSpPr>
        <p:spPr>
          <a:xfrm>
            <a:off x="2000250" y="1028700"/>
            <a:ext cx="9353550" cy="19050"/>
          </a:xfrm>
          <a:prstGeom prst="rect">
            <a:avLst/>
          </a:prstGeom>
          <a:solidFill>
            <a:srgbClr val="999999"/>
          </a:solidFill>
          <a:ln>
            <a:noFill/>
          </a:ln>
        </p:spPr>
      </p:sp>
      <p:sp>
        <p:nvSpPr>
          <p:cNvPr id="8" name="TextBox 8"/>
          <p:cNvSpPr txBox="1"/>
          <p:nvPr/>
        </p:nvSpPr>
        <p:spPr>
          <a:xfrm>
            <a:off x="598551" y="1270159"/>
            <a:ext cx="1133351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答えは配布物に入れていません。</a:t>
            </a:r>
            <a:r>
              <a:rPr lang="zh-CN" sz="2180" b="1" dirty="0">
                <a:solidFill>
                  <a:srgbClr val="264DBF"/>
                </a:solidFill>
                <a:latin typeface="Zen Kaku Gothic New"/>
                <a:ea typeface="Zen Kaku Gothic New"/>
                <a:cs typeface="Zen Kaku Gothic New"/>
              </a:rPr>
              <a:t>先に自分で書いて</a:t>
            </a:r>
            <a:r>
              <a:rPr lang="zh-CN" sz="2180" b="1" dirty="0">
                <a:solidFill>
                  <a:srgbClr val="000000"/>
                </a:solidFill>
                <a:latin typeface="Zen Kaku Gothic New"/>
                <a:ea typeface="Zen Kaku Gothic New"/>
                <a:cs typeface="Zen Kaku Gothic New"/>
              </a:rPr>
              <a:t>から開きます。</a:t>
            </a:r>
          </a:p>
        </p:txBody>
      </p:sp>
      <p:sp>
        <p:nvSpPr>
          <p:cNvPr id="9" name="Rectangle 9"/>
          <p:cNvSpPr/>
          <p:nvPr/>
        </p:nvSpPr>
        <p:spPr>
          <a:xfrm>
            <a:off x="609600" y="1847850"/>
            <a:ext cx="10744200" cy="895350"/>
          </a:xfrm>
          <a:prstGeom prst="roundRect">
            <a:avLst>
              <a:gd name="adj" fmla="val 8511"/>
            </a:avLst>
          </a:prstGeom>
          <a:solidFill>
            <a:srgbClr val="F7F9FA"/>
          </a:solidFill>
          <a:ln>
            <a:noFill/>
          </a:ln>
        </p:spPr>
      </p:sp>
      <p:sp>
        <p:nvSpPr>
          <p:cNvPr id="10" name="Rectangle 10"/>
          <p:cNvSpPr/>
          <p:nvPr/>
        </p:nvSpPr>
        <p:spPr>
          <a:xfrm>
            <a:off x="609600" y="1847850"/>
            <a:ext cx="57150" cy="895350"/>
          </a:xfrm>
          <a:prstGeom prst="roundRect">
            <a:avLst>
              <a:gd name="adj" fmla="val 50000"/>
            </a:avLst>
          </a:prstGeom>
          <a:solidFill>
            <a:srgbClr val="47BCC6"/>
          </a:solidFill>
          <a:ln>
            <a:noFill/>
          </a:ln>
        </p:spPr>
      </p:sp>
      <p:sp>
        <p:nvSpPr>
          <p:cNvPr id="11" name="TextBox 11"/>
          <p:cNvSpPr txBox="1"/>
          <p:nvPr/>
        </p:nvSpPr>
        <p:spPr>
          <a:xfrm>
            <a:off x="944499" y="2020729"/>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答えは配布物に入れていません</a:t>
            </a:r>
          </a:p>
        </p:txBody>
      </p:sp>
      <p:sp>
        <p:nvSpPr>
          <p:cNvPr id="12" name="TextBox 12"/>
          <p:cNvSpPr txBox="1"/>
          <p:nvPr/>
        </p:nvSpPr>
        <p:spPr>
          <a:xfrm>
            <a:off x="945261" y="2360771"/>
            <a:ext cx="87193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手順どおりに書き写す時間にしないためです。完成したコードは配っていません。</a:t>
            </a:r>
          </a:p>
        </p:txBody>
      </p:sp>
      <p:sp>
        <p:nvSpPr>
          <p:cNvPr id="13" name="Rectangle 13"/>
          <p:cNvSpPr/>
          <p:nvPr/>
        </p:nvSpPr>
        <p:spPr>
          <a:xfrm>
            <a:off x="609600" y="2876550"/>
            <a:ext cx="10744200" cy="895350"/>
          </a:xfrm>
          <a:prstGeom prst="roundRect">
            <a:avLst>
              <a:gd name="adj" fmla="val 8511"/>
            </a:avLst>
          </a:prstGeom>
          <a:solidFill>
            <a:srgbClr val="F7F9FA"/>
          </a:solidFill>
          <a:ln>
            <a:noFill/>
          </a:ln>
        </p:spPr>
      </p:sp>
      <p:sp>
        <p:nvSpPr>
          <p:cNvPr id="14" name="Rectangle 14"/>
          <p:cNvSpPr/>
          <p:nvPr/>
        </p:nvSpPr>
        <p:spPr>
          <a:xfrm>
            <a:off x="609600" y="2876550"/>
            <a:ext cx="57150" cy="895350"/>
          </a:xfrm>
          <a:prstGeom prst="roundRect">
            <a:avLst>
              <a:gd name="adj" fmla="val 50000"/>
            </a:avLst>
          </a:prstGeom>
          <a:solidFill>
            <a:srgbClr val="999999"/>
          </a:solidFill>
          <a:ln>
            <a:noFill/>
          </a:ln>
        </p:spPr>
      </p:sp>
      <p:sp>
        <p:nvSpPr>
          <p:cNvPr id="15" name="TextBox 15"/>
          <p:cNvSpPr txBox="1"/>
          <p:nvPr/>
        </p:nvSpPr>
        <p:spPr>
          <a:xfrm>
            <a:off x="944499" y="3049429"/>
            <a:ext cx="456202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参考プロンプトは hints/ にあります</a:t>
            </a:r>
          </a:p>
        </p:txBody>
      </p:sp>
      <p:sp>
        <p:nvSpPr>
          <p:cNvPr id="16" name="TextBox 16"/>
          <p:cNvSpPr txBox="1"/>
          <p:nvPr/>
        </p:nvSpPr>
        <p:spPr>
          <a:xfrm>
            <a:off x="945261" y="3389471"/>
            <a:ext cx="91899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自分で書いてみて、行き詰まってから開いてください。順番が逆だと身に付きません。</a:t>
            </a:r>
          </a:p>
        </p:txBody>
      </p:sp>
      <p:sp>
        <p:nvSpPr>
          <p:cNvPr id="17" name="Rectangle 17"/>
          <p:cNvSpPr/>
          <p:nvPr/>
        </p:nvSpPr>
        <p:spPr>
          <a:xfrm>
            <a:off x="609600" y="3905250"/>
            <a:ext cx="10744200" cy="895350"/>
          </a:xfrm>
          <a:prstGeom prst="roundRect">
            <a:avLst>
              <a:gd name="adj" fmla="val 8511"/>
            </a:avLst>
          </a:prstGeom>
          <a:solidFill>
            <a:srgbClr val="F7F9FA"/>
          </a:solidFill>
          <a:ln>
            <a:noFill/>
          </a:ln>
        </p:spPr>
      </p:sp>
      <p:sp>
        <p:nvSpPr>
          <p:cNvPr id="18" name="Rectangle 18"/>
          <p:cNvSpPr/>
          <p:nvPr/>
        </p:nvSpPr>
        <p:spPr>
          <a:xfrm>
            <a:off x="609600" y="3905250"/>
            <a:ext cx="57150" cy="895350"/>
          </a:xfrm>
          <a:prstGeom prst="roundRect">
            <a:avLst>
              <a:gd name="adj" fmla="val 50000"/>
            </a:avLst>
          </a:prstGeom>
          <a:solidFill>
            <a:srgbClr val="999999"/>
          </a:solidFill>
          <a:ln>
            <a:noFill/>
          </a:ln>
        </p:spPr>
      </p:sp>
      <p:sp>
        <p:nvSpPr>
          <p:cNvPr id="19" name="TextBox 19"/>
          <p:cNvSpPr txBox="1"/>
          <p:nvPr/>
        </p:nvSpPr>
        <p:spPr>
          <a:xfrm>
            <a:off x="944499" y="4078129"/>
            <a:ext cx="544938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_reference_完成形/ は研修中は開きません</a:t>
            </a:r>
          </a:p>
        </p:txBody>
      </p:sp>
      <p:sp>
        <p:nvSpPr>
          <p:cNvPr id="20" name="TextBox 20"/>
          <p:cNvSpPr txBox="1"/>
          <p:nvPr/>
        </p:nvSpPr>
        <p:spPr>
          <a:xfrm>
            <a:off x="945261" y="4418171"/>
            <a:ext cx="75430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答え合わせ用です。復習のときに、自分の実装と読み比べてください。</a:t>
            </a:r>
          </a:p>
        </p:txBody>
      </p:sp>
      <p:sp>
        <p:nvSpPr>
          <p:cNvPr id="21" name="Rectangle 21"/>
          <p:cNvSpPr/>
          <p:nvPr/>
        </p:nvSpPr>
        <p:spPr>
          <a:xfrm>
            <a:off x="609600" y="4933950"/>
            <a:ext cx="10744200" cy="895350"/>
          </a:xfrm>
          <a:prstGeom prst="roundRect">
            <a:avLst>
              <a:gd name="adj" fmla="val 8511"/>
            </a:avLst>
          </a:prstGeom>
          <a:solidFill>
            <a:srgbClr val="F7F9FA"/>
          </a:solidFill>
          <a:ln>
            <a:noFill/>
          </a:ln>
        </p:spPr>
      </p:sp>
      <p:sp>
        <p:nvSpPr>
          <p:cNvPr id="22" name="Rectangle 22"/>
          <p:cNvSpPr/>
          <p:nvPr/>
        </p:nvSpPr>
        <p:spPr>
          <a:xfrm>
            <a:off x="609600" y="4933950"/>
            <a:ext cx="57150" cy="895350"/>
          </a:xfrm>
          <a:prstGeom prst="roundRect">
            <a:avLst>
              <a:gd name="adj" fmla="val 50000"/>
            </a:avLst>
          </a:prstGeom>
          <a:solidFill>
            <a:srgbClr val="47BCC6"/>
          </a:solidFill>
          <a:ln>
            <a:noFill/>
          </a:ln>
        </p:spPr>
      </p:sp>
      <p:sp>
        <p:nvSpPr>
          <p:cNvPr id="23" name="TextBox 23"/>
          <p:cNvSpPr txBox="1"/>
          <p:nvPr/>
        </p:nvSpPr>
        <p:spPr>
          <a:xfrm>
            <a:off x="944499" y="5106829"/>
            <a:ext cx="465758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各演習に「自分で考える」があります</a:t>
            </a:r>
          </a:p>
        </p:txBody>
      </p:sp>
      <p:sp>
        <p:nvSpPr>
          <p:cNvPr id="24" name="TextBox 24"/>
          <p:cNvSpPr txBox="1"/>
          <p:nvPr/>
        </p:nvSpPr>
        <p:spPr>
          <a:xfrm>
            <a:off x="945261" y="5446871"/>
            <a:ext cx="82488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指示のない箇所を自分で決める場面です。ここが持ち帰りの中身になります。</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a:t>
            </a:r>
          </a:p>
        </p:txBody>
      </p:sp>
    </p:spTree>
  </p:cSld>
  <p:clrMapOvr>
    <a:masterClrMapping/>
  </p:clrMapOvr>
  <p:transition xmlns:p14="http://schemas.microsoft.com/office/powerpoint/2010/main" p14:dur="400">
    <p:fad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39667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statusline.py の骨</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1599" y="1258729"/>
            <a:ext cx="8445056"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標準入力の JSON から3つの値を取り出して、1行だけ印字します。</a:t>
            </a:r>
          </a:p>
        </p:txBody>
      </p:sp>
      <p:sp>
        <p:nvSpPr>
          <p:cNvPr id="7" name="Rectangle 7"/>
          <p:cNvSpPr/>
          <p:nvPr/>
        </p:nvSpPr>
        <p:spPr>
          <a:xfrm>
            <a:off x="609600" y="1714500"/>
            <a:ext cx="10972800" cy="2495550"/>
          </a:xfrm>
          <a:prstGeom prst="roundRect">
            <a:avLst>
              <a:gd name="adj" fmla="val 3053"/>
            </a:avLst>
          </a:prstGeom>
          <a:solidFill>
            <a:srgbClr val="1E1E1E"/>
          </a:solidFill>
          <a:ln>
            <a:noFill/>
          </a:ln>
        </p:spPr>
      </p:sp>
      <p:sp>
        <p:nvSpPr>
          <p:cNvPr id="8" name="Rectangle 8"/>
          <p:cNvSpPr/>
          <p:nvPr/>
        </p:nvSpPr>
        <p:spPr>
          <a:xfrm>
            <a:off x="609600" y="1714500"/>
            <a:ext cx="10972800" cy="323850"/>
          </a:xfrm>
          <a:prstGeom prst="roundRect">
            <a:avLst>
              <a:gd name="adj" fmla="val 23529"/>
            </a:avLst>
          </a:prstGeom>
          <a:solidFill>
            <a:srgbClr val="2D2D2D"/>
          </a:solidFill>
          <a:ln>
            <a:noFill/>
          </a:ln>
        </p:spPr>
      </p:sp>
      <p:sp>
        <p:nvSpPr>
          <p:cNvPr id="9" name="TextBox 9"/>
          <p:cNvSpPr txBox="1"/>
          <p:nvPr/>
        </p:nvSpPr>
        <p:spPr>
          <a:xfrm>
            <a:off x="830961" y="1789271"/>
            <a:ext cx="8001810" cy="278702"/>
          </a:xfrm>
          <a:prstGeom prst="rect">
            <a:avLst/>
          </a:prstGeom>
          <a:noFill/>
          <a:ln>
            <a:noFill/>
          </a:ln>
        </p:spPr>
        <p:txBody>
          <a:bodyPr wrap="none" lIns="0" tIns="0" rIns="0" bIns="0" anchor="t" anchorCtr="0">
            <a:spAutoFit/>
          </a:bodyPr>
          <a:lstStyle/>
          <a:p>
            <a:pPr algn="l"/>
            <a:r>
              <a:rPr lang="zh-CN" sz="1420" dirty="0">
                <a:solidFill>
                  <a:srgbClr val="C9CFD4"/>
                </a:solidFill>
                <a:latin typeface="Zen Kaku Gothic New"/>
                <a:ea typeface="Zen Kaku Gothic New"/>
                <a:cs typeface="Zen Kaku Gothic New"/>
              </a:rPr>
              <a:t>~/.claude/statusline.py（配布物 ミニ演習/statusline/statusline.py）</a:t>
            </a:r>
          </a:p>
        </p:txBody>
      </p:sp>
      <p:sp>
        <p:nvSpPr>
          <p:cNvPr id="10" name="TextBox 10"/>
          <p:cNvSpPr txBox="1"/>
          <p:nvPr/>
        </p:nvSpPr>
        <p:spPr>
          <a:xfrm>
            <a:off x="831075" y="2267950"/>
            <a:ext cx="8431192" cy="1703051"/>
          </a:xfrm>
          <a:prstGeom prst="rect">
            <a:avLst/>
          </a:prstGeom>
          <a:noFill/>
          <a:ln>
            <a:noFill/>
          </a:ln>
        </p:spPr>
        <p:txBody>
          <a:bodyPr wrap="square" lIns="0" tIns="0" rIns="0" bIns="0" anchor="t" anchorCtr="0"/>
          <a:lstStyle/>
          <a:p>
            <a:pPr algn="l">
              <a:lnSpc>
                <a:spcPts val="2250"/>
              </a:lnSpc>
            </a:pPr>
            <a:r>
              <a:rPr lang="zh-CN" sz="1400" dirty="0">
                <a:solidFill>
                  <a:srgbClr val="9CDCFE"/>
                </a:solidFill>
                <a:latin typeface="Source Code Pro"/>
                <a:ea typeface="Microsoft YaHei"/>
                <a:cs typeface="Source Code Pro"/>
              </a:rPr>
              <a:t># 標準入力の JSON を読む。壊れていても {} を返す</a:t>
            </a:r>
          </a:p>
          <a:p>
            <a:pPr algn="l">
              <a:lnSpc>
                <a:spcPts val="2250"/>
              </a:lnSpc>
            </a:pPr>
            <a:r>
              <a:rPr lang="en-US" sz="1400" dirty="0">
                <a:solidFill>
                  <a:srgbClr val="E6E6E6"/>
                </a:solidFill>
                <a:latin typeface="Source Code Pro"/>
                <a:ea typeface="Source Code Pro"/>
                <a:cs typeface="Source Code Pro"/>
              </a:rPr>
              <a:t>data = read_payload()</a:t>
            </a:r>
          </a:p>
          <a:p>
            <a:pPr algn="l">
              <a:lnSpc>
                <a:spcPts val="2250"/>
              </a:lnSpc>
            </a:pPr>
            <a:r>
              <a:rPr lang="en-US" sz="1400" dirty="0">
                <a:solidFill>
                  <a:srgbClr val="E6E6E6"/>
                </a:solidFill>
                <a:latin typeface="Source Code Pro"/>
                <a:ea typeface="Source Code Pro"/>
                <a:cs typeface="Source Code Pro"/>
              </a:rPr>
              <a:t>model = pick(data, ("model", "display_name"), "unknown")</a:t>
            </a:r>
          </a:p>
          <a:p>
            <a:pPr algn="l">
              <a:lnSpc>
                <a:spcPts val="2250"/>
              </a:lnSpc>
            </a:pPr>
            <a:r>
              <a:rPr lang="en-US" sz="1400" dirty="0">
                <a:solidFill>
                  <a:srgbClr val="E6E6E6"/>
                </a:solidFill>
                <a:latin typeface="Source Code Pro"/>
                <a:ea typeface="Source Code Pro"/>
                <a:cs typeface="Source Code Pro"/>
              </a:rPr>
              <a:t>used = to_float(pick(data, ("context_window", "used_percentage"), 0))</a:t>
            </a:r>
          </a:p>
          <a:p>
            <a:pPr algn="l">
              <a:lnSpc>
                <a:spcPts val="2250"/>
              </a:lnSpc>
            </a:pPr>
            <a:r>
              <a:rPr lang="en-US" sz="1400" dirty="0">
                <a:solidFill>
                  <a:srgbClr val="E6E6E6"/>
                </a:solidFill>
                <a:latin typeface="Source Code Pro"/>
                <a:ea typeface="Source Code Pro"/>
                <a:cs typeface="Source Code Pro"/>
              </a:rPr>
              <a:t>cost = to_float(pick(data, ("cost", "total_cost_usd"), 0))</a:t>
            </a:r>
          </a:p>
          <a:p>
            <a:pPr algn="l">
              <a:lnSpc>
                <a:spcPts val="2250"/>
              </a:lnSpc>
            </a:pPr>
            <a:r>
              <a:rPr lang="en-US" sz="1400" dirty="0">
                <a:solidFill>
                  <a:srgbClr val="E6E6E6"/>
                </a:solidFill>
                <a:latin typeface="Source Code Pro"/>
                <a:ea typeface="Source Code Pro"/>
                <a:cs typeface="Source Code Pro"/>
              </a:rPr>
              <a:t>print("{0} | context {1:.0f}% | ${2:.3f}".format(model, used, cost))</a:t>
            </a:r>
          </a:p>
        </p:txBody>
      </p:sp>
      <p:sp>
        <p:nvSpPr>
          <p:cNvPr id="11" name="Rectangle 11"/>
          <p:cNvSpPr/>
          <p:nvPr/>
        </p:nvSpPr>
        <p:spPr>
          <a:xfrm>
            <a:off x="609600" y="4514850"/>
            <a:ext cx="10972800" cy="1619250"/>
          </a:xfrm>
          <a:prstGeom prst="roundRect">
            <a:avLst>
              <a:gd name="adj" fmla="val 5882"/>
            </a:avLst>
          </a:prstGeom>
          <a:solidFill>
            <a:srgbClr val="F7F9FA"/>
          </a:solidFill>
          <a:ln>
            <a:noFill/>
          </a:ln>
        </p:spPr>
      </p:sp>
      <p:sp>
        <p:nvSpPr>
          <p:cNvPr id="12" name="Rectangle 12"/>
          <p:cNvSpPr/>
          <p:nvPr/>
        </p:nvSpPr>
        <p:spPr>
          <a:xfrm>
            <a:off x="609600" y="4514850"/>
            <a:ext cx="57150" cy="1619250"/>
          </a:xfrm>
          <a:prstGeom prst="roundRect">
            <a:avLst>
              <a:gd name="adj" fmla="val 50000"/>
            </a:avLst>
          </a:prstGeom>
          <a:solidFill>
            <a:srgbClr val="47BCC6"/>
          </a:solidFill>
          <a:ln>
            <a:noFill/>
          </a:ln>
        </p:spPr>
      </p:sp>
      <p:sp>
        <p:nvSpPr>
          <p:cNvPr id="13" name="TextBox 13"/>
          <p:cNvSpPr txBox="1"/>
          <p:nvPr/>
        </p:nvSpPr>
        <p:spPr>
          <a:xfrm>
            <a:off x="868299" y="47067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決めておくこと</a:t>
            </a:r>
          </a:p>
        </p:txBody>
      </p:sp>
      <p:sp>
        <p:nvSpPr>
          <p:cNvPr id="14" name="TextBox 14"/>
          <p:cNvSpPr txBox="1"/>
          <p:nvPr/>
        </p:nvSpPr>
        <p:spPr>
          <a:xfrm>
            <a:off x="869061" y="5084921"/>
            <a:ext cx="8719376"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・used_percentage はセッション序盤に null になります。既定値は 0 です。</a:t>
            </a:r>
          </a:p>
          <a:p>
            <a:pPr algn="l">
              <a:lnSpc>
                <a:spcPts val="2400"/>
              </a:lnSpc>
            </a:pPr>
            <a:r>
              <a:rPr lang="zh-CN" sz="1420" dirty="0">
                <a:solidFill>
                  <a:srgbClr val="484848"/>
                </a:solidFill>
                <a:latin typeface="Zen Kaku Gothic New"/>
                <a:ea typeface="Zen Kaku Gothic New"/>
                <a:cs typeface="Zen Kaku Gothic New"/>
              </a:rPr>
              <a:t>・キーが欠けても値が null でも、必ず1行を印字して終了コード 0 で終わります。</a:t>
            </a:r>
          </a:p>
          <a:p>
            <a:pPr algn="l">
              <a:lnSpc>
                <a:spcPts val="2400"/>
              </a:lnSpc>
            </a:pPr>
            <a:r>
              <a:rPr lang="zh-CN" sz="1420" dirty="0">
                <a:solidFill>
                  <a:srgbClr val="484848"/>
                </a:solidFill>
                <a:latin typeface="Zen Kaku Gothic New"/>
                <a:ea typeface="Zen Kaku Gothic New"/>
                <a:cs typeface="Zen Kaku Gothic New"/>
              </a:rPr>
              <a:t>・出力が空か終了コードが非ゼロだと、表示そのものが消えます。</a:t>
            </a:r>
          </a:p>
        </p:txBody>
      </p:sp>
      <p:sp>
        <p:nvSpPr>
          <p:cNvPr id="15" name="TextBox 1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6" name="TextBox 16"/>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100</a:t>
            </a:r>
          </a:p>
        </p:txBody>
      </p:sp>
    </p:spTree>
  </p:cSld>
  <p:clrMapOvr>
    <a:masterClrMapping/>
  </p:clrMapOvr>
  <p:transition xmlns:p14="http://schemas.microsoft.com/office/powerpoint/2010/main" p14:dur="400">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48865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模擬 JSON での動作確認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43012"/>
            <a:ext cx="8876967"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1行が出て、</a:t>
            </a:r>
            <a:r>
              <a:rPr lang="zh-CN" sz="2250" b="1" dirty="0">
                <a:solidFill>
                  <a:srgbClr val="264DBF"/>
                </a:solidFill>
                <a:latin typeface="Zen Kaku Gothic New"/>
                <a:ea typeface="Zen Kaku Gothic New"/>
                <a:cs typeface="Zen Kaku Gothic New"/>
              </a:rPr>
              <a:t>終了コードが 0</a:t>
            </a:r>
            <a:r>
              <a:rPr lang="zh-CN" sz="2250" b="1" dirty="0">
                <a:solidFill>
                  <a:srgbClr val="000000"/>
                </a:solidFill>
                <a:latin typeface="Zen Kaku Gothic New"/>
                <a:ea typeface="Zen Kaku Gothic New"/>
                <a:cs typeface="Zen Kaku Gothic New"/>
              </a:rPr>
              <a:t xml:space="preserve"> になることを見ます。</a:t>
            </a:r>
          </a:p>
        </p:txBody>
      </p:sp>
      <p:sp>
        <p:nvSpPr>
          <p:cNvPr id="7" name="Rectangle 7"/>
          <p:cNvSpPr/>
          <p:nvPr/>
        </p:nvSpPr>
        <p:spPr>
          <a:xfrm>
            <a:off x="609600" y="1866900"/>
            <a:ext cx="5715000" cy="2552700"/>
          </a:xfrm>
          <a:prstGeom prst="roundRect">
            <a:avLst>
              <a:gd name="adj" fmla="val 2985"/>
            </a:avLst>
          </a:prstGeom>
          <a:solidFill>
            <a:srgbClr val="F2F4F8"/>
          </a:solidFill>
          <a:ln w="14288">
            <a:solidFill>
              <a:srgbClr val="9AA0B4"/>
            </a:solidFill>
            <a:custDash>
              <a:ds d="400000" sp="266666"/>
            </a:custDash>
          </a:ln>
        </p:spPr>
      </p:sp>
      <p:sp>
        <p:nvSpPr>
          <p:cNvPr id="8" name="TextBox 8"/>
          <p:cNvSpPr txBox="1"/>
          <p:nvPr/>
        </p:nvSpPr>
        <p:spPr>
          <a:xfrm>
            <a:off x="2366962" y="28398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9" name="TextBox 9"/>
          <p:cNvSpPr txBox="1"/>
          <p:nvPr/>
        </p:nvSpPr>
        <p:spPr>
          <a:xfrm>
            <a:off x="883682" y="3198971"/>
            <a:ext cx="5166836" cy="545402"/>
          </a:xfrm>
          <a:prstGeom prst="rect">
            <a:avLst/>
          </a:prstGeom>
          <a:noFill/>
          <a:ln>
            <a:noFill/>
          </a:ln>
        </p:spPr>
        <p:txBody>
          <a:bodyPr wrap="square" lIns="0" tIns="0" rIns="0" bIns="0" anchor="t" anchorCtr="0"/>
          <a:lstStyle/>
          <a:p>
            <a:pPr algn="ctr">
              <a:lnSpc>
                <a:spcPts val="2100"/>
              </a:lnSpc>
            </a:pPr>
            <a:r>
              <a:rPr lang="zh-CN" sz="1420" dirty="0">
                <a:solidFill>
                  <a:srgbClr val="8A8F9C"/>
                </a:solidFill>
                <a:latin typeface="Zen Kaku Gothic New"/>
                <a:ea typeface="Zen Kaku Gothic New"/>
                <a:cs typeface="Zen Kaku Gothic New"/>
              </a:rPr>
              <a:t>統合ターミナルで模擬 JSON を流した実行結果</a:t>
            </a:r>
          </a:p>
          <a:p>
            <a:pPr algn="ctr">
              <a:lnSpc>
                <a:spcPts val="2100"/>
              </a:lnSpc>
            </a:pPr>
            <a:r>
              <a:rPr lang="zh-CN" sz="1420" dirty="0">
                <a:solidFill>
                  <a:srgbClr val="8A8F9C"/>
                </a:solidFill>
                <a:latin typeface="Zen Kaku Gothic New"/>
                <a:ea typeface="Zen Kaku Gothic New"/>
                <a:cs typeface="Zen Kaku Gothic New"/>
              </a:rPr>
              <a:t>1行の出力と終了コード 0 が見えるもの（PS20）</a:t>
            </a:r>
          </a:p>
        </p:txBody>
      </p:sp>
      <p:sp>
        <p:nvSpPr>
          <p:cNvPr id="10" name="Rectangle 10"/>
          <p:cNvSpPr/>
          <p:nvPr/>
        </p:nvSpPr>
        <p:spPr>
          <a:xfrm>
            <a:off x="6629400" y="1866900"/>
            <a:ext cx="4953000" cy="2552700"/>
          </a:xfrm>
          <a:prstGeom prst="roundRect">
            <a:avLst>
              <a:gd name="adj" fmla="val 3731"/>
            </a:avLst>
          </a:prstGeom>
          <a:solidFill>
            <a:srgbClr val="F7F9FA"/>
          </a:solidFill>
          <a:ln>
            <a:noFill/>
          </a:ln>
        </p:spPr>
      </p:sp>
      <p:sp>
        <p:nvSpPr>
          <p:cNvPr id="11" name="Rectangle 11"/>
          <p:cNvSpPr/>
          <p:nvPr/>
        </p:nvSpPr>
        <p:spPr>
          <a:xfrm>
            <a:off x="6629400" y="1866900"/>
            <a:ext cx="57150" cy="2552700"/>
          </a:xfrm>
          <a:prstGeom prst="roundRect">
            <a:avLst>
              <a:gd name="adj" fmla="val 50000"/>
            </a:avLst>
          </a:prstGeom>
          <a:solidFill>
            <a:srgbClr val="47BCC6"/>
          </a:solidFill>
          <a:ln>
            <a:noFill/>
          </a:ln>
        </p:spPr>
      </p:sp>
      <p:sp>
        <p:nvSpPr>
          <p:cNvPr id="12" name="TextBox 12"/>
          <p:cNvSpPr txBox="1"/>
          <p:nvPr/>
        </p:nvSpPr>
        <p:spPr>
          <a:xfrm>
            <a:off x="6888099" y="205882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確認するもの</a:t>
            </a:r>
          </a:p>
        </p:txBody>
      </p:sp>
      <p:sp>
        <p:nvSpPr>
          <p:cNvPr id="13" name="TextBox 13"/>
          <p:cNvSpPr txBox="1"/>
          <p:nvPr/>
        </p:nvSpPr>
        <p:spPr>
          <a:xfrm>
            <a:off x="6888861" y="2436971"/>
            <a:ext cx="4613958" cy="1707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1 出力が1行だけ出ること</a:t>
            </a:r>
          </a:p>
          <a:p>
            <a:pPr algn="l">
              <a:lnSpc>
                <a:spcPts val="2250"/>
              </a:lnSpc>
            </a:pPr>
            <a:r>
              <a:rPr lang="zh-CN" sz="1420" dirty="0">
                <a:solidFill>
                  <a:srgbClr val="484848"/>
                </a:solidFill>
                <a:latin typeface="Zen Kaku Gothic New"/>
                <a:ea typeface="Zen Kaku Gothic New"/>
                <a:cs typeface="Zen Kaku Gothic New"/>
              </a:rPr>
              <a:t>2 終了コードが 0 であること</a:t>
            </a:r>
          </a:p>
          <a:p>
            <a:pPr algn="l">
              <a:lnSpc>
                <a:spcPts val="2250"/>
              </a:lnSpc>
            </a:pPr>
            <a:r>
              <a:rPr lang="zh-CN" sz="1420" dirty="0">
                <a:solidFill>
                  <a:srgbClr val="484848"/>
                </a:solidFill>
                <a:latin typeface="Zen Kaku Gothic New"/>
                <a:ea typeface="Zen Kaku Gothic New"/>
                <a:cs typeface="Zen Kaku Gothic New"/>
              </a:rPr>
              <a:t>3 モデル名・コンテキスト％・セッション</a:t>
            </a:r>
          </a:p>
          <a:p>
            <a:pPr algn="l">
              <a:lnSpc>
                <a:spcPts val="2250"/>
              </a:lnSpc>
            </a:pPr>
            <a:r>
              <a:rPr lang="zh-CN" sz="1420" dirty="0">
                <a:solidFill>
                  <a:srgbClr val="484848"/>
                </a:solidFill>
                <a:latin typeface="Zen Kaku Gothic New"/>
                <a:ea typeface="Zen Kaku Gothic New"/>
                <a:cs typeface="Zen Kaku Gothic New"/>
              </a:rPr>
              <a:t>コストの3つが入っていること</a:t>
            </a:r>
          </a:p>
          <a:p>
            <a:pPr algn="l">
              <a:lnSpc>
                <a:spcPts val="2250"/>
              </a:lnSpc>
            </a:pPr>
            <a:r>
              <a:rPr lang="zh-CN" sz="1420" dirty="0">
                <a:solidFill>
                  <a:srgbClr val="484848"/>
                </a:solidFill>
                <a:latin typeface="Zen Kaku Gothic New"/>
                <a:ea typeface="Zen Kaku Gothic New"/>
                <a:cs typeface="Zen Kaku Gothic New"/>
              </a:rPr>
              <a:t>4 Windows の確認コマンドは</a:t>
            </a:r>
          </a:p>
          <a:p>
            <a:pPr algn="l">
              <a:lnSpc>
                <a:spcPts val="2250"/>
              </a:lnSpc>
            </a:pPr>
            <a:r>
              <a:rPr lang="zh-CN" sz="1420" dirty="0">
                <a:solidFill>
                  <a:srgbClr val="484848"/>
                </a:solidFill>
                <a:latin typeface="Zen Kaku Gothic New"/>
                <a:ea typeface="Zen Kaku Gothic New"/>
                <a:cs typeface="Zen Kaku Gothic New"/>
              </a:rPr>
              <a:t>hints/M3_statusline_hint.md にあります</a:t>
            </a:r>
          </a:p>
        </p:txBody>
      </p:sp>
      <p:sp>
        <p:nvSpPr>
          <p:cNvPr id="14" name="Rectangle 14"/>
          <p:cNvSpPr/>
          <p:nvPr/>
        </p:nvSpPr>
        <p:spPr>
          <a:xfrm>
            <a:off x="609600" y="4724400"/>
            <a:ext cx="10972800" cy="1543050"/>
          </a:xfrm>
          <a:prstGeom prst="roundRect">
            <a:avLst>
              <a:gd name="adj" fmla="val 4938"/>
            </a:avLst>
          </a:prstGeom>
          <a:solidFill>
            <a:srgbClr val="1E1E1E"/>
          </a:solidFill>
          <a:ln>
            <a:noFill/>
          </a:ln>
        </p:spPr>
      </p:sp>
      <p:sp>
        <p:nvSpPr>
          <p:cNvPr id="15" name="Rectangle 15"/>
          <p:cNvSpPr/>
          <p:nvPr/>
        </p:nvSpPr>
        <p:spPr>
          <a:xfrm>
            <a:off x="609600" y="4724400"/>
            <a:ext cx="10972800" cy="323850"/>
          </a:xfrm>
          <a:prstGeom prst="roundRect">
            <a:avLst>
              <a:gd name="adj" fmla="val 23529"/>
            </a:avLst>
          </a:prstGeom>
          <a:solidFill>
            <a:srgbClr val="2D2D2D"/>
          </a:solidFill>
          <a:ln>
            <a:noFill/>
          </a:ln>
        </p:spPr>
      </p:sp>
      <p:sp>
        <p:nvSpPr>
          <p:cNvPr id="16" name="TextBox 16"/>
          <p:cNvSpPr txBox="1"/>
          <p:nvPr/>
        </p:nvSpPr>
        <p:spPr>
          <a:xfrm>
            <a:off x="830961" y="4799171"/>
            <a:ext cx="3911473" cy="278702"/>
          </a:xfrm>
          <a:prstGeom prst="rect">
            <a:avLst/>
          </a:prstGeom>
          <a:noFill/>
          <a:ln>
            <a:noFill/>
          </a:ln>
        </p:spPr>
        <p:txBody>
          <a:bodyPr wrap="none" lIns="0" tIns="0" rIns="0" bIns="0" anchor="t" anchorCtr="0">
            <a:spAutoFit/>
          </a:bodyPr>
          <a:lstStyle/>
          <a:p>
            <a:pPr algn="l"/>
            <a:r>
              <a:rPr lang="zh-CN" sz="1420" dirty="0">
                <a:solidFill>
                  <a:srgbClr val="C9CFD4"/>
                </a:solidFill>
                <a:latin typeface="Zen Kaku Gothic New"/>
                <a:ea typeface="Zen Kaku Gothic New"/>
                <a:cs typeface="Zen Kaku Gothic New"/>
              </a:rPr>
              <a:t>Mac の確認コマンドと期待する出力</a:t>
            </a:r>
          </a:p>
        </p:txBody>
      </p:sp>
      <p:sp>
        <p:nvSpPr>
          <p:cNvPr id="17" name="TextBox 17"/>
          <p:cNvSpPr txBox="1"/>
          <p:nvPr/>
        </p:nvSpPr>
        <p:spPr>
          <a:xfrm>
            <a:off x="831075" y="5182600"/>
            <a:ext cx="10017328" cy="541001"/>
          </a:xfrm>
          <a:prstGeom prst="rect">
            <a:avLst/>
          </a:prstGeom>
          <a:noFill/>
          <a:ln>
            <a:noFill/>
          </a:ln>
        </p:spPr>
        <p:txBody>
          <a:bodyPr wrap="square" lIns="0" tIns="0" rIns="0" bIns="0" anchor="t" anchorCtr="0"/>
          <a:lstStyle/>
          <a:p>
            <a:pPr algn="l">
              <a:lnSpc>
                <a:spcPts val="2100"/>
              </a:lnSpc>
            </a:pPr>
            <a:r>
              <a:rPr lang="en-US" sz="1400" dirty="0">
                <a:solidFill>
                  <a:srgbClr val="E6E6E6"/>
                </a:solidFill>
                <a:latin typeface="Source Code Pro"/>
                <a:ea typeface="Source Code Pro"/>
                <a:cs typeface="Source Code Pro"/>
              </a:rPr>
              <a:t>echo '{"model":{"display_name":"Opus"},"context_window":{"used_percentage":42},</a:t>
            </a:r>
          </a:p>
          <a:p>
            <a:pPr algn="l">
              <a:lnSpc>
                <a:spcPts val="2100"/>
              </a:lnSpc>
            </a:pPr>
            <a:r>
              <a:rPr lang="en-US" sz="1400" dirty="0">
                <a:solidFill>
                  <a:srgbClr val="E6E6E6"/>
                </a:solidFill>
                <a:latin typeface="Source Code Pro"/>
                <a:ea typeface="Source Code Pro"/>
                <a:cs typeface="Source Code Pro"/>
              </a:rPr>
              <a:t>"cost":{"total_cost_usd":0.1234}}' | python3 ~/.claude/statusline.py</a:t>
            </a:r>
          </a:p>
        </p:txBody>
      </p:sp>
      <p:sp>
        <p:nvSpPr>
          <p:cNvPr id="18" name="TextBox 18"/>
          <p:cNvSpPr txBox="1"/>
          <p:nvPr/>
        </p:nvSpPr>
        <p:spPr>
          <a:xfrm>
            <a:off x="831075" y="5811250"/>
            <a:ext cx="3162071" cy="274301"/>
          </a:xfrm>
          <a:prstGeom prst="rect">
            <a:avLst/>
          </a:prstGeom>
          <a:noFill/>
          <a:ln>
            <a:noFill/>
          </a:ln>
        </p:spPr>
        <p:txBody>
          <a:bodyPr wrap="none" lIns="0" tIns="0" rIns="0" bIns="0" anchor="t" anchorCtr="0">
            <a:spAutoFit/>
          </a:bodyPr>
          <a:lstStyle/>
          <a:p>
            <a:pPr algn="l"/>
            <a:r>
              <a:rPr lang="en-US" sz="1400" dirty="0">
                <a:solidFill>
                  <a:srgbClr val="A3DDE3"/>
                </a:solidFill>
                <a:latin typeface="Source Code Pro"/>
                <a:ea typeface="Source Code Pro"/>
                <a:cs typeface="Source Code Pro"/>
              </a:rPr>
              <a:t>Opus | context 42% | $0.123</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101</a:t>
            </a:r>
          </a:p>
        </p:txBody>
      </p:sp>
    </p:spTree>
  </p:cSld>
  <p:clrMapOvr>
    <a:masterClrMapping/>
  </p:clrMapOvr>
  <p:transition xmlns:p14="http://schemas.microsoft.com/office/powerpoint/2010/main" p14:dur="400">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507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settings.json の書き方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43012"/>
            <a:ext cx="8681942"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 xml:space="preserve">必須のキーは </a:t>
            </a:r>
            <a:r>
              <a:rPr lang="en-US" sz="2250" b="1" dirty="0">
                <a:solidFill>
                  <a:srgbClr val="264DBF"/>
                </a:solidFill>
                <a:latin typeface="Zen Kaku Gothic New"/>
                <a:ea typeface="Zen Kaku Gothic New"/>
                <a:cs typeface="Zen Kaku Gothic New"/>
              </a:rPr>
              <a:t>type</a:t>
            </a:r>
            <a:r>
              <a:rPr lang="zh-CN" sz="2250" b="1" dirty="0">
                <a:solidFill>
                  <a:srgbClr val="000000"/>
                </a:solidFill>
                <a:latin typeface="Zen Kaku Gothic New"/>
                <a:ea typeface="Zen Kaku Gothic New"/>
                <a:cs typeface="Zen Kaku Gothic New"/>
              </a:rPr>
              <a:t xml:space="preserve"> と </a:t>
            </a:r>
            <a:r>
              <a:rPr lang="en-US" sz="2250" b="1" dirty="0">
                <a:solidFill>
                  <a:srgbClr val="264DBF"/>
                </a:solidFill>
                <a:latin typeface="Zen Kaku Gothic New"/>
                <a:ea typeface="Zen Kaku Gothic New"/>
                <a:cs typeface="Zen Kaku Gothic New"/>
              </a:rPr>
              <a:t>command</a:t>
            </a:r>
            <a:r>
              <a:rPr lang="zh-CN" sz="2250" b="1" dirty="0">
                <a:solidFill>
                  <a:srgbClr val="000000"/>
                </a:solidFill>
                <a:latin typeface="Zen Kaku Gothic New"/>
                <a:ea typeface="Zen Kaku Gothic New"/>
                <a:cs typeface="Zen Kaku Gothic New"/>
              </a:rPr>
              <a:t xml:space="preserve"> の2つだけです。</a:t>
            </a:r>
          </a:p>
        </p:txBody>
      </p:sp>
      <p:sp>
        <p:nvSpPr>
          <p:cNvPr id="7" name="Rectangle 7"/>
          <p:cNvSpPr/>
          <p:nvPr/>
        </p:nvSpPr>
        <p:spPr>
          <a:xfrm>
            <a:off x="609600" y="1905000"/>
            <a:ext cx="10972800" cy="419100"/>
          </a:xfrm>
          <a:prstGeom prst="rect">
            <a:avLst/>
          </a:prstGeom>
          <a:solidFill>
            <a:srgbClr val="0B2E33"/>
          </a:solidFill>
          <a:ln>
            <a:noFill/>
          </a:ln>
        </p:spPr>
      </p:sp>
      <p:sp>
        <p:nvSpPr>
          <p:cNvPr id="8" name="TextBox 8"/>
          <p:cNvSpPr txBox="1"/>
          <p:nvPr/>
        </p:nvSpPr>
        <p:spPr>
          <a:xfrm>
            <a:off x="830961" y="2027396"/>
            <a:ext cx="360321" cy="278702"/>
          </a:xfrm>
          <a:prstGeom prst="rect">
            <a:avLst/>
          </a:prstGeom>
          <a:noFill/>
          <a:ln>
            <a:noFill/>
          </a:ln>
        </p:spPr>
        <p:txBody>
          <a:bodyPr wrap="none" lIns="0" tIns="0" rIns="0" bIns="0" anchor="t" anchorCtr="0">
            <a:spAutoFit/>
          </a:bodyPr>
          <a:lstStyle/>
          <a:p>
            <a:pPr algn="l"/>
            <a:r>
              <a:rPr lang="en-US" sz="1420" b="1" dirty="0">
                <a:solidFill>
                  <a:srgbClr val="FFFFFF"/>
                </a:solidFill>
                <a:latin typeface="Zen Kaku Gothic New"/>
                <a:ea typeface="Zen Kaku Gothic New"/>
                <a:cs typeface="Zen Kaku Gothic New"/>
              </a:rPr>
              <a:t>OS</a:t>
            </a:r>
          </a:p>
        </p:txBody>
      </p:sp>
      <p:sp>
        <p:nvSpPr>
          <p:cNvPr id="9" name="TextBox 9"/>
          <p:cNvSpPr txBox="1"/>
          <p:nvPr/>
        </p:nvSpPr>
        <p:spPr>
          <a:xfrm>
            <a:off x="2259711" y="2027396"/>
            <a:ext cx="3460559"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settings.json に貼るブロック</a:t>
            </a:r>
          </a:p>
        </p:txBody>
      </p:sp>
      <p:sp>
        <p:nvSpPr>
          <p:cNvPr id="10" name="TextBox 10"/>
          <p:cNvSpPr txBox="1"/>
          <p:nvPr/>
        </p:nvSpPr>
        <p:spPr>
          <a:xfrm>
            <a:off x="7593711" y="20273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注意</a:t>
            </a:r>
          </a:p>
        </p:txBody>
      </p:sp>
      <p:sp>
        <p:nvSpPr>
          <p:cNvPr id="11" name="Rectangle 11"/>
          <p:cNvSpPr/>
          <p:nvPr/>
        </p:nvSpPr>
        <p:spPr>
          <a:xfrm>
            <a:off x="609600" y="2324100"/>
            <a:ext cx="10972800" cy="1047750"/>
          </a:xfrm>
          <a:prstGeom prst="rect">
            <a:avLst/>
          </a:prstGeom>
          <a:solidFill>
            <a:srgbClr val="FFFFFF"/>
          </a:solidFill>
          <a:ln>
            <a:noFill/>
          </a:ln>
        </p:spPr>
      </p:sp>
      <p:sp>
        <p:nvSpPr>
          <p:cNvPr id="12" name="TextBox 12"/>
          <p:cNvSpPr txBox="1"/>
          <p:nvPr/>
        </p:nvSpPr>
        <p:spPr>
          <a:xfrm>
            <a:off x="830199" y="2735104"/>
            <a:ext cx="534067"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Mac</a:t>
            </a:r>
          </a:p>
        </p:txBody>
      </p:sp>
      <p:sp>
        <p:nvSpPr>
          <p:cNvPr id="13" name="TextBox 13"/>
          <p:cNvSpPr txBox="1"/>
          <p:nvPr/>
        </p:nvSpPr>
        <p:spPr>
          <a:xfrm>
            <a:off x="2259825" y="2572750"/>
            <a:ext cx="5421006" cy="560051"/>
          </a:xfrm>
          <a:prstGeom prst="rect">
            <a:avLst/>
          </a:prstGeom>
          <a:noFill/>
          <a:ln>
            <a:noFill/>
          </a:ln>
        </p:spPr>
        <p:txBody>
          <a:bodyPr wrap="square" lIns="0" tIns="0" rIns="0" bIns="0" anchor="t" anchorCtr="0"/>
          <a:lstStyle/>
          <a:p>
            <a:pPr algn="l">
              <a:lnSpc>
                <a:spcPts val="2250"/>
              </a:lnSpc>
            </a:pPr>
            <a:r>
              <a:rPr lang="en-US" sz="1400" dirty="0">
                <a:solidFill>
                  <a:srgbClr val="484848"/>
                </a:solidFill>
                <a:latin typeface="Source Code Pro"/>
                <a:ea typeface="Source Code Pro"/>
                <a:cs typeface="Source Code Pro"/>
              </a:rPr>
              <a:t>"type": "command",</a:t>
            </a:r>
          </a:p>
          <a:p>
            <a:pPr algn="l">
              <a:lnSpc>
                <a:spcPts val="2250"/>
              </a:lnSpc>
            </a:pPr>
            <a:r>
              <a:rPr lang="en-US" sz="1400" dirty="0">
                <a:solidFill>
                  <a:srgbClr val="484848"/>
                </a:solidFill>
                <a:latin typeface="Source Code Pro"/>
                <a:ea typeface="Source Code Pro"/>
                <a:cs typeface="Source Code Pro"/>
              </a:rPr>
              <a:t>"command": "python3 ~/.claude/statusline.py"</a:t>
            </a:r>
          </a:p>
        </p:txBody>
      </p:sp>
      <p:sp>
        <p:nvSpPr>
          <p:cNvPr id="14" name="TextBox 14"/>
          <p:cNvSpPr txBox="1"/>
          <p:nvPr/>
        </p:nvSpPr>
        <p:spPr>
          <a:xfrm>
            <a:off x="7593711" y="2751296"/>
            <a:ext cx="38493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 と python3 をそのまま使えます。</a:t>
            </a:r>
          </a:p>
        </p:txBody>
      </p:sp>
      <p:sp>
        <p:nvSpPr>
          <p:cNvPr id="15" name="Rectangle 15"/>
          <p:cNvSpPr/>
          <p:nvPr/>
        </p:nvSpPr>
        <p:spPr>
          <a:xfrm>
            <a:off x="609600" y="3371850"/>
            <a:ext cx="10972800" cy="1333500"/>
          </a:xfrm>
          <a:prstGeom prst="rect">
            <a:avLst/>
          </a:prstGeom>
          <a:solidFill>
            <a:srgbClr val="F7F9FA"/>
          </a:solidFill>
          <a:ln>
            <a:noFill/>
          </a:ln>
        </p:spPr>
      </p:sp>
      <p:sp>
        <p:nvSpPr>
          <p:cNvPr id="16" name="TextBox 16"/>
          <p:cNvSpPr txBox="1"/>
          <p:nvPr/>
        </p:nvSpPr>
        <p:spPr>
          <a:xfrm>
            <a:off x="830199" y="3925729"/>
            <a:ext cx="1120140"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Windows</a:t>
            </a:r>
          </a:p>
        </p:txBody>
      </p:sp>
      <p:sp>
        <p:nvSpPr>
          <p:cNvPr id="17" name="TextBox 17"/>
          <p:cNvSpPr txBox="1"/>
          <p:nvPr/>
        </p:nvSpPr>
        <p:spPr>
          <a:xfrm>
            <a:off x="2259825" y="3620500"/>
            <a:ext cx="5096832" cy="845801"/>
          </a:xfrm>
          <a:prstGeom prst="rect">
            <a:avLst/>
          </a:prstGeom>
          <a:noFill/>
          <a:ln>
            <a:noFill/>
          </a:ln>
        </p:spPr>
        <p:txBody>
          <a:bodyPr wrap="square" lIns="0" tIns="0" rIns="0" bIns="0" anchor="t" anchorCtr="0"/>
          <a:lstStyle/>
          <a:p>
            <a:pPr algn="l">
              <a:lnSpc>
                <a:spcPts val="2250"/>
              </a:lnSpc>
            </a:pPr>
            <a:r>
              <a:rPr lang="en-US" sz="1400" dirty="0">
                <a:solidFill>
                  <a:srgbClr val="484848"/>
                </a:solidFill>
                <a:latin typeface="Source Code Pro"/>
                <a:ea typeface="Source Code Pro"/>
                <a:cs typeface="Source Code Pro"/>
              </a:rPr>
              <a:t>"type": "command",</a:t>
            </a:r>
          </a:p>
          <a:p>
            <a:pPr algn="l">
              <a:lnSpc>
                <a:spcPts val="2250"/>
              </a:lnSpc>
            </a:pPr>
            <a:r>
              <a:rPr lang="zh-CN" sz="1400" dirty="0">
                <a:solidFill>
                  <a:srgbClr val="484848"/>
                </a:solidFill>
                <a:latin typeface="Source Code Pro"/>
                <a:ea typeface="Microsoft YaHei"/>
                <a:cs typeface="Source Code Pro"/>
              </a:rPr>
              <a:t>"command": "python C:/Users/&lt;ユーザー名&gt;/</a:t>
            </a:r>
          </a:p>
          <a:p>
            <a:pPr algn="l">
              <a:lnSpc>
                <a:spcPts val="2250"/>
              </a:lnSpc>
            </a:pPr>
            <a:r>
              <a:rPr lang="en-US" sz="1400" dirty="0">
                <a:solidFill>
                  <a:srgbClr val="484848"/>
                </a:solidFill>
                <a:latin typeface="Source Code Pro"/>
                <a:ea typeface="Source Code Pro"/>
                <a:cs typeface="Source Code Pro"/>
              </a:rPr>
              <a:t>.claude/statusline.py"</a:t>
            </a:r>
          </a:p>
        </p:txBody>
      </p:sp>
      <p:sp>
        <p:nvSpPr>
          <p:cNvPr id="18" name="TextBox 18"/>
          <p:cNvSpPr txBox="1"/>
          <p:nvPr/>
        </p:nvSpPr>
        <p:spPr>
          <a:xfrm>
            <a:off x="7593711" y="3618071"/>
            <a:ext cx="3049429"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絶対パスで書きます。</a:t>
            </a:r>
          </a:p>
          <a:p>
            <a:pPr algn="l">
              <a:lnSpc>
                <a:spcPts val="2250"/>
              </a:lnSpc>
            </a:pPr>
            <a:r>
              <a:rPr lang="zh-CN" sz="1420" dirty="0">
                <a:solidFill>
                  <a:srgbClr val="484848"/>
                </a:solidFill>
                <a:latin typeface="Zen Kaku Gothic New"/>
                <a:ea typeface="Zen Kaku Gothic New"/>
                <a:cs typeface="Zen Kaku Gothic New"/>
              </a:rPr>
              <a:t>区切りはスラッシュです。</a:t>
            </a:r>
          </a:p>
          <a:p>
            <a:pPr algn="l">
              <a:lnSpc>
                <a:spcPts val="2250"/>
              </a:lnSpc>
            </a:pPr>
            <a:r>
              <a:rPr lang="zh-CN" sz="1420" dirty="0">
                <a:solidFill>
                  <a:srgbClr val="484848"/>
                </a:solidFill>
                <a:latin typeface="Zen Kaku Gothic New"/>
                <a:ea typeface="Zen Kaku Gothic New"/>
                <a:cs typeface="Zen Kaku Gothic New"/>
              </a:rPr>
              <a:t>コマンド名は python です。</a:t>
            </a:r>
          </a:p>
        </p:txBody>
      </p:sp>
      <p:sp>
        <p:nvSpPr>
          <p:cNvPr id="19" name="Line 19"/>
          <p:cNvSpPr/>
          <p:nvPr/>
        </p:nvSpPr>
        <p:spPr>
          <a:xfrm>
            <a:off x="2038350" y="1905000"/>
            <a:ext cx="9525" cy="2800350"/>
          </a:xfrm>
          <a:custGeom>
            <a:avLst/>
            <a:gdLst/>
            <a:ahLst/>
            <a:cxnLst/>
            <a:rect l="l" t="t" r="r" b="b"/>
            <a:pathLst>
              <a:path w="9525" h="2800350">
                <a:moveTo>
                  <a:pt x="0" y="0"/>
                </a:moveTo>
                <a:lnTo>
                  <a:pt x="0" y="2800350"/>
                </a:lnTo>
              </a:path>
            </a:pathLst>
          </a:custGeom>
          <a:noFill/>
          <a:ln w="9525">
            <a:solidFill>
              <a:srgbClr val="E3E7EA"/>
            </a:solidFill>
          </a:ln>
        </p:spPr>
      </p:sp>
      <p:sp>
        <p:nvSpPr>
          <p:cNvPr id="20" name="Line 20"/>
          <p:cNvSpPr/>
          <p:nvPr/>
        </p:nvSpPr>
        <p:spPr>
          <a:xfrm>
            <a:off x="7372350" y="1905000"/>
            <a:ext cx="9525" cy="2800350"/>
          </a:xfrm>
          <a:custGeom>
            <a:avLst/>
            <a:gdLst/>
            <a:ahLst/>
            <a:cxnLst/>
            <a:rect l="l" t="t" r="r" b="b"/>
            <a:pathLst>
              <a:path w="9525" h="2800350">
                <a:moveTo>
                  <a:pt x="0" y="0"/>
                </a:moveTo>
                <a:lnTo>
                  <a:pt x="0" y="2800350"/>
                </a:lnTo>
              </a:path>
            </a:pathLst>
          </a:custGeom>
          <a:noFill/>
          <a:ln w="9525">
            <a:solidFill>
              <a:srgbClr val="E3E7EA"/>
            </a:solidFill>
          </a:ln>
        </p:spPr>
      </p:sp>
      <p:sp>
        <p:nvSpPr>
          <p:cNvPr id="21" name="TextBox 21"/>
          <p:cNvSpPr txBox="1"/>
          <p:nvPr/>
        </p:nvSpPr>
        <p:spPr>
          <a:xfrm>
            <a:off x="602361" y="5046821"/>
            <a:ext cx="810768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1つの設定例で両方を賄いません。自分の OS の側だけを、settings.json の</a:t>
            </a:r>
          </a:p>
          <a:p>
            <a:pPr algn="l">
              <a:lnSpc>
                <a:spcPts val="2250"/>
              </a:lnSpc>
            </a:pPr>
            <a:r>
              <a:rPr lang="zh-CN" sz="1420" dirty="0">
                <a:solidFill>
                  <a:srgbClr val="484848"/>
                </a:solidFill>
                <a:latin typeface="Zen Kaku Gothic New"/>
                <a:ea typeface="Zen Kaku Gothic New"/>
                <a:cs typeface="Zen Kaku Gothic New"/>
              </a:rPr>
              <a:t>一番外側の { } の中に貼ります。</a:t>
            </a:r>
          </a:p>
        </p:txBody>
      </p:sp>
      <p:sp>
        <p:nvSpPr>
          <p:cNvPr id="22" name="TextBox 22"/>
          <p:cNvSpPr txBox="1"/>
          <p:nvPr/>
        </p:nvSpPr>
        <p:spPr>
          <a:xfrm>
            <a:off x="602361" y="5846921"/>
            <a:ext cx="798944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貼り方の詳細は配布物の ミニ演習/statusline/README.md にあります。</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102</a:t>
            </a:r>
          </a:p>
        </p:txBody>
      </p:sp>
    </p:spTree>
  </p:cSld>
  <p:clrMapOvr>
    <a:masterClrMapping/>
  </p:clrMapOvr>
  <p:transition xmlns:p14="http://schemas.microsoft.com/office/powerpoint/2010/main" p14:dur="400">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379837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OK基準と追加と考察</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7027" y="1294924"/>
            <a:ext cx="8606218" cy="884110"/>
          </a:xfrm>
          <a:prstGeom prst="rect">
            <a:avLst/>
          </a:prstGeom>
          <a:noFill/>
          <a:ln>
            <a:noFill/>
          </a:ln>
        </p:spPr>
        <p:txBody>
          <a:bodyPr wrap="square" lIns="0" tIns="0" rIns="0" bIns="0" anchor="t" anchorCtr="0"/>
          <a:lstStyle/>
          <a:p>
            <a:pPr algn="l">
              <a:lnSpc>
                <a:spcPts val="3150"/>
              </a:lnSpc>
            </a:pPr>
            <a:r>
              <a:rPr lang="zh-CN" sz="2480" b="1" dirty="0">
                <a:solidFill>
                  <a:srgbClr val="000000"/>
                </a:solidFill>
                <a:latin typeface="Zen Kaku Gothic New"/>
                <a:ea typeface="Zen Kaku Gothic New"/>
                <a:cs typeface="Zen Kaku Gothic New"/>
              </a:rPr>
              <a:t>設定ファイルとスクリプトが書けていれば、</a:t>
            </a:r>
          </a:p>
          <a:p>
            <a:pPr algn="l">
              <a:lnSpc>
                <a:spcPts val="3150"/>
              </a:lnSpc>
            </a:pPr>
            <a:r>
              <a:rPr lang="zh-CN" sz="2480" b="1" dirty="0">
                <a:solidFill>
                  <a:srgbClr val="000000"/>
                </a:solidFill>
                <a:latin typeface="Zen Kaku Gothic New"/>
                <a:ea typeface="Zen Kaku Gothic New"/>
                <a:cs typeface="Zen Kaku Gothic New"/>
              </a:rPr>
              <a:t>このミニ演習は</a:t>
            </a:r>
            <a:r>
              <a:rPr lang="zh-CN" sz="2480" b="1" dirty="0">
                <a:solidFill>
                  <a:srgbClr val="264DBF"/>
                </a:solidFill>
                <a:latin typeface="Zen Kaku Gothic New"/>
                <a:ea typeface="Zen Kaku Gothic New"/>
                <a:cs typeface="Zen Kaku Gothic New"/>
              </a:rPr>
              <a:t>達成</a:t>
            </a:r>
            <a:r>
              <a:rPr lang="zh-CN" sz="2480" b="1" dirty="0">
                <a:solidFill>
                  <a:srgbClr val="000000"/>
                </a:solidFill>
                <a:latin typeface="Zen Kaku Gothic New"/>
                <a:ea typeface="Zen Kaku Gothic New"/>
                <a:cs typeface="Zen Kaku Gothic New"/>
              </a:rPr>
              <a:t>です。</a:t>
            </a:r>
          </a:p>
        </p:txBody>
      </p:sp>
      <p:sp>
        <p:nvSpPr>
          <p:cNvPr id="9" name="Rectangle 9"/>
          <p:cNvSpPr/>
          <p:nvPr/>
        </p:nvSpPr>
        <p:spPr>
          <a:xfrm>
            <a:off x="609600" y="2362200"/>
            <a:ext cx="10972800" cy="1714500"/>
          </a:xfrm>
          <a:prstGeom prst="roundRect">
            <a:avLst>
              <a:gd name="adj" fmla="val 5556"/>
            </a:avLst>
          </a:prstGeom>
          <a:solidFill>
            <a:srgbClr val="F7F9FA"/>
          </a:solidFill>
          <a:ln>
            <a:noFill/>
          </a:ln>
        </p:spPr>
      </p:sp>
      <p:sp>
        <p:nvSpPr>
          <p:cNvPr id="10" name="Rectangle 10"/>
          <p:cNvSpPr/>
          <p:nvPr/>
        </p:nvSpPr>
        <p:spPr>
          <a:xfrm>
            <a:off x="609600" y="2362200"/>
            <a:ext cx="57150" cy="1714500"/>
          </a:xfrm>
          <a:prstGeom prst="roundRect">
            <a:avLst>
              <a:gd name="adj" fmla="val 50000"/>
            </a:avLst>
          </a:prstGeom>
          <a:solidFill>
            <a:srgbClr val="47BCC6"/>
          </a:solidFill>
          <a:ln>
            <a:noFill/>
          </a:ln>
        </p:spPr>
      </p:sp>
      <p:sp>
        <p:nvSpPr>
          <p:cNvPr id="11" name="TextBox 11"/>
          <p:cNvSpPr txBox="1"/>
          <p:nvPr/>
        </p:nvSpPr>
        <p:spPr>
          <a:xfrm>
            <a:off x="868299" y="2573179"/>
            <a:ext cx="203015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OK基準（3つ）</a:t>
            </a:r>
          </a:p>
        </p:txBody>
      </p:sp>
      <p:sp>
        <p:nvSpPr>
          <p:cNvPr id="12" name="TextBox 12"/>
          <p:cNvSpPr txBox="1"/>
          <p:nvPr/>
        </p:nvSpPr>
        <p:spPr>
          <a:xfrm>
            <a:off x="869061" y="2951321"/>
            <a:ext cx="8378238" cy="926402"/>
          </a:xfrm>
          <a:prstGeom prst="rect">
            <a:avLst/>
          </a:prstGeom>
          <a:noFill/>
          <a:ln>
            <a:noFill/>
          </a:ln>
        </p:spPr>
        <p:txBody>
          <a:bodyPr wrap="square" lIns="0" tIns="0" rIns="0" bIns="0" anchor="t" anchorCtr="0"/>
          <a:lstStyle/>
          <a:p>
            <a:pPr algn="l">
              <a:lnSpc>
                <a:spcPts val="2550"/>
              </a:lnSpc>
            </a:pPr>
            <a:r>
              <a:rPr lang="zh-CN" sz="1420" dirty="0">
                <a:solidFill>
                  <a:srgbClr val="484848"/>
                </a:solidFill>
                <a:latin typeface="Zen Kaku Gothic New"/>
                <a:ea typeface="Zen Kaku Gothic New"/>
                <a:cs typeface="Zen Kaku Gothic New"/>
              </a:rPr>
              <a:t>1 statusLine が入っていて、JSON が壊れていないこと</a:t>
            </a:r>
          </a:p>
          <a:p>
            <a:pPr algn="l">
              <a:lnSpc>
                <a:spcPts val="2550"/>
              </a:lnSpc>
            </a:pPr>
            <a:r>
              <a:rPr lang="zh-CN" sz="1420" dirty="0">
                <a:solidFill>
                  <a:srgbClr val="484848"/>
                </a:solidFill>
                <a:latin typeface="Zen Kaku Gothic New"/>
                <a:ea typeface="Zen Kaku Gothic New"/>
                <a:cs typeface="Zen Kaku Gothic New"/>
              </a:rPr>
              <a:t>2 スクリプトが模擬 JSON を受け取り、1行を返して終了コード 0 で終わること</a:t>
            </a:r>
          </a:p>
          <a:p>
            <a:pPr algn="l">
              <a:lnSpc>
                <a:spcPts val="2550"/>
              </a:lnSpc>
            </a:pPr>
            <a:r>
              <a:rPr lang="zh-CN" sz="1420" dirty="0">
                <a:solidFill>
                  <a:srgbClr val="484848"/>
                </a:solidFill>
                <a:latin typeface="Zen Kaku Gothic New"/>
                <a:ea typeface="Zen Kaku Gothic New"/>
                <a:cs typeface="Zen Kaku Gothic New"/>
              </a:rPr>
              <a:t>3 出力にモデル名・コンテキスト％・セッションコストの3つが含まれること</a:t>
            </a:r>
          </a:p>
        </p:txBody>
      </p:sp>
      <p:sp>
        <p:nvSpPr>
          <p:cNvPr id="13" name="Rectangle 13"/>
          <p:cNvSpPr/>
          <p:nvPr/>
        </p:nvSpPr>
        <p:spPr>
          <a:xfrm>
            <a:off x="609600" y="4495800"/>
            <a:ext cx="10972800" cy="1219200"/>
          </a:xfrm>
          <a:prstGeom prst="roundRect">
            <a:avLst>
              <a:gd name="adj" fmla="val 6250"/>
            </a:avLst>
          </a:prstGeom>
          <a:solidFill>
            <a:srgbClr val="EEF6F7"/>
          </a:solidFill>
          <a:ln>
            <a:noFill/>
          </a:ln>
        </p:spPr>
      </p:sp>
      <p:sp>
        <p:nvSpPr>
          <p:cNvPr id="14" name="Rectangle 14"/>
          <p:cNvSpPr/>
          <p:nvPr/>
        </p:nvSpPr>
        <p:spPr>
          <a:xfrm>
            <a:off x="609600" y="4495800"/>
            <a:ext cx="38100" cy="1219200"/>
          </a:xfrm>
          <a:prstGeom prst="rect">
            <a:avLst/>
          </a:prstGeom>
          <a:solidFill>
            <a:srgbClr val="264DBF"/>
          </a:solidFill>
          <a:ln>
            <a:noFill/>
          </a:ln>
        </p:spPr>
      </p:sp>
      <p:sp>
        <p:nvSpPr>
          <p:cNvPr id="15" name="TextBox 15"/>
          <p:cNvSpPr txBox="1"/>
          <p:nvPr/>
        </p:nvSpPr>
        <p:spPr>
          <a:xfrm>
            <a:off x="868680" y="4695825"/>
            <a:ext cx="1315402"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追加と考察</a:t>
            </a:r>
          </a:p>
        </p:txBody>
      </p:sp>
      <p:sp>
        <p:nvSpPr>
          <p:cNvPr id="16" name="TextBox 16"/>
          <p:cNvSpPr txBox="1"/>
          <p:nvPr/>
        </p:nvSpPr>
        <p:spPr>
          <a:xfrm>
            <a:off x="869061" y="5046821"/>
            <a:ext cx="5907929"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/clear を1回実行して、金額が 0 に戻ることを見ます。</a:t>
            </a:r>
          </a:p>
          <a:p>
            <a:pPr algn="l">
              <a:lnSpc>
                <a:spcPts val="2250"/>
              </a:lnSpc>
            </a:pPr>
            <a:r>
              <a:rPr lang="zh-CN" sz="1420" dirty="0">
                <a:solidFill>
                  <a:srgbClr val="000000"/>
                </a:solidFill>
                <a:latin typeface="Zen Kaku Gothic New"/>
                <a:ea typeface="Zen Kaku Gothic New"/>
                <a:cs typeface="Zen Kaku Gothic New"/>
              </a:rPr>
              <a:t>セッション単位の数字であることの確認です。</a:t>
            </a:r>
          </a:p>
        </p:txBody>
      </p:sp>
      <p:sp>
        <p:nvSpPr>
          <p:cNvPr id="17" name="TextBox 17"/>
          <p:cNvSpPr txBox="1"/>
          <p:nvPr/>
        </p:nvSpPr>
        <p:spPr>
          <a:xfrm>
            <a:off x="602361" y="6018371"/>
            <a:ext cx="1013098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パネルでの表示確認は求めません。表示を見るのはターミナルモードに切り替えた人だけです。</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103</a:t>
            </a:r>
          </a:p>
        </p:txBody>
      </p:sp>
    </p:spTree>
  </p:cSld>
  <p:clrMapOvr>
    <a:masterClrMapping/>
  </p:clrMapOvr>
  <p:transition xmlns:p14="http://schemas.microsoft.com/office/powerpoint/2010/main" p14:dur="400">
    <p:fad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605195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任意C ターミナルモードでの表示</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8170" y="1281112"/>
            <a:ext cx="1055417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切り替えた人だけ表示を確認します。</a:t>
            </a:r>
            <a:r>
              <a:rPr lang="zh-CN" sz="2250" b="1" dirty="0">
                <a:solidFill>
                  <a:srgbClr val="264DBF"/>
                </a:solidFill>
                <a:latin typeface="Zen Kaku Gothic New"/>
                <a:ea typeface="Zen Kaku Gothic New"/>
                <a:cs typeface="Zen Kaku Gothic New"/>
              </a:rPr>
              <a:t>必修ではありません。</a:t>
            </a:r>
          </a:p>
        </p:txBody>
      </p:sp>
      <p:sp>
        <p:nvSpPr>
          <p:cNvPr id="9" name="Rectangle 9"/>
          <p:cNvSpPr/>
          <p:nvPr/>
        </p:nvSpPr>
        <p:spPr>
          <a:xfrm>
            <a:off x="609600" y="1905000"/>
            <a:ext cx="6286500" cy="2667000"/>
          </a:xfrm>
          <a:prstGeom prst="roundRect">
            <a:avLst>
              <a:gd name="adj" fmla="val 2857"/>
            </a:avLst>
          </a:prstGeom>
          <a:solidFill>
            <a:srgbClr val="F2F4F8"/>
          </a:solidFill>
          <a:ln w="14288">
            <a:solidFill>
              <a:srgbClr val="9AA0B4"/>
            </a:solidFill>
            <a:custDash>
              <a:ds d="400000" sp="266666"/>
            </a:custDash>
          </a:ln>
        </p:spPr>
      </p:sp>
      <p:sp>
        <p:nvSpPr>
          <p:cNvPr id="10" name="TextBox 10"/>
          <p:cNvSpPr txBox="1"/>
          <p:nvPr/>
        </p:nvSpPr>
        <p:spPr>
          <a:xfrm>
            <a:off x="2652712" y="28779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11" name="TextBox 11"/>
          <p:cNvSpPr txBox="1"/>
          <p:nvPr/>
        </p:nvSpPr>
        <p:spPr>
          <a:xfrm>
            <a:off x="1410581" y="3237071"/>
            <a:ext cx="4684538" cy="545402"/>
          </a:xfrm>
          <a:prstGeom prst="rect">
            <a:avLst/>
          </a:prstGeom>
          <a:noFill/>
          <a:ln>
            <a:noFill/>
          </a:ln>
        </p:spPr>
        <p:txBody>
          <a:bodyPr wrap="square" lIns="0" tIns="0" rIns="0" bIns="0" anchor="t" anchorCtr="0"/>
          <a:lstStyle/>
          <a:p>
            <a:pPr algn="ctr">
              <a:lnSpc>
                <a:spcPts val="2100"/>
              </a:lnSpc>
            </a:pPr>
            <a:r>
              <a:rPr lang="zh-CN" sz="1420" dirty="0">
                <a:solidFill>
                  <a:srgbClr val="8A8F9C"/>
                </a:solidFill>
                <a:latin typeface="Zen Kaku Gothic New"/>
                <a:ea typeface="Zen Kaku Gothic New"/>
                <a:cs typeface="Zen Kaku Gothic New"/>
              </a:rPr>
              <a:t>ターミナルモードで statusLine が出た画面</a:t>
            </a:r>
          </a:p>
          <a:p>
            <a:pPr algn="ctr">
              <a:lnSpc>
                <a:spcPts val="2100"/>
              </a:lnSpc>
            </a:pPr>
            <a:r>
              <a:rPr lang="zh-CN" sz="1420" dirty="0">
                <a:solidFill>
                  <a:srgbClr val="8A8F9C"/>
                </a:solidFill>
                <a:latin typeface="Zen Kaku Gothic New"/>
                <a:ea typeface="Zen Kaku Gothic New"/>
                <a:cs typeface="Zen Kaku Gothic New"/>
              </a:rPr>
              <a:t>（PS21。表示されるかは未確認）</a:t>
            </a:r>
          </a:p>
        </p:txBody>
      </p:sp>
      <p:sp>
        <p:nvSpPr>
          <p:cNvPr id="12" name="Rectangle 12"/>
          <p:cNvSpPr/>
          <p:nvPr/>
        </p:nvSpPr>
        <p:spPr>
          <a:xfrm>
            <a:off x="7200900" y="1905000"/>
            <a:ext cx="4381500" cy="2667000"/>
          </a:xfrm>
          <a:prstGeom prst="roundRect">
            <a:avLst>
              <a:gd name="adj" fmla="val 3571"/>
            </a:avLst>
          </a:prstGeom>
          <a:solidFill>
            <a:srgbClr val="F7F9FA"/>
          </a:solidFill>
          <a:ln>
            <a:noFill/>
          </a:ln>
        </p:spPr>
      </p:sp>
      <p:sp>
        <p:nvSpPr>
          <p:cNvPr id="13" name="Rectangle 13"/>
          <p:cNvSpPr/>
          <p:nvPr/>
        </p:nvSpPr>
        <p:spPr>
          <a:xfrm>
            <a:off x="7200900" y="1905000"/>
            <a:ext cx="57150" cy="2667000"/>
          </a:xfrm>
          <a:prstGeom prst="roundRect">
            <a:avLst>
              <a:gd name="adj" fmla="val 50000"/>
            </a:avLst>
          </a:prstGeom>
          <a:solidFill>
            <a:srgbClr val="47BCC6"/>
          </a:solidFill>
          <a:ln>
            <a:noFill/>
          </a:ln>
        </p:spPr>
      </p:sp>
      <p:sp>
        <p:nvSpPr>
          <p:cNvPr id="14" name="TextBox 14"/>
          <p:cNvSpPr txBox="1"/>
          <p:nvPr/>
        </p:nvSpPr>
        <p:spPr>
          <a:xfrm>
            <a:off x="7459599" y="209692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切り替えと戻し方</a:t>
            </a:r>
          </a:p>
        </p:txBody>
      </p:sp>
      <p:sp>
        <p:nvSpPr>
          <p:cNvPr id="15" name="TextBox 15"/>
          <p:cNvSpPr txBox="1"/>
          <p:nvPr/>
        </p:nvSpPr>
        <p:spPr>
          <a:xfrm>
            <a:off x="7460361" y="2475071"/>
            <a:ext cx="4214003"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1 拡張設定 claudeCode.useTerminal</a:t>
            </a:r>
          </a:p>
          <a:p>
            <a:pPr algn="l">
              <a:lnSpc>
                <a:spcPts val="2250"/>
              </a:lnSpc>
            </a:pPr>
            <a:r>
              <a:rPr lang="zh-CN" sz="1420" dirty="0">
                <a:solidFill>
                  <a:srgbClr val="484848"/>
                </a:solidFill>
                <a:latin typeface="Zen Kaku Gothic New"/>
                <a:ea typeface="Zen Kaku Gothic New"/>
                <a:cs typeface="Zen Kaku Gothic New"/>
              </a:rPr>
              <a:t>を有効にします</a:t>
            </a:r>
          </a:p>
          <a:p>
            <a:pPr algn="l">
              <a:lnSpc>
                <a:spcPts val="2250"/>
              </a:lnSpc>
            </a:pPr>
            <a:r>
              <a:rPr lang="zh-CN" sz="1420" dirty="0">
                <a:solidFill>
                  <a:srgbClr val="484848"/>
                </a:solidFill>
                <a:latin typeface="Zen Kaku Gothic New"/>
                <a:ea typeface="Zen Kaku Gothic New"/>
                <a:cs typeface="Zen Kaku Gothic New"/>
              </a:rPr>
              <a:t>2 ターミナルモードで開き直します</a:t>
            </a:r>
          </a:p>
          <a:p>
            <a:pPr algn="l">
              <a:lnSpc>
                <a:spcPts val="2250"/>
              </a:lnSpc>
            </a:pPr>
            <a:r>
              <a:rPr lang="zh-CN" sz="1420" dirty="0">
                <a:solidFill>
                  <a:srgbClr val="484848"/>
                </a:solidFill>
                <a:latin typeface="Zen Kaku Gothic New"/>
                <a:ea typeface="Zen Kaku Gothic New"/>
                <a:cs typeface="Zen Kaku Gothic New"/>
              </a:rPr>
              <a:t>3 確認したら、この設定を元に戻します</a:t>
            </a:r>
          </a:p>
        </p:txBody>
      </p:sp>
      <p:sp>
        <p:nvSpPr>
          <p:cNvPr id="16" name="TextBox 16"/>
          <p:cNvSpPr txBox="1"/>
          <p:nvPr/>
        </p:nvSpPr>
        <p:spPr>
          <a:xfrm>
            <a:off x="7460361" y="3789521"/>
            <a:ext cx="3308223" cy="545402"/>
          </a:xfrm>
          <a:prstGeom prst="rect">
            <a:avLst/>
          </a:prstGeom>
          <a:noFill/>
          <a:ln>
            <a:noFill/>
          </a:ln>
        </p:spPr>
        <p:txBody>
          <a:bodyPr wrap="square" lIns="0" tIns="0" rIns="0" bIns="0" anchor="t" anchorCtr="0"/>
          <a:lstStyle/>
          <a:p>
            <a:pPr algn="l">
              <a:lnSpc>
                <a:spcPts val="2100"/>
              </a:lnSpc>
            </a:pPr>
            <a:r>
              <a:rPr lang="zh-CN" sz="1420" dirty="0">
                <a:solidFill>
                  <a:srgbClr val="8A9499"/>
                </a:solidFill>
                <a:latin typeface="Zen Kaku Gothic New"/>
                <a:ea typeface="Zen Kaku Gothic New"/>
                <a:cs typeface="Zen Kaku Gothic New"/>
              </a:rPr>
              <a:t>元に戻さないと、以降の説明と</a:t>
            </a:r>
          </a:p>
          <a:p>
            <a:pPr algn="l">
              <a:lnSpc>
                <a:spcPts val="2100"/>
              </a:lnSpc>
            </a:pPr>
            <a:r>
              <a:rPr lang="zh-CN" sz="1420" dirty="0">
                <a:solidFill>
                  <a:srgbClr val="8A9499"/>
                </a:solidFill>
                <a:latin typeface="Zen Kaku Gothic New"/>
                <a:ea typeface="Zen Kaku Gothic New"/>
                <a:cs typeface="Zen Kaku Gothic New"/>
              </a:rPr>
              <a:t>画面が合わなくなります</a:t>
            </a:r>
          </a:p>
        </p:txBody>
      </p:sp>
      <p:sp>
        <p:nvSpPr>
          <p:cNvPr id="17" name="TextBox 17"/>
          <p:cNvSpPr txBox="1"/>
          <p:nvPr/>
        </p:nvSpPr>
        <p:spPr>
          <a:xfrm>
            <a:off x="602361" y="5180171"/>
            <a:ext cx="9225201"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ターミナルモードで実際に描画されるかは未確認です。当日の実機で確かめます。</a:t>
            </a:r>
          </a:p>
          <a:p>
            <a:pPr algn="l">
              <a:lnSpc>
                <a:spcPts val="2250"/>
              </a:lnSpc>
            </a:pPr>
            <a:r>
              <a:rPr lang="zh-CN" sz="1420" dirty="0">
                <a:solidFill>
                  <a:srgbClr val="484848"/>
                </a:solidFill>
                <a:latin typeface="Zen Kaku Gothic New"/>
                <a:ea typeface="Zen Kaku Gothic New"/>
                <a:cs typeface="Zen Kaku Gothic New"/>
              </a:rPr>
              <a:t>パネルで数字を見る場所は M1 のとおりです（Context usage と Account &amp; Usage）。</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104</a:t>
            </a:r>
          </a:p>
        </p:txBody>
      </p:sp>
    </p:spTree>
  </p:cSld>
  <p:clrMapOvr>
    <a:masterClrMapping/>
  </p:clrMapOvr>
  <p:transition xmlns:p14="http://schemas.microsoft.com/office/powerpoint/2010/main" p14:dur="400">
    <p:fad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04</a:t>
            </a:r>
          </a:p>
        </p:txBody>
      </p:sp>
      <p:sp>
        <p:nvSpPr>
          <p:cNvPr id="5" name="TextBox 5"/>
          <p:cNvSpPr txBox="1"/>
          <p:nvPr/>
        </p:nvSpPr>
        <p:spPr>
          <a:xfrm>
            <a:off x="1125474" y="3875722"/>
            <a:ext cx="5746666"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ハーネス3段階の地図</a:t>
            </a:r>
          </a:p>
        </p:txBody>
      </p:sp>
      <p:sp>
        <p:nvSpPr>
          <p:cNvPr id="6" name="Rectangle 6"/>
          <p:cNvSpPr/>
          <p:nvPr/>
        </p:nvSpPr>
        <p:spPr>
          <a:xfrm>
            <a:off x="1162050" y="4495800"/>
            <a:ext cx="3429000" cy="28575"/>
          </a:xfrm>
          <a:prstGeom prst="rect">
            <a:avLst/>
          </a:prstGeom>
          <a:solidFill>
            <a:srgbClr val="47BCC6"/>
          </a:solidFill>
          <a:ln>
            <a:noFill/>
          </a:ln>
        </p:spPr>
      </p:sp>
      <p:sp>
        <p:nvSpPr>
          <p:cNvPr id="7" name="TextBox 7"/>
          <p:cNvSpPr txBox="1"/>
          <p:nvPr/>
        </p:nvSpPr>
        <p:spPr>
          <a:xfrm>
            <a:off x="1154811" y="4761071"/>
            <a:ext cx="683723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作り手が実装する層と、利用者が設定する層を分けて整理します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105</a:t>
            </a:r>
          </a:p>
        </p:txBody>
      </p:sp>
    </p:spTree>
  </p:cSld>
  <p:clrMapOvr>
    <a:masterClrMapping/>
  </p:clrMapOvr>
  <p:transition xmlns:p14="http://schemas.microsoft.com/office/powerpoint/2010/main" p14:dur="400">
    <p:fade/>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491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2つのハーネス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37774"/>
            <a:ext cx="1118054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作り手が実装する層と利用者が設定する層は</a:t>
            </a:r>
            <a:r>
              <a:rPr lang="zh-CN" sz="2480" b="1" dirty="0">
                <a:solidFill>
                  <a:srgbClr val="264DBF"/>
                </a:solidFill>
                <a:latin typeface="Zen Kaku Gothic New"/>
                <a:ea typeface="Zen Kaku Gothic New"/>
                <a:cs typeface="Zen Kaku Gothic New"/>
              </a:rPr>
              <a:t>別もの</a:t>
            </a:r>
            <a:r>
              <a:rPr lang="zh-CN" sz="2480" b="1" dirty="0">
                <a:solidFill>
                  <a:srgbClr val="000000"/>
                </a:solidFill>
                <a:latin typeface="Zen Kaku Gothic New"/>
                <a:ea typeface="Zen Kaku Gothic New"/>
                <a:cs typeface="Zen Kaku Gothic New"/>
              </a:rPr>
              <a:t>です。</a:t>
            </a:r>
          </a:p>
        </p:txBody>
      </p:sp>
      <p:sp>
        <p:nvSpPr>
          <p:cNvPr id="7" name="TextBox 7"/>
          <p:cNvSpPr txBox="1"/>
          <p:nvPr/>
        </p:nvSpPr>
        <p:spPr>
          <a:xfrm>
            <a:off x="597027" y="1637824"/>
            <a:ext cx="903527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本日さわるのは</a:t>
            </a:r>
            <a:r>
              <a:rPr lang="zh-CN" sz="2480" b="1" dirty="0">
                <a:solidFill>
                  <a:srgbClr val="264DBF"/>
                </a:solidFill>
                <a:latin typeface="Zen Kaku Gothic New"/>
                <a:ea typeface="Zen Kaku Gothic New"/>
                <a:cs typeface="Zen Kaku Gothic New"/>
              </a:rPr>
              <a:t>ユーザーハーネス</a:t>
            </a:r>
            <a:r>
              <a:rPr lang="zh-CN" sz="2480" b="1" dirty="0">
                <a:solidFill>
                  <a:srgbClr val="000000"/>
                </a:solidFill>
                <a:latin typeface="Zen Kaku Gothic New"/>
                <a:ea typeface="Zen Kaku Gothic New"/>
                <a:cs typeface="Zen Kaku Gothic New"/>
              </a:rPr>
              <a:t>のほうです。</a:t>
            </a:r>
          </a:p>
        </p:txBody>
      </p:sp>
      <p:sp>
        <p:nvSpPr>
          <p:cNvPr id="8" name="Rectangle 8"/>
          <p:cNvSpPr/>
          <p:nvPr/>
        </p:nvSpPr>
        <p:spPr>
          <a:xfrm>
            <a:off x="609600" y="2209800"/>
            <a:ext cx="5334000" cy="3714750"/>
          </a:xfrm>
          <a:prstGeom prst="roundRect">
            <a:avLst>
              <a:gd name="adj" fmla="val 2564"/>
            </a:avLst>
          </a:prstGeom>
          <a:solidFill>
            <a:srgbClr val="F3F3F3"/>
          </a:solidFill>
          <a:ln>
            <a:noFill/>
          </a:ln>
        </p:spPr>
      </p:sp>
      <p:sp>
        <p:nvSpPr>
          <p:cNvPr id="9" name="Rectangle 9"/>
          <p:cNvSpPr/>
          <p:nvPr/>
        </p:nvSpPr>
        <p:spPr>
          <a:xfrm>
            <a:off x="609600" y="2209800"/>
            <a:ext cx="5334000" cy="495300"/>
          </a:xfrm>
          <a:prstGeom prst="roundRect">
            <a:avLst>
              <a:gd name="adj" fmla="val 19231"/>
            </a:avLst>
          </a:prstGeom>
          <a:solidFill>
            <a:srgbClr val="999999"/>
          </a:solidFill>
          <a:ln>
            <a:noFill/>
          </a:ln>
        </p:spPr>
      </p:sp>
      <p:sp>
        <p:nvSpPr>
          <p:cNvPr id="10" name="TextBox 10"/>
          <p:cNvSpPr txBox="1"/>
          <p:nvPr/>
        </p:nvSpPr>
        <p:spPr>
          <a:xfrm>
            <a:off x="868299" y="2373154"/>
            <a:ext cx="2746343"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エージェントハーネス</a:t>
            </a:r>
          </a:p>
        </p:txBody>
      </p:sp>
      <p:sp>
        <p:nvSpPr>
          <p:cNvPr id="11" name="TextBox 11"/>
          <p:cNvSpPr txBox="1"/>
          <p:nvPr/>
        </p:nvSpPr>
        <p:spPr>
          <a:xfrm>
            <a:off x="869061" y="29132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作り手がモデルの周りに実装する足回り</a:t>
            </a:r>
          </a:p>
        </p:txBody>
      </p:sp>
      <p:sp>
        <p:nvSpPr>
          <p:cNvPr id="12" name="TextBox 12"/>
          <p:cNvSpPr txBox="1"/>
          <p:nvPr/>
        </p:nvSpPr>
        <p:spPr>
          <a:xfrm>
            <a:off x="869061" y="3332321"/>
            <a:ext cx="4484560" cy="1650302"/>
          </a:xfrm>
          <a:prstGeom prst="rect">
            <a:avLst/>
          </a:prstGeom>
          <a:noFill/>
          <a:ln>
            <a:noFill/>
          </a:ln>
        </p:spPr>
        <p:txBody>
          <a:bodyPr wrap="square" lIns="0" tIns="0" rIns="0" bIns="0" anchor="t" anchorCtr="0"/>
          <a:lstStyle/>
          <a:p>
            <a:pPr algn="l">
              <a:lnSpc>
                <a:spcPts val="2700"/>
              </a:lnSpc>
            </a:pPr>
            <a:r>
              <a:rPr lang="zh-CN" sz="1420" dirty="0">
                <a:solidFill>
                  <a:srgbClr val="000000"/>
                </a:solidFill>
                <a:latin typeface="Zen Kaku Gothic New"/>
                <a:ea typeface="Zen Kaku Gothic New"/>
                <a:cs typeface="Zen Kaku Gothic New"/>
              </a:rPr>
              <a:t>・制御ループ（モデル呼び出しの司令塔）</a:t>
            </a:r>
          </a:p>
          <a:p>
            <a:pPr algn="l">
              <a:lnSpc>
                <a:spcPts val="2700"/>
              </a:lnSpc>
            </a:pPr>
            <a:r>
              <a:rPr lang="zh-CN" sz="1420" dirty="0">
                <a:solidFill>
                  <a:srgbClr val="000000"/>
                </a:solidFill>
                <a:latin typeface="Zen Kaku Gothic New"/>
                <a:ea typeface="Zen Kaku Gothic New"/>
                <a:cs typeface="Zen Kaku Gothic New"/>
              </a:rPr>
              <a:t>・ツールとメモリ</a:t>
            </a:r>
          </a:p>
          <a:p>
            <a:pPr algn="l">
              <a:lnSpc>
                <a:spcPts val="2700"/>
              </a:lnSpc>
            </a:pPr>
            <a:r>
              <a:rPr lang="zh-CN" sz="1420" dirty="0">
                <a:solidFill>
                  <a:srgbClr val="000000"/>
                </a:solidFill>
                <a:latin typeface="Zen Kaku Gothic New"/>
                <a:ea typeface="Zen Kaku Gothic New"/>
                <a:cs typeface="Zen Kaku Gothic New"/>
              </a:rPr>
              <a:t>・コンテキスト管理</a:t>
            </a:r>
          </a:p>
          <a:p>
            <a:pPr algn="l">
              <a:lnSpc>
                <a:spcPts val="2700"/>
              </a:lnSpc>
            </a:pPr>
            <a:r>
              <a:rPr lang="zh-CN" sz="1420" dirty="0">
                <a:solidFill>
                  <a:srgbClr val="000000"/>
                </a:solidFill>
                <a:latin typeface="Zen Kaku Gothic New"/>
                <a:ea typeface="Zen Kaku Gothic New"/>
                <a:cs typeface="Zen Kaku Gothic New"/>
              </a:rPr>
              <a:t>・ガードレール</a:t>
            </a:r>
          </a:p>
          <a:p>
            <a:pPr algn="l">
              <a:lnSpc>
                <a:spcPts val="2700"/>
              </a:lnSpc>
            </a:pPr>
            <a:r>
              <a:rPr lang="zh-CN" sz="1420" dirty="0">
                <a:solidFill>
                  <a:srgbClr val="000000"/>
                </a:solidFill>
                <a:latin typeface="Zen Kaku Gothic New"/>
                <a:ea typeface="Zen Kaku Gothic New"/>
                <a:cs typeface="Zen Kaku Gothic New"/>
              </a:rPr>
              <a:t>・検証ループ</a:t>
            </a:r>
          </a:p>
        </p:txBody>
      </p:sp>
      <p:sp>
        <p:nvSpPr>
          <p:cNvPr id="13" name="Freeform 13"/>
          <p:cNvSpPr/>
          <p:nvPr/>
        </p:nvSpPr>
        <p:spPr>
          <a:xfrm>
            <a:off x="876473" y="5124450"/>
            <a:ext cx="456853" cy="457200"/>
          </a:xfrm>
          <a:custGeom>
            <a:avLst/>
            <a:gdLst/>
            <a:ahLst/>
            <a:cxnLst/>
            <a:rect l="l" t="t" r="r" b="b"/>
            <a:pathLst>
              <a:path w="456853" h="457200">
                <a:moveTo>
                  <a:pt x="89636" y="303952"/>
                </a:moveTo>
                <a:lnTo>
                  <a:pt x="179502" y="253525"/>
                </a:lnTo>
                <a:lnTo>
                  <a:pt x="181007" y="249130"/>
                </a:lnTo>
                <a:lnTo>
                  <a:pt x="179502" y="246701"/>
                </a:lnTo>
                <a:lnTo>
                  <a:pt x="175108" y="246701"/>
                </a:lnTo>
                <a:lnTo>
                  <a:pt x="160071" y="245775"/>
                </a:lnTo>
                <a:lnTo>
                  <a:pt x="108720" y="244387"/>
                </a:lnTo>
                <a:lnTo>
                  <a:pt x="64191" y="242537"/>
                </a:lnTo>
                <a:lnTo>
                  <a:pt x="21050" y="240224"/>
                </a:lnTo>
                <a:lnTo>
                  <a:pt x="10178" y="237910"/>
                </a:lnTo>
                <a:lnTo>
                  <a:pt x="0" y="224495"/>
                </a:lnTo>
                <a:lnTo>
                  <a:pt x="1040" y="217785"/>
                </a:lnTo>
                <a:lnTo>
                  <a:pt x="10178" y="211655"/>
                </a:lnTo>
                <a:lnTo>
                  <a:pt x="23247" y="212813"/>
                </a:lnTo>
                <a:lnTo>
                  <a:pt x="52163" y="214779"/>
                </a:lnTo>
                <a:lnTo>
                  <a:pt x="95534" y="217785"/>
                </a:lnTo>
                <a:lnTo>
                  <a:pt x="126993" y="219637"/>
                </a:lnTo>
                <a:lnTo>
                  <a:pt x="173605" y="224495"/>
                </a:lnTo>
                <a:lnTo>
                  <a:pt x="181007" y="224495"/>
                </a:lnTo>
                <a:lnTo>
                  <a:pt x="182048" y="221487"/>
                </a:lnTo>
                <a:lnTo>
                  <a:pt x="179502" y="219637"/>
                </a:lnTo>
                <a:lnTo>
                  <a:pt x="177536" y="217785"/>
                </a:lnTo>
                <a:lnTo>
                  <a:pt x="132662" y="187368"/>
                </a:lnTo>
                <a:lnTo>
                  <a:pt x="84085" y="155214"/>
                </a:lnTo>
                <a:lnTo>
                  <a:pt x="58642" y="136709"/>
                </a:lnTo>
                <a:lnTo>
                  <a:pt x="44878" y="127340"/>
                </a:lnTo>
                <a:lnTo>
                  <a:pt x="37938" y="118550"/>
                </a:lnTo>
                <a:lnTo>
                  <a:pt x="34932" y="99351"/>
                </a:lnTo>
                <a:lnTo>
                  <a:pt x="47423" y="85588"/>
                </a:lnTo>
                <a:lnTo>
                  <a:pt x="64193" y="86744"/>
                </a:lnTo>
                <a:lnTo>
                  <a:pt x="68471" y="87901"/>
                </a:lnTo>
                <a:lnTo>
                  <a:pt x="85474" y="100969"/>
                </a:lnTo>
                <a:lnTo>
                  <a:pt x="121790" y="129075"/>
                </a:lnTo>
                <a:lnTo>
                  <a:pt x="169212" y="164005"/>
                </a:lnTo>
                <a:lnTo>
                  <a:pt x="176152" y="169787"/>
                </a:lnTo>
                <a:lnTo>
                  <a:pt x="178927" y="167821"/>
                </a:lnTo>
                <a:lnTo>
                  <a:pt x="179274" y="166434"/>
                </a:lnTo>
                <a:lnTo>
                  <a:pt x="176150" y="161228"/>
                </a:lnTo>
                <a:lnTo>
                  <a:pt x="150358" y="114618"/>
                </a:lnTo>
                <a:lnTo>
                  <a:pt x="122831" y="67197"/>
                </a:lnTo>
                <a:lnTo>
                  <a:pt x="110572" y="47537"/>
                </a:lnTo>
                <a:lnTo>
                  <a:pt x="107333" y="35738"/>
                </a:lnTo>
                <a:cubicBezTo>
                  <a:pt x="106177" y="30880"/>
                  <a:pt x="105367" y="26834"/>
                  <a:pt x="105367" y="21860"/>
                </a:cubicBezTo>
                <a:lnTo>
                  <a:pt x="119594" y="2543"/>
                </a:lnTo>
                <a:lnTo>
                  <a:pt x="127456" y="0"/>
                </a:lnTo>
                <a:lnTo>
                  <a:pt x="146424" y="2545"/>
                </a:lnTo>
                <a:lnTo>
                  <a:pt x="154406" y="9483"/>
                </a:lnTo>
                <a:lnTo>
                  <a:pt x="166202" y="36433"/>
                </a:lnTo>
                <a:lnTo>
                  <a:pt x="185286" y="78880"/>
                </a:lnTo>
                <a:lnTo>
                  <a:pt x="214895" y="136594"/>
                </a:lnTo>
                <a:lnTo>
                  <a:pt x="223569" y="153711"/>
                </a:lnTo>
                <a:lnTo>
                  <a:pt x="228196" y="169556"/>
                </a:lnTo>
                <a:lnTo>
                  <a:pt x="229930" y="174414"/>
                </a:lnTo>
                <a:lnTo>
                  <a:pt x="232938" y="174414"/>
                </a:lnTo>
                <a:lnTo>
                  <a:pt x="232938" y="171639"/>
                </a:lnTo>
                <a:lnTo>
                  <a:pt x="235367" y="139139"/>
                </a:lnTo>
                <a:lnTo>
                  <a:pt x="239878" y="99235"/>
                </a:lnTo>
                <a:lnTo>
                  <a:pt x="244272" y="47882"/>
                </a:lnTo>
                <a:lnTo>
                  <a:pt x="245775" y="33425"/>
                </a:lnTo>
                <a:lnTo>
                  <a:pt x="252946" y="16076"/>
                </a:lnTo>
                <a:lnTo>
                  <a:pt x="267172" y="6708"/>
                </a:lnTo>
                <a:lnTo>
                  <a:pt x="278275" y="12028"/>
                </a:lnTo>
                <a:lnTo>
                  <a:pt x="287413" y="25096"/>
                </a:lnTo>
                <a:lnTo>
                  <a:pt x="286141" y="33541"/>
                </a:lnTo>
                <a:lnTo>
                  <a:pt x="280706" y="68816"/>
                </a:lnTo>
                <a:lnTo>
                  <a:pt x="270064" y="124101"/>
                </a:lnTo>
                <a:lnTo>
                  <a:pt x="263124" y="161113"/>
                </a:lnTo>
                <a:lnTo>
                  <a:pt x="267172" y="161113"/>
                </a:lnTo>
                <a:lnTo>
                  <a:pt x="271800" y="156486"/>
                </a:lnTo>
                <a:lnTo>
                  <a:pt x="290535" y="131620"/>
                </a:lnTo>
                <a:lnTo>
                  <a:pt x="321995" y="92295"/>
                </a:lnTo>
                <a:lnTo>
                  <a:pt x="335874" y="76682"/>
                </a:lnTo>
                <a:lnTo>
                  <a:pt x="352067" y="59449"/>
                </a:lnTo>
                <a:lnTo>
                  <a:pt x="362476" y="51237"/>
                </a:lnTo>
                <a:lnTo>
                  <a:pt x="382137" y="51237"/>
                </a:lnTo>
                <a:lnTo>
                  <a:pt x="396596" y="72750"/>
                </a:lnTo>
                <a:lnTo>
                  <a:pt x="390119" y="94957"/>
                </a:lnTo>
                <a:lnTo>
                  <a:pt x="369879" y="120632"/>
                </a:lnTo>
                <a:lnTo>
                  <a:pt x="353107" y="142376"/>
                </a:lnTo>
                <a:lnTo>
                  <a:pt x="329051" y="174761"/>
                </a:lnTo>
                <a:lnTo>
                  <a:pt x="314014" y="200669"/>
                </a:lnTo>
                <a:lnTo>
                  <a:pt x="315403" y="202751"/>
                </a:lnTo>
                <a:lnTo>
                  <a:pt x="318988" y="202402"/>
                </a:lnTo>
                <a:lnTo>
                  <a:pt x="373348" y="190839"/>
                </a:lnTo>
                <a:lnTo>
                  <a:pt x="402725" y="185517"/>
                </a:lnTo>
                <a:lnTo>
                  <a:pt x="437769" y="179502"/>
                </a:lnTo>
                <a:lnTo>
                  <a:pt x="453615" y="186905"/>
                </a:lnTo>
                <a:lnTo>
                  <a:pt x="455348" y="194422"/>
                </a:lnTo>
                <a:lnTo>
                  <a:pt x="449104" y="209805"/>
                </a:lnTo>
                <a:lnTo>
                  <a:pt x="411632" y="219058"/>
                </a:lnTo>
                <a:lnTo>
                  <a:pt x="367680" y="227848"/>
                </a:lnTo>
                <a:lnTo>
                  <a:pt x="302217" y="243347"/>
                </a:lnTo>
                <a:lnTo>
                  <a:pt x="301407" y="243926"/>
                </a:lnTo>
                <a:lnTo>
                  <a:pt x="302333" y="245082"/>
                </a:lnTo>
                <a:lnTo>
                  <a:pt x="331826" y="247858"/>
                </a:lnTo>
                <a:lnTo>
                  <a:pt x="344434" y="248551"/>
                </a:lnTo>
                <a:lnTo>
                  <a:pt x="375314" y="248551"/>
                </a:lnTo>
                <a:lnTo>
                  <a:pt x="432797" y="252832"/>
                </a:lnTo>
                <a:lnTo>
                  <a:pt x="447831" y="262776"/>
                </a:lnTo>
                <a:lnTo>
                  <a:pt x="456853" y="274922"/>
                </a:lnTo>
                <a:lnTo>
                  <a:pt x="455348" y="284175"/>
                </a:lnTo>
                <a:lnTo>
                  <a:pt x="432218" y="295972"/>
                </a:lnTo>
                <a:lnTo>
                  <a:pt x="400989" y="288569"/>
                </a:lnTo>
                <a:lnTo>
                  <a:pt x="328123" y="271221"/>
                </a:lnTo>
                <a:lnTo>
                  <a:pt x="303143" y="264974"/>
                </a:lnTo>
                <a:lnTo>
                  <a:pt x="299672" y="264974"/>
                </a:lnTo>
                <a:lnTo>
                  <a:pt x="299672" y="267056"/>
                </a:lnTo>
                <a:lnTo>
                  <a:pt x="320491" y="287413"/>
                </a:lnTo>
                <a:lnTo>
                  <a:pt x="358658" y="321878"/>
                </a:lnTo>
                <a:lnTo>
                  <a:pt x="406426" y="366291"/>
                </a:lnTo>
                <a:lnTo>
                  <a:pt x="408855" y="377280"/>
                </a:lnTo>
                <a:lnTo>
                  <a:pt x="402725" y="385955"/>
                </a:lnTo>
                <a:lnTo>
                  <a:pt x="396248" y="385029"/>
                </a:lnTo>
                <a:lnTo>
                  <a:pt x="354263" y="353454"/>
                </a:lnTo>
                <a:lnTo>
                  <a:pt x="338071" y="339227"/>
                </a:lnTo>
                <a:lnTo>
                  <a:pt x="301407" y="308347"/>
                </a:lnTo>
                <a:lnTo>
                  <a:pt x="298978" y="308347"/>
                </a:lnTo>
                <a:lnTo>
                  <a:pt x="298978" y="311586"/>
                </a:lnTo>
                <a:lnTo>
                  <a:pt x="307421" y="323960"/>
                </a:lnTo>
                <a:lnTo>
                  <a:pt x="352067" y="391043"/>
                </a:lnTo>
                <a:lnTo>
                  <a:pt x="354380" y="411630"/>
                </a:lnTo>
                <a:lnTo>
                  <a:pt x="351141" y="418338"/>
                </a:lnTo>
                <a:lnTo>
                  <a:pt x="339576" y="422386"/>
                </a:lnTo>
                <a:lnTo>
                  <a:pt x="326852" y="420073"/>
                </a:lnTo>
                <a:lnTo>
                  <a:pt x="300714" y="383410"/>
                </a:lnTo>
                <a:lnTo>
                  <a:pt x="273766" y="342119"/>
                </a:lnTo>
                <a:lnTo>
                  <a:pt x="252022" y="305109"/>
                </a:lnTo>
                <a:lnTo>
                  <a:pt x="249361" y="306614"/>
                </a:lnTo>
                <a:lnTo>
                  <a:pt x="236521" y="444825"/>
                </a:lnTo>
                <a:lnTo>
                  <a:pt x="230509" y="451879"/>
                </a:lnTo>
                <a:lnTo>
                  <a:pt x="216629" y="457200"/>
                </a:lnTo>
                <a:lnTo>
                  <a:pt x="205064" y="448410"/>
                </a:lnTo>
                <a:lnTo>
                  <a:pt x="198933" y="434184"/>
                </a:lnTo>
                <a:lnTo>
                  <a:pt x="205064" y="406079"/>
                </a:lnTo>
                <a:lnTo>
                  <a:pt x="212467" y="369416"/>
                </a:lnTo>
                <a:lnTo>
                  <a:pt x="218481" y="340269"/>
                </a:lnTo>
                <a:lnTo>
                  <a:pt x="223916" y="304067"/>
                </a:lnTo>
                <a:lnTo>
                  <a:pt x="227154" y="292038"/>
                </a:lnTo>
                <a:lnTo>
                  <a:pt x="226924" y="291229"/>
                </a:lnTo>
                <a:lnTo>
                  <a:pt x="224262" y="291575"/>
                </a:lnTo>
                <a:lnTo>
                  <a:pt x="196967" y="329051"/>
                </a:lnTo>
                <a:lnTo>
                  <a:pt x="155446" y="385145"/>
                </a:lnTo>
                <a:lnTo>
                  <a:pt x="122598" y="420304"/>
                </a:lnTo>
                <a:lnTo>
                  <a:pt x="114734" y="423428"/>
                </a:lnTo>
                <a:lnTo>
                  <a:pt x="101087" y="416372"/>
                </a:lnTo>
                <a:lnTo>
                  <a:pt x="102358" y="403765"/>
                </a:lnTo>
                <a:lnTo>
                  <a:pt x="109993" y="392546"/>
                </a:lnTo>
                <a:lnTo>
                  <a:pt x="155446" y="334716"/>
                </a:lnTo>
                <a:lnTo>
                  <a:pt x="182857" y="298864"/>
                </a:lnTo>
                <a:lnTo>
                  <a:pt x="200555" y="278160"/>
                </a:lnTo>
                <a:lnTo>
                  <a:pt x="200436" y="275152"/>
                </a:lnTo>
                <a:lnTo>
                  <a:pt x="199396" y="275152"/>
                </a:lnTo>
                <a:lnTo>
                  <a:pt x="78648" y="353570"/>
                </a:lnTo>
                <a:lnTo>
                  <a:pt x="57135" y="356345"/>
                </a:lnTo>
                <a:lnTo>
                  <a:pt x="47882" y="347670"/>
                </a:lnTo>
                <a:lnTo>
                  <a:pt x="49040" y="333445"/>
                </a:lnTo>
                <a:lnTo>
                  <a:pt x="53435" y="328818"/>
                </a:lnTo>
                <a:lnTo>
                  <a:pt x="89752" y="303836"/>
                </a:lnTo>
                <a:close/>
              </a:path>
            </a:pathLst>
          </a:custGeom>
          <a:solidFill>
            <a:srgbClr val="D97757"/>
          </a:solidFill>
          <a:ln>
            <a:noFill/>
          </a:ln>
        </p:spPr>
      </p:sp>
      <p:sp>
        <p:nvSpPr>
          <p:cNvPr id="14" name="TextBox 14"/>
          <p:cNvSpPr txBox="1"/>
          <p:nvPr/>
        </p:nvSpPr>
        <p:spPr>
          <a:xfrm>
            <a:off x="1440561" y="5275421"/>
            <a:ext cx="427861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Claude Code の内部がこれにあたります</a:t>
            </a:r>
          </a:p>
        </p:txBody>
      </p:sp>
      <p:sp>
        <p:nvSpPr>
          <p:cNvPr id="15" name="Rectangle 15"/>
          <p:cNvSpPr/>
          <p:nvPr/>
        </p:nvSpPr>
        <p:spPr>
          <a:xfrm>
            <a:off x="6248400" y="2209800"/>
            <a:ext cx="5334000" cy="3714750"/>
          </a:xfrm>
          <a:prstGeom prst="roundRect">
            <a:avLst>
              <a:gd name="adj" fmla="val 2564"/>
            </a:avLst>
          </a:prstGeom>
          <a:solidFill>
            <a:srgbClr val="EEF6F7"/>
          </a:solidFill>
          <a:ln>
            <a:noFill/>
          </a:ln>
        </p:spPr>
      </p:sp>
      <p:sp>
        <p:nvSpPr>
          <p:cNvPr id="16" name="Rectangle 16"/>
          <p:cNvSpPr/>
          <p:nvPr/>
        </p:nvSpPr>
        <p:spPr>
          <a:xfrm>
            <a:off x="6248400" y="2209800"/>
            <a:ext cx="5334000" cy="495300"/>
          </a:xfrm>
          <a:prstGeom prst="roundRect">
            <a:avLst>
              <a:gd name="adj" fmla="val 19231"/>
            </a:avLst>
          </a:prstGeom>
          <a:solidFill>
            <a:srgbClr val="47BCC6"/>
          </a:solidFill>
          <a:ln>
            <a:noFill/>
          </a:ln>
        </p:spPr>
      </p:sp>
      <p:sp>
        <p:nvSpPr>
          <p:cNvPr id="17" name="TextBox 17"/>
          <p:cNvSpPr txBox="1"/>
          <p:nvPr/>
        </p:nvSpPr>
        <p:spPr>
          <a:xfrm>
            <a:off x="6507099" y="2373154"/>
            <a:ext cx="2200275"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ユーザーハーネス</a:t>
            </a:r>
          </a:p>
        </p:txBody>
      </p:sp>
      <p:sp>
        <p:nvSpPr>
          <p:cNvPr id="18" name="TextBox 18"/>
          <p:cNvSpPr txBox="1"/>
          <p:nvPr/>
        </p:nvSpPr>
        <p:spPr>
          <a:xfrm>
            <a:off x="6507861" y="29132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利用者が自分の環境に合わせて作る制約</a:t>
            </a:r>
          </a:p>
        </p:txBody>
      </p:sp>
      <p:sp>
        <p:nvSpPr>
          <p:cNvPr id="19" name="TextBox 19"/>
          <p:cNvSpPr txBox="1"/>
          <p:nvPr/>
        </p:nvSpPr>
        <p:spPr>
          <a:xfrm>
            <a:off x="6507861" y="3332321"/>
            <a:ext cx="3578781" cy="1897952"/>
          </a:xfrm>
          <a:prstGeom prst="rect">
            <a:avLst/>
          </a:prstGeom>
          <a:noFill/>
          <a:ln>
            <a:noFill/>
          </a:ln>
        </p:spPr>
        <p:txBody>
          <a:bodyPr wrap="square" lIns="0" tIns="0" rIns="0" bIns="0" anchor="t" anchorCtr="0"/>
          <a:lstStyle/>
          <a:p>
            <a:pPr algn="l">
              <a:lnSpc>
                <a:spcPts val="2550"/>
              </a:lnSpc>
            </a:pPr>
            <a:r>
              <a:rPr lang="zh-CN" sz="1420" dirty="0">
                <a:solidFill>
                  <a:srgbClr val="000000"/>
                </a:solidFill>
                <a:latin typeface="Zen Kaku Gothic New"/>
                <a:ea typeface="Zen Kaku Gothic New"/>
                <a:cs typeface="Zen Kaku Gothic New"/>
              </a:rPr>
              <a:t>・CLAUDE.md（ルールファイル）</a:t>
            </a:r>
          </a:p>
          <a:p>
            <a:pPr algn="l">
              <a:lnSpc>
                <a:spcPts val="2550"/>
              </a:lnSpc>
            </a:pPr>
            <a:r>
              <a:rPr lang="zh-CN" sz="1420" dirty="0">
                <a:solidFill>
                  <a:srgbClr val="000000"/>
                </a:solidFill>
                <a:latin typeface="Zen Kaku Gothic New"/>
                <a:ea typeface="Zen Kaku Gothic New"/>
                <a:cs typeface="Zen Kaku Gothic New"/>
              </a:rPr>
              <a:t>・Skills（手順の標準化）</a:t>
            </a:r>
          </a:p>
          <a:p>
            <a:pPr algn="l">
              <a:lnSpc>
                <a:spcPts val="2550"/>
              </a:lnSpc>
            </a:pPr>
            <a:r>
              <a:rPr lang="zh-CN" sz="1420" dirty="0">
                <a:solidFill>
                  <a:srgbClr val="000000"/>
                </a:solidFill>
                <a:latin typeface="Zen Kaku Gothic New"/>
                <a:ea typeface="Zen Kaku Gothic New"/>
                <a:cs typeface="Zen Kaku Gothic New"/>
              </a:rPr>
              <a:t>・Hooks（決定論的な行動強制）</a:t>
            </a:r>
          </a:p>
          <a:p>
            <a:pPr algn="l">
              <a:lnSpc>
                <a:spcPts val="2550"/>
              </a:lnSpc>
            </a:pPr>
            <a:r>
              <a:rPr lang="zh-CN" sz="1420" dirty="0">
                <a:solidFill>
                  <a:srgbClr val="000000"/>
                </a:solidFill>
                <a:latin typeface="Zen Kaku Gothic New"/>
                <a:ea typeface="Zen Kaku Gothic New"/>
                <a:cs typeface="Zen Kaku Gothic New"/>
              </a:rPr>
              <a:t>・MCP（外部ツール連携）</a:t>
            </a:r>
          </a:p>
          <a:p>
            <a:pPr algn="l">
              <a:lnSpc>
                <a:spcPts val="2550"/>
              </a:lnSpc>
            </a:pPr>
            <a:r>
              <a:rPr lang="zh-CN" sz="1420" dirty="0">
                <a:solidFill>
                  <a:srgbClr val="000000"/>
                </a:solidFill>
                <a:latin typeface="Zen Kaku Gothic New"/>
                <a:ea typeface="Zen Kaku Gothic New"/>
                <a:cs typeface="Zen Kaku Gothic New"/>
              </a:rPr>
              <a:t>・lint と型チェック</a:t>
            </a:r>
          </a:p>
          <a:p>
            <a:pPr algn="l">
              <a:lnSpc>
                <a:spcPts val="2550"/>
              </a:lnSpc>
            </a:pPr>
            <a:r>
              <a:rPr lang="zh-CN" sz="1420" dirty="0">
                <a:solidFill>
                  <a:srgbClr val="000000"/>
                </a:solidFill>
                <a:latin typeface="Zen Kaku Gothic New"/>
                <a:ea typeface="Zen Kaku Gothic New"/>
                <a:cs typeface="Zen Kaku Gothic New"/>
              </a:rPr>
              <a:t>・パイプライン化</a:t>
            </a:r>
          </a:p>
        </p:txBody>
      </p:sp>
      <p:sp>
        <p:nvSpPr>
          <p:cNvPr id="20" name="Rectangle 20"/>
          <p:cNvSpPr/>
          <p:nvPr/>
        </p:nvSpPr>
        <p:spPr>
          <a:xfrm>
            <a:off x="6515100" y="5200650"/>
            <a:ext cx="4800600" cy="457200"/>
          </a:xfrm>
          <a:prstGeom prst="roundRect">
            <a:avLst>
              <a:gd name="adj" fmla="val 12500"/>
            </a:avLst>
          </a:prstGeom>
          <a:solidFill>
            <a:srgbClr val="47BCC6"/>
          </a:solidFill>
          <a:ln>
            <a:noFill/>
          </a:ln>
        </p:spPr>
      </p:sp>
      <p:sp>
        <p:nvSpPr>
          <p:cNvPr id="21" name="TextBox 21"/>
          <p:cNvSpPr txBox="1"/>
          <p:nvPr/>
        </p:nvSpPr>
        <p:spPr>
          <a:xfrm>
            <a:off x="7425976" y="5342096"/>
            <a:ext cx="2978848"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本日さわるのはこちらです</a:t>
            </a:r>
          </a:p>
        </p:txBody>
      </p:sp>
      <p:sp>
        <p:nvSpPr>
          <p:cNvPr id="22" name="TextBox 22"/>
          <p:cNvSpPr txBox="1"/>
          <p:nvPr/>
        </p:nvSpPr>
        <p:spPr>
          <a:xfrm>
            <a:off x="602361" y="6132671"/>
            <a:ext cx="784444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r.kagaya「ハーネスエンジニアリングの定義」Zenn 2026年4月23日</a:t>
            </a:r>
          </a:p>
        </p:txBody>
      </p:sp>
      <p:sp>
        <p:nvSpPr>
          <p:cNvPr id="23" name="TextBox 23"/>
          <p:cNvSpPr txBox="1"/>
          <p:nvPr/>
        </p:nvSpPr>
        <p:spPr>
          <a:xfrm>
            <a:off x="8787241" y="6342221"/>
            <a:ext cx="2802398"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 ロゴは各社の商標です。</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106</a:t>
            </a:r>
          </a:p>
        </p:txBody>
      </p:sp>
    </p:spTree>
  </p:cSld>
  <p:clrMapOvr>
    <a:masterClrMapping/>
  </p:clrMapOvr>
  <p:transition xmlns:p14="http://schemas.microsoft.com/office/powerpoint/2010/main" p14:dur="400">
    <p:fad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643189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ハーネス・コンテキスト・プロンプト</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180624"/>
            <a:ext cx="6031897" cy="884110"/>
          </a:xfrm>
          <a:prstGeom prst="rect">
            <a:avLst/>
          </a:prstGeom>
          <a:noFill/>
          <a:ln>
            <a:noFill/>
          </a:ln>
        </p:spPr>
        <p:txBody>
          <a:bodyPr wrap="square" lIns="0" tIns="0" rIns="0" bIns="0" anchor="t" anchorCtr="0"/>
          <a:lstStyle/>
          <a:p>
            <a:pPr algn="l">
              <a:lnSpc>
                <a:spcPts val="3150"/>
              </a:lnSpc>
            </a:pPr>
            <a:r>
              <a:rPr lang="zh-CN" sz="2480" b="1" dirty="0">
                <a:solidFill>
                  <a:srgbClr val="000000"/>
                </a:solidFill>
                <a:latin typeface="Zen Kaku Gothic New"/>
                <a:ea typeface="Zen Kaku Gothic New"/>
                <a:cs typeface="Zen Kaku Gothic New"/>
              </a:rPr>
              <a:t>関心の射程は、プロンプトから</a:t>
            </a:r>
          </a:p>
          <a:p>
            <a:pPr algn="l">
              <a:lnSpc>
                <a:spcPts val="3150"/>
              </a:lnSpc>
            </a:pPr>
            <a:r>
              <a:rPr lang="zh-CN" sz="2480" b="1" dirty="0">
                <a:solidFill>
                  <a:srgbClr val="000000"/>
                </a:solidFill>
                <a:latin typeface="Zen Kaku Gothic New"/>
                <a:ea typeface="Zen Kaku Gothic New"/>
                <a:cs typeface="Zen Kaku Gothic New"/>
              </a:rPr>
              <a:t>外側の</a:t>
            </a:r>
            <a:r>
              <a:rPr lang="zh-CN" sz="2480" b="1" dirty="0">
                <a:solidFill>
                  <a:srgbClr val="264DBF"/>
                </a:solidFill>
                <a:latin typeface="Zen Kaku Gothic New"/>
                <a:ea typeface="Zen Kaku Gothic New"/>
                <a:cs typeface="Zen Kaku Gothic New"/>
              </a:rPr>
              <a:t>ハーネス</a:t>
            </a:r>
            <a:r>
              <a:rPr lang="zh-CN" sz="2480" b="1" dirty="0">
                <a:solidFill>
                  <a:srgbClr val="000000"/>
                </a:solidFill>
                <a:latin typeface="Zen Kaku Gothic New"/>
                <a:ea typeface="Zen Kaku Gothic New"/>
                <a:cs typeface="Zen Kaku Gothic New"/>
              </a:rPr>
              <a:t>へ広がります。</a:t>
            </a:r>
          </a:p>
        </p:txBody>
      </p:sp>
      <p:sp>
        <p:nvSpPr>
          <p:cNvPr id="7" name="Ellipse 7"/>
          <p:cNvSpPr/>
          <p:nvPr/>
        </p:nvSpPr>
        <p:spPr>
          <a:xfrm>
            <a:off x="1924050" y="2228850"/>
            <a:ext cx="3619500" cy="3619500"/>
          </a:xfrm>
          <a:prstGeom prst="ellipse">
            <a:avLst/>
          </a:prstGeom>
          <a:solidFill>
            <a:srgbClr val="DCEEF1"/>
          </a:solidFill>
          <a:ln>
            <a:noFill/>
          </a:ln>
        </p:spPr>
      </p:sp>
      <p:sp>
        <p:nvSpPr>
          <p:cNvPr id="8" name="Ellipse 8"/>
          <p:cNvSpPr/>
          <p:nvPr/>
        </p:nvSpPr>
        <p:spPr>
          <a:xfrm>
            <a:off x="2514600" y="2819400"/>
            <a:ext cx="2438400" cy="2438400"/>
          </a:xfrm>
          <a:prstGeom prst="ellipse">
            <a:avLst/>
          </a:prstGeom>
          <a:solidFill>
            <a:srgbClr val="8FD3DB"/>
          </a:solidFill>
          <a:ln>
            <a:noFill/>
          </a:ln>
        </p:spPr>
      </p:sp>
      <p:sp>
        <p:nvSpPr>
          <p:cNvPr id="9" name="Ellipse 9"/>
          <p:cNvSpPr/>
          <p:nvPr/>
        </p:nvSpPr>
        <p:spPr>
          <a:xfrm>
            <a:off x="3067050" y="3371850"/>
            <a:ext cx="1333500" cy="1333500"/>
          </a:xfrm>
          <a:prstGeom prst="ellipse">
            <a:avLst/>
          </a:prstGeom>
          <a:solidFill>
            <a:srgbClr val="47BCC6"/>
          </a:solidFill>
          <a:ln>
            <a:noFill/>
          </a:ln>
        </p:spPr>
      </p:sp>
      <p:sp>
        <p:nvSpPr>
          <p:cNvPr id="10" name="TextBox 10"/>
          <p:cNvSpPr txBox="1"/>
          <p:nvPr/>
        </p:nvSpPr>
        <p:spPr>
          <a:xfrm>
            <a:off x="3143064" y="2423636"/>
            <a:ext cx="1181471" cy="337376"/>
          </a:xfrm>
          <a:prstGeom prst="rect">
            <a:avLst/>
          </a:prstGeom>
          <a:noFill/>
          <a:ln>
            <a:noFill/>
          </a:ln>
        </p:spPr>
        <p:txBody>
          <a:bodyPr wrap="none" lIns="0" tIns="0" rIns="0" bIns="0" anchor="t" anchorCtr="0">
            <a:spAutoFit/>
          </a:bodyPr>
          <a:lstStyle/>
          <a:p>
            <a:pPr algn="ctr"/>
            <a:r>
              <a:rPr lang="en-US" sz="1720" b="1" dirty="0">
                <a:solidFill>
                  <a:srgbClr val="0B2E33"/>
                </a:solidFill>
                <a:latin typeface="Zen Kaku Gothic New"/>
                <a:ea typeface="Zen Kaku Gothic New"/>
                <a:cs typeface="Zen Kaku Gothic New"/>
              </a:rPr>
              <a:t>Harness</a:t>
            </a:r>
          </a:p>
        </p:txBody>
      </p:sp>
      <p:sp>
        <p:nvSpPr>
          <p:cNvPr id="11" name="TextBox 11"/>
          <p:cNvSpPr txBox="1"/>
          <p:nvPr/>
        </p:nvSpPr>
        <p:spPr>
          <a:xfrm>
            <a:off x="3143064" y="3033236"/>
            <a:ext cx="1181471" cy="337376"/>
          </a:xfrm>
          <a:prstGeom prst="rect">
            <a:avLst/>
          </a:prstGeom>
          <a:noFill/>
          <a:ln>
            <a:noFill/>
          </a:ln>
        </p:spPr>
        <p:txBody>
          <a:bodyPr wrap="none" lIns="0" tIns="0" rIns="0" bIns="0" anchor="t" anchorCtr="0">
            <a:spAutoFit/>
          </a:bodyPr>
          <a:lstStyle/>
          <a:p>
            <a:pPr algn="ctr"/>
            <a:r>
              <a:rPr lang="en-US" sz="1720" b="1" dirty="0">
                <a:solidFill>
                  <a:srgbClr val="0B2E33"/>
                </a:solidFill>
                <a:latin typeface="Zen Kaku Gothic New"/>
                <a:ea typeface="Zen Kaku Gothic New"/>
                <a:cs typeface="Zen Kaku Gothic New"/>
              </a:rPr>
              <a:t>Context</a:t>
            </a:r>
          </a:p>
        </p:txBody>
      </p:sp>
      <p:sp>
        <p:nvSpPr>
          <p:cNvPr id="12" name="TextBox 12"/>
          <p:cNvSpPr txBox="1"/>
          <p:nvPr/>
        </p:nvSpPr>
        <p:spPr>
          <a:xfrm>
            <a:off x="3195012" y="3928586"/>
            <a:ext cx="1077575" cy="337376"/>
          </a:xfrm>
          <a:prstGeom prst="rect">
            <a:avLst/>
          </a:prstGeom>
          <a:noFill/>
          <a:ln>
            <a:noFill/>
          </a:ln>
        </p:spPr>
        <p:txBody>
          <a:bodyPr wrap="none" lIns="0" tIns="0" rIns="0" bIns="0" anchor="t" anchorCtr="0">
            <a:spAutoFit/>
          </a:bodyPr>
          <a:lstStyle/>
          <a:p>
            <a:pPr algn="ctr"/>
            <a:r>
              <a:rPr lang="en-US" sz="1720" b="1" dirty="0">
                <a:solidFill>
                  <a:srgbClr val="FFFFFF"/>
                </a:solidFill>
                <a:latin typeface="Zen Kaku Gothic New"/>
                <a:ea typeface="Zen Kaku Gothic New"/>
                <a:cs typeface="Zen Kaku Gothic New"/>
              </a:rPr>
              <a:t>Prompt</a:t>
            </a:r>
          </a:p>
        </p:txBody>
      </p:sp>
      <p:sp>
        <p:nvSpPr>
          <p:cNvPr id="13" name="TextBox 13"/>
          <p:cNvSpPr txBox="1"/>
          <p:nvPr/>
        </p:nvSpPr>
        <p:spPr>
          <a:xfrm>
            <a:off x="2120182" y="6018371"/>
            <a:ext cx="3227237"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Zen Kaku Gothic New"/>
                <a:ea typeface="Zen Kaku Gothic New"/>
                <a:cs typeface="Zen Kaku Gothic New"/>
              </a:rPr>
              <a:t>Harness ⊇ Context ⊇ Prompt</a:t>
            </a:r>
          </a:p>
        </p:txBody>
      </p:sp>
      <p:sp>
        <p:nvSpPr>
          <p:cNvPr id="14" name="TextBox 14"/>
          <p:cNvSpPr txBox="1"/>
          <p:nvPr/>
        </p:nvSpPr>
        <p:spPr>
          <a:xfrm>
            <a:off x="6392799" y="2420779"/>
            <a:ext cx="411151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外側ほど設計対象が広くなります</a:t>
            </a:r>
          </a:p>
        </p:txBody>
      </p:sp>
      <p:sp>
        <p:nvSpPr>
          <p:cNvPr id="15" name="TextBox 15"/>
          <p:cNvSpPr txBox="1"/>
          <p:nvPr/>
        </p:nvSpPr>
        <p:spPr>
          <a:xfrm>
            <a:off x="6393561" y="2856071"/>
            <a:ext cx="5425630"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プロンプトを磨く段階から、渡す情報を</a:t>
            </a:r>
          </a:p>
          <a:p>
            <a:pPr algn="l">
              <a:lnSpc>
                <a:spcPts val="2250"/>
              </a:lnSpc>
            </a:pPr>
            <a:r>
              <a:rPr lang="zh-CN" sz="1420" dirty="0">
                <a:solidFill>
                  <a:srgbClr val="484848"/>
                </a:solidFill>
                <a:latin typeface="Zen Kaku Gothic New"/>
                <a:ea typeface="Zen Kaku Gothic New"/>
                <a:cs typeface="Zen Kaku Gothic New"/>
              </a:rPr>
              <a:t>組み立てるコンテキスト設計へ、さらに</a:t>
            </a:r>
          </a:p>
          <a:p>
            <a:pPr algn="l">
              <a:lnSpc>
                <a:spcPts val="2250"/>
              </a:lnSpc>
            </a:pPr>
            <a:r>
              <a:rPr lang="zh-CN" sz="1420" dirty="0">
                <a:solidFill>
                  <a:srgbClr val="484848"/>
                </a:solidFill>
                <a:latin typeface="Zen Kaku Gothic New"/>
                <a:ea typeface="Zen Kaku Gothic New"/>
                <a:cs typeface="Zen Kaku Gothic New"/>
              </a:rPr>
              <a:t>実行の足回りを決めるハーネス設計へと進みます。</a:t>
            </a:r>
          </a:p>
        </p:txBody>
      </p:sp>
      <p:sp>
        <p:nvSpPr>
          <p:cNvPr id="16" name="Rectangle 16"/>
          <p:cNvSpPr/>
          <p:nvPr/>
        </p:nvSpPr>
        <p:spPr>
          <a:xfrm>
            <a:off x="6400800" y="4305300"/>
            <a:ext cx="209550" cy="209550"/>
          </a:xfrm>
          <a:prstGeom prst="roundRect">
            <a:avLst>
              <a:gd name="adj" fmla="val 18182"/>
            </a:avLst>
          </a:prstGeom>
          <a:solidFill>
            <a:srgbClr val="47BCC6"/>
          </a:solidFill>
          <a:ln>
            <a:noFill/>
          </a:ln>
        </p:spPr>
      </p:sp>
      <p:sp>
        <p:nvSpPr>
          <p:cNvPr id="17" name="TextBox 17"/>
          <p:cNvSpPr txBox="1"/>
          <p:nvPr/>
        </p:nvSpPr>
        <p:spPr>
          <a:xfrm>
            <a:off x="6736080" y="4324350"/>
            <a:ext cx="937022"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Prompt</a:t>
            </a:r>
          </a:p>
        </p:txBody>
      </p:sp>
      <p:sp>
        <p:nvSpPr>
          <p:cNvPr id="18" name="TextBox 18"/>
          <p:cNvSpPr txBox="1"/>
          <p:nvPr/>
        </p:nvSpPr>
        <p:spPr>
          <a:xfrm>
            <a:off x="7822311" y="4332446"/>
            <a:ext cx="202601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1回の指示の書き方</a:t>
            </a:r>
          </a:p>
        </p:txBody>
      </p:sp>
      <p:sp>
        <p:nvSpPr>
          <p:cNvPr id="19" name="Rectangle 19"/>
          <p:cNvSpPr/>
          <p:nvPr/>
        </p:nvSpPr>
        <p:spPr>
          <a:xfrm>
            <a:off x="6400800" y="4800600"/>
            <a:ext cx="209550" cy="209550"/>
          </a:xfrm>
          <a:prstGeom prst="roundRect">
            <a:avLst>
              <a:gd name="adj" fmla="val 18182"/>
            </a:avLst>
          </a:prstGeom>
          <a:solidFill>
            <a:srgbClr val="8FD3DB"/>
          </a:solidFill>
          <a:ln>
            <a:noFill/>
          </a:ln>
        </p:spPr>
      </p:sp>
      <p:sp>
        <p:nvSpPr>
          <p:cNvPr id="20" name="TextBox 20"/>
          <p:cNvSpPr txBox="1"/>
          <p:nvPr/>
        </p:nvSpPr>
        <p:spPr>
          <a:xfrm>
            <a:off x="6736080" y="4819650"/>
            <a:ext cx="1027366"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Context</a:t>
            </a:r>
          </a:p>
        </p:txBody>
      </p:sp>
      <p:sp>
        <p:nvSpPr>
          <p:cNvPr id="21" name="TextBox 21"/>
          <p:cNvSpPr txBox="1"/>
          <p:nvPr/>
        </p:nvSpPr>
        <p:spPr>
          <a:xfrm>
            <a:off x="7822311" y="4827746"/>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渡す情報の組み立て</a:t>
            </a:r>
          </a:p>
        </p:txBody>
      </p:sp>
      <p:sp>
        <p:nvSpPr>
          <p:cNvPr id="22" name="Rectangle 22"/>
          <p:cNvSpPr/>
          <p:nvPr/>
        </p:nvSpPr>
        <p:spPr>
          <a:xfrm>
            <a:off x="6400800" y="5295900"/>
            <a:ext cx="209550" cy="209550"/>
          </a:xfrm>
          <a:prstGeom prst="roundRect">
            <a:avLst>
              <a:gd name="adj" fmla="val 18182"/>
            </a:avLst>
          </a:prstGeom>
          <a:solidFill>
            <a:srgbClr val="DCEEF1"/>
          </a:solidFill>
          <a:ln>
            <a:noFill/>
          </a:ln>
        </p:spPr>
      </p:sp>
      <p:sp>
        <p:nvSpPr>
          <p:cNvPr id="23" name="TextBox 23"/>
          <p:cNvSpPr txBox="1"/>
          <p:nvPr/>
        </p:nvSpPr>
        <p:spPr>
          <a:xfrm>
            <a:off x="6736080" y="5314950"/>
            <a:ext cx="1027366"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Harness</a:t>
            </a:r>
          </a:p>
        </p:txBody>
      </p:sp>
      <p:sp>
        <p:nvSpPr>
          <p:cNvPr id="24" name="TextBox 24"/>
          <p:cNvSpPr txBox="1"/>
          <p:nvPr/>
        </p:nvSpPr>
        <p:spPr>
          <a:xfrm>
            <a:off x="7822311" y="5323046"/>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実行の足回りと制約の設計</a:t>
            </a:r>
          </a:p>
        </p:txBody>
      </p:sp>
      <p:sp>
        <p:nvSpPr>
          <p:cNvPr id="25" name="TextBox 25"/>
          <p:cNvSpPr txBox="1"/>
          <p:nvPr/>
        </p:nvSpPr>
        <p:spPr>
          <a:xfrm>
            <a:off x="6393561" y="5942171"/>
            <a:ext cx="4875466"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Martin Fowler が紹介した同心円モデル</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107</a:t>
            </a:r>
          </a:p>
        </p:txBody>
      </p:sp>
    </p:spTree>
  </p:cSld>
  <p:clrMapOvr>
    <a:masterClrMapping/>
  </p:clrMapOvr>
  <p:transition xmlns:p14="http://schemas.microsoft.com/office/powerpoint/2010/main" p14:dur="400">
    <p:fad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37699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ユーザーハーネスの4象限</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37774"/>
            <a:ext cx="1121811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CLAUDE.md と Skill が埋めるのは</a:t>
            </a:r>
            <a:r>
              <a:rPr lang="zh-CN" sz="2480" b="1" dirty="0">
                <a:solidFill>
                  <a:srgbClr val="264DBF"/>
                </a:solidFill>
                <a:latin typeface="Zen Kaku Gothic New"/>
                <a:ea typeface="Zen Kaku Gothic New"/>
                <a:cs typeface="Zen Kaku Gothic New"/>
              </a:rPr>
              <a:t>右上の一角だけ</a:t>
            </a:r>
            <a:r>
              <a:rPr lang="zh-CN" sz="2480" b="1" dirty="0">
                <a:solidFill>
                  <a:srgbClr val="000000"/>
                </a:solidFill>
                <a:latin typeface="Zen Kaku Gothic New"/>
                <a:ea typeface="Zen Kaku Gothic New"/>
                <a:cs typeface="Zen Kaku Gothic New"/>
              </a:rPr>
              <a:t>です。</a:t>
            </a:r>
          </a:p>
        </p:txBody>
      </p:sp>
      <p:sp>
        <p:nvSpPr>
          <p:cNvPr id="7" name="Rectangle 7"/>
          <p:cNvSpPr/>
          <p:nvPr/>
        </p:nvSpPr>
        <p:spPr>
          <a:xfrm>
            <a:off x="609600" y="1905000"/>
            <a:ext cx="1905000" cy="533400"/>
          </a:xfrm>
          <a:prstGeom prst="rect">
            <a:avLst/>
          </a:prstGeom>
          <a:solidFill>
            <a:srgbClr val="0B2E33"/>
          </a:solidFill>
          <a:ln>
            <a:noFill/>
          </a:ln>
        </p:spPr>
      </p:sp>
      <p:sp>
        <p:nvSpPr>
          <p:cNvPr id="8" name="Rectangle 8"/>
          <p:cNvSpPr/>
          <p:nvPr/>
        </p:nvSpPr>
        <p:spPr>
          <a:xfrm>
            <a:off x="2552700" y="1905000"/>
            <a:ext cx="4381500" cy="533400"/>
          </a:xfrm>
          <a:prstGeom prst="rect">
            <a:avLst/>
          </a:prstGeom>
          <a:solidFill>
            <a:srgbClr val="0B2E33"/>
          </a:solidFill>
          <a:ln>
            <a:noFill/>
          </a:ln>
        </p:spPr>
      </p:sp>
      <p:sp>
        <p:nvSpPr>
          <p:cNvPr id="9" name="Rectangle 9"/>
          <p:cNvSpPr/>
          <p:nvPr/>
        </p:nvSpPr>
        <p:spPr>
          <a:xfrm>
            <a:off x="6972300" y="1905000"/>
            <a:ext cx="4610100" cy="533400"/>
          </a:xfrm>
          <a:prstGeom prst="rect">
            <a:avLst/>
          </a:prstGeom>
          <a:solidFill>
            <a:srgbClr val="0B2E33"/>
          </a:solidFill>
          <a:ln>
            <a:noFill/>
          </a:ln>
        </p:spPr>
      </p:sp>
      <p:sp>
        <p:nvSpPr>
          <p:cNvPr id="10" name="TextBox 10"/>
          <p:cNvSpPr txBox="1"/>
          <p:nvPr/>
        </p:nvSpPr>
        <p:spPr>
          <a:xfrm>
            <a:off x="2915602" y="2076450"/>
            <a:ext cx="3655695"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計算的（決定論・安価・高速）</a:t>
            </a:r>
          </a:p>
        </p:txBody>
      </p:sp>
      <p:sp>
        <p:nvSpPr>
          <p:cNvPr id="11" name="TextBox 11"/>
          <p:cNvSpPr txBox="1"/>
          <p:nvPr/>
        </p:nvSpPr>
        <p:spPr>
          <a:xfrm>
            <a:off x="7848552" y="2076450"/>
            <a:ext cx="2857595"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推論的（LLM の判断）</a:t>
            </a:r>
          </a:p>
        </p:txBody>
      </p:sp>
      <p:sp>
        <p:nvSpPr>
          <p:cNvPr id="12" name="Rectangle 12"/>
          <p:cNvSpPr/>
          <p:nvPr/>
        </p:nvSpPr>
        <p:spPr>
          <a:xfrm>
            <a:off x="609600" y="2476500"/>
            <a:ext cx="1905000" cy="1619250"/>
          </a:xfrm>
          <a:prstGeom prst="rect">
            <a:avLst/>
          </a:prstGeom>
          <a:solidFill>
            <a:srgbClr val="A3DDE3"/>
          </a:solidFill>
          <a:ln>
            <a:noFill/>
          </a:ln>
        </p:spPr>
      </p:sp>
      <p:sp>
        <p:nvSpPr>
          <p:cNvPr id="13" name="TextBox 13"/>
          <p:cNvSpPr txBox="1"/>
          <p:nvPr/>
        </p:nvSpPr>
        <p:spPr>
          <a:xfrm>
            <a:off x="1144548" y="3030379"/>
            <a:ext cx="835104"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ガイド</a:t>
            </a:r>
          </a:p>
        </p:txBody>
      </p:sp>
      <p:sp>
        <p:nvSpPr>
          <p:cNvPr id="14" name="TextBox 14"/>
          <p:cNvSpPr txBox="1"/>
          <p:nvPr/>
        </p:nvSpPr>
        <p:spPr>
          <a:xfrm>
            <a:off x="966692" y="3370421"/>
            <a:ext cx="1190816" cy="278702"/>
          </a:xfrm>
          <a:prstGeom prst="rect">
            <a:avLst/>
          </a:prstGeom>
          <a:noFill/>
          <a:ln>
            <a:noFill/>
          </a:ln>
        </p:spPr>
        <p:txBody>
          <a:bodyPr wrap="none" lIns="0" tIns="0" rIns="0" bIns="0" anchor="t" anchorCtr="0">
            <a:spAutoFit/>
          </a:bodyPr>
          <a:lstStyle/>
          <a:p>
            <a:pPr algn="ctr"/>
            <a:r>
              <a:rPr lang="zh-CN" sz="1420" dirty="0">
                <a:solidFill>
                  <a:srgbClr val="0B2E33"/>
                </a:solidFill>
                <a:latin typeface="Zen Kaku Gothic New"/>
                <a:ea typeface="Zen Kaku Gothic New"/>
                <a:cs typeface="Zen Kaku Gothic New"/>
              </a:rPr>
              <a:t>事前・予防</a:t>
            </a:r>
          </a:p>
        </p:txBody>
      </p:sp>
      <p:sp>
        <p:nvSpPr>
          <p:cNvPr id="15" name="Rectangle 15"/>
          <p:cNvSpPr/>
          <p:nvPr/>
        </p:nvSpPr>
        <p:spPr>
          <a:xfrm>
            <a:off x="2552700" y="2476500"/>
            <a:ext cx="4381500" cy="1619250"/>
          </a:xfrm>
          <a:prstGeom prst="rect">
            <a:avLst/>
          </a:prstGeom>
          <a:solidFill>
            <a:srgbClr val="DCEEF1"/>
          </a:solidFill>
          <a:ln>
            <a:noFill/>
          </a:ln>
        </p:spPr>
      </p:sp>
      <p:sp>
        <p:nvSpPr>
          <p:cNvPr id="16" name="TextBox 16"/>
          <p:cNvSpPr txBox="1"/>
          <p:nvPr/>
        </p:nvSpPr>
        <p:spPr>
          <a:xfrm>
            <a:off x="3188637" y="3038475"/>
            <a:ext cx="3109627"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LSP、CLI、コードモッド</a:t>
            </a:r>
          </a:p>
        </p:txBody>
      </p:sp>
      <p:sp>
        <p:nvSpPr>
          <p:cNvPr id="17" name="TextBox 17"/>
          <p:cNvSpPr txBox="1"/>
          <p:nvPr/>
        </p:nvSpPr>
        <p:spPr>
          <a:xfrm>
            <a:off x="3442240" y="3370421"/>
            <a:ext cx="260242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書き始めを機械で揃える</a:t>
            </a:r>
          </a:p>
        </p:txBody>
      </p:sp>
      <p:sp>
        <p:nvSpPr>
          <p:cNvPr id="18" name="Rectangle 18"/>
          <p:cNvSpPr/>
          <p:nvPr/>
        </p:nvSpPr>
        <p:spPr>
          <a:xfrm>
            <a:off x="6972300" y="2476500"/>
            <a:ext cx="4610100" cy="1619250"/>
          </a:xfrm>
          <a:prstGeom prst="rect">
            <a:avLst/>
          </a:prstGeom>
          <a:solidFill>
            <a:srgbClr val="47BCC6"/>
          </a:solidFill>
          <a:ln>
            <a:noFill/>
          </a:ln>
        </p:spPr>
      </p:sp>
      <p:sp>
        <p:nvSpPr>
          <p:cNvPr id="19" name="TextBox 19"/>
          <p:cNvSpPr txBox="1"/>
          <p:nvPr/>
        </p:nvSpPr>
        <p:spPr>
          <a:xfrm>
            <a:off x="7338989" y="3038475"/>
            <a:ext cx="3876723"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CLAUDE.md と Skills、設計資料</a:t>
            </a:r>
          </a:p>
        </p:txBody>
      </p:sp>
      <p:sp>
        <p:nvSpPr>
          <p:cNvPr id="20" name="TextBox 20"/>
          <p:cNvSpPr txBox="1"/>
          <p:nvPr/>
        </p:nvSpPr>
        <p:spPr>
          <a:xfrm>
            <a:off x="7505605" y="3370421"/>
            <a:ext cx="3543490" cy="278702"/>
          </a:xfrm>
          <a:prstGeom prst="rect">
            <a:avLst/>
          </a:prstGeom>
          <a:noFill/>
          <a:ln>
            <a:noFill/>
          </a:ln>
        </p:spPr>
        <p:txBody>
          <a:bodyPr wrap="none" lIns="0" tIns="0" rIns="0" bIns="0" anchor="t" anchorCtr="0">
            <a:spAutoFit/>
          </a:bodyPr>
          <a:lstStyle/>
          <a:p>
            <a:pPr algn="ctr"/>
            <a:r>
              <a:rPr lang="zh-CN" sz="1420" dirty="0">
                <a:solidFill>
                  <a:srgbClr val="FFFFFF"/>
                </a:solidFill>
                <a:latin typeface="Zen Kaku Gothic New"/>
                <a:ea typeface="Zen Kaku Gothic New"/>
                <a:cs typeface="Zen Kaku Gothic New"/>
              </a:rPr>
              <a:t>読ませて従わせる層。本日の中心</a:t>
            </a:r>
          </a:p>
        </p:txBody>
      </p:sp>
      <p:sp>
        <p:nvSpPr>
          <p:cNvPr id="21" name="Rectangle 21"/>
          <p:cNvSpPr/>
          <p:nvPr/>
        </p:nvSpPr>
        <p:spPr>
          <a:xfrm>
            <a:off x="609600" y="4133850"/>
            <a:ext cx="1905000" cy="1619250"/>
          </a:xfrm>
          <a:prstGeom prst="rect">
            <a:avLst/>
          </a:prstGeom>
          <a:solidFill>
            <a:srgbClr val="A3DDE3"/>
          </a:solidFill>
          <a:ln>
            <a:noFill/>
          </a:ln>
        </p:spPr>
      </p:sp>
      <p:sp>
        <p:nvSpPr>
          <p:cNvPr id="22" name="TextBox 22"/>
          <p:cNvSpPr txBox="1"/>
          <p:nvPr/>
        </p:nvSpPr>
        <p:spPr>
          <a:xfrm>
            <a:off x="1008031" y="4687729"/>
            <a:ext cx="11081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センサー</a:t>
            </a:r>
          </a:p>
        </p:txBody>
      </p:sp>
      <p:sp>
        <p:nvSpPr>
          <p:cNvPr id="23" name="TextBox 23"/>
          <p:cNvSpPr txBox="1"/>
          <p:nvPr/>
        </p:nvSpPr>
        <p:spPr>
          <a:xfrm>
            <a:off x="731425" y="5027771"/>
            <a:ext cx="1661351" cy="278702"/>
          </a:xfrm>
          <a:prstGeom prst="rect">
            <a:avLst/>
          </a:prstGeom>
          <a:noFill/>
          <a:ln>
            <a:noFill/>
          </a:ln>
        </p:spPr>
        <p:txBody>
          <a:bodyPr wrap="none" lIns="0" tIns="0" rIns="0" bIns="0" anchor="t" anchorCtr="0">
            <a:spAutoFit/>
          </a:bodyPr>
          <a:lstStyle/>
          <a:p>
            <a:pPr algn="ctr"/>
            <a:r>
              <a:rPr lang="zh-CN" sz="1420" dirty="0">
                <a:solidFill>
                  <a:srgbClr val="0B2E33"/>
                </a:solidFill>
                <a:latin typeface="Zen Kaku Gothic New"/>
                <a:ea typeface="Zen Kaku Gothic New"/>
                <a:cs typeface="Zen Kaku Gothic New"/>
              </a:rPr>
              <a:t>事後・自己修正</a:t>
            </a:r>
          </a:p>
        </p:txBody>
      </p:sp>
      <p:sp>
        <p:nvSpPr>
          <p:cNvPr id="24" name="Rectangle 24"/>
          <p:cNvSpPr/>
          <p:nvPr/>
        </p:nvSpPr>
        <p:spPr>
          <a:xfrm>
            <a:off x="2552700" y="4133850"/>
            <a:ext cx="4381500" cy="1619250"/>
          </a:xfrm>
          <a:prstGeom prst="rect">
            <a:avLst/>
          </a:prstGeom>
          <a:solidFill>
            <a:srgbClr val="DCEEF1"/>
          </a:solidFill>
          <a:ln>
            <a:noFill/>
          </a:ln>
        </p:spPr>
      </p:sp>
      <p:sp>
        <p:nvSpPr>
          <p:cNvPr id="25" name="TextBox 25"/>
          <p:cNvSpPr txBox="1"/>
          <p:nvPr/>
        </p:nvSpPr>
        <p:spPr>
          <a:xfrm>
            <a:off x="3071622" y="4695825"/>
            <a:ext cx="3343656"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linter、型チェック、テスト</a:t>
            </a:r>
          </a:p>
        </p:txBody>
      </p:sp>
      <p:sp>
        <p:nvSpPr>
          <p:cNvPr id="26" name="TextBox 26"/>
          <p:cNvSpPr txBox="1"/>
          <p:nvPr/>
        </p:nvSpPr>
        <p:spPr>
          <a:xfrm>
            <a:off x="3677507" y="5027771"/>
            <a:ext cx="2131886"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決定論で必ず止める</a:t>
            </a:r>
          </a:p>
        </p:txBody>
      </p:sp>
      <p:sp>
        <p:nvSpPr>
          <p:cNvPr id="27" name="Rectangle 27"/>
          <p:cNvSpPr/>
          <p:nvPr/>
        </p:nvSpPr>
        <p:spPr>
          <a:xfrm>
            <a:off x="6972300" y="4133850"/>
            <a:ext cx="4610100" cy="1619250"/>
          </a:xfrm>
          <a:prstGeom prst="rect">
            <a:avLst/>
          </a:prstGeom>
          <a:solidFill>
            <a:srgbClr val="DCEEF1"/>
          </a:solidFill>
          <a:ln>
            <a:noFill/>
          </a:ln>
        </p:spPr>
      </p:sp>
      <p:sp>
        <p:nvSpPr>
          <p:cNvPr id="28" name="TextBox 28"/>
          <p:cNvSpPr txBox="1"/>
          <p:nvPr/>
        </p:nvSpPr>
        <p:spPr>
          <a:xfrm>
            <a:off x="7565600" y="4695825"/>
            <a:ext cx="3423499"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AI レビュー、LLM-as-judge</a:t>
            </a:r>
          </a:p>
        </p:txBody>
      </p:sp>
      <p:sp>
        <p:nvSpPr>
          <p:cNvPr id="29" name="TextBox 29"/>
          <p:cNvSpPr txBox="1"/>
          <p:nvPr/>
        </p:nvSpPr>
        <p:spPr>
          <a:xfrm>
            <a:off x="8093774" y="5027771"/>
            <a:ext cx="236715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意味のずれを見つける</a:t>
            </a:r>
          </a:p>
        </p:txBody>
      </p:sp>
      <p:sp>
        <p:nvSpPr>
          <p:cNvPr id="30" name="Rectangle 30"/>
          <p:cNvSpPr/>
          <p:nvPr/>
        </p:nvSpPr>
        <p:spPr>
          <a:xfrm>
            <a:off x="6972300" y="2476500"/>
            <a:ext cx="4610100" cy="1619250"/>
          </a:xfrm>
          <a:prstGeom prst="rect">
            <a:avLst/>
          </a:prstGeom>
          <a:noFill/>
          <a:ln w="28575">
            <a:solidFill>
              <a:srgbClr val="0B2E33"/>
            </a:solidFill>
          </a:ln>
        </p:spPr>
      </p:sp>
      <p:sp>
        <p:nvSpPr>
          <p:cNvPr id="31" name="Rectangle 31"/>
          <p:cNvSpPr/>
          <p:nvPr/>
        </p:nvSpPr>
        <p:spPr>
          <a:xfrm>
            <a:off x="609600" y="5981700"/>
            <a:ext cx="209550" cy="209550"/>
          </a:xfrm>
          <a:prstGeom prst="rect">
            <a:avLst/>
          </a:prstGeom>
          <a:solidFill>
            <a:srgbClr val="47BCC6"/>
          </a:solidFill>
          <a:ln>
            <a:noFill/>
          </a:ln>
        </p:spPr>
      </p:sp>
      <p:sp>
        <p:nvSpPr>
          <p:cNvPr id="32" name="TextBox 32"/>
          <p:cNvSpPr txBox="1"/>
          <p:nvPr/>
        </p:nvSpPr>
        <p:spPr>
          <a:xfrm>
            <a:off x="926211" y="5999321"/>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本日埋める象限</a:t>
            </a:r>
          </a:p>
        </p:txBody>
      </p:sp>
      <p:sp>
        <p:nvSpPr>
          <p:cNvPr id="33" name="Rectangle 33"/>
          <p:cNvSpPr/>
          <p:nvPr/>
        </p:nvSpPr>
        <p:spPr>
          <a:xfrm>
            <a:off x="2857500" y="5981700"/>
            <a:ext cx="209550" cy="209550"/>
          </a:xfrm>
          <a:prstGeom prst="rect">
            <a:avLst/>
          </a:prstGeom>
          <a:solidFill>
            <a:srgbClr val="DCEEF1"/>
          </a:solidFill>
          <a:ln>
            <a:noFill/>
          </a:ln>
        </p:spPr>
      </p:sp>
      <p:sp>
        <p:nvSpPr>
          <p:cNvPr id="34" name="TextBox 34"/>
          <p:cNvSpPr txBox="1"/>
          <p:nvPr/>
        </p:nvSpPr>
        <p:spPr>
          <a:xfrm>
            <a:off x="3174111" y="5999321"/>
            <a:ext cx="27318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手つかずになりがちな3つ</a:t>
            </a:r>
          </a:p>
        </p:txBody>
      </p:sp>
      <p:sp>
        <p:nvSpPr>
          <p:cNvPr id="35" name="TextBox 3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108</a:t>
            </a:r>
          </a:p>
        </p:txBody>
      </p:sp>
    </p:spTree>
  </p:cSld>
  <p:clrMapOvr>
    <a:masterClrMapping/>
  </p:clrMapOvr>
  <p:transition xmlns:p14="http://schemas.microsoft.com/office/powerpoint/2010/main" p14:dur="400">
    <p:fad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5293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Lv1 / Lv2 / Lv3 の定義</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37774"/>
            <a:ext cx="1055841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3つの段階は、</a:t>
            </a:r>
            <a:r>
              <a:rPr lang="zh-CN" sz="2480" b="1" dirty="0">
                <a:solidFill>
                  <a:srgbClr val="264DBF"/>
                </a:solidFill>
                <a:latin typeface="Zen Kaku Gothic New"/>
                <a:ea typeface="Zen Kaku Gothic New"/>
                <a:cs typeface="Zen Kaku Gothic New"/>
              </a:rPr>
              <a:t>環境に何が置いてあるか</a:t>
            </a:r>
            <a:r>
              <a:rPr lang="zh-CN" sz="2480" b="1" dirty="0">
                <a:solidFill>
                  <a:srgbClr val="000000"/>
                </a:solidFill>
                <a:latin typeface="Zen Kaku Gothic New"/>
                <a:ea typeface="Zen Kaku Gothic New"/>
                <a:cs typeface="Zen Kaku Gothic New"/>
              </a:rPr>
              <a:t>で分かれます。</a:t>
            </a:r>
          </a:p>
        </p:txBody>
      </p:sp>
      <p:sp>
        <p:nvSpPr>
          <p:cNvPr id="7" name="Rectangle 7"/>
          <p:cNvSpPr/>
          <p:nvPr/>
        </p:nvSpPr>
        <p:spPr>
          <a:xfrm>
            <a:off x="609600" y="1905000"/>
            <a:ext cx="10972800" cy="438150"/>
          </a:xfrm>
          <a:prstGeom prst="rect">
            <a:avLst/>
          </a:prstGeom>
          <a:solidFill>
            <a:srgbClr val="0B2E33"/>
          </a:solidFill>
          <a:ln>
            <a:noFill/>
          </a:ln>
        </p:spPr>
      </p:sp>
      <p:sp>
        <p:nvSpPr>
          <p:cNvPr id="8" name="TextBox 8"/>
          <p:cNvSpPr txBox="1"/>
          <p:nvPr/>
        </p:nvSpPr>
        <p:spPr>
          <a:xfrm>
            <a:off x="830961" y="203692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段階</a:t>
            </a:r>
          </a:p>
        </p:txBody>
      </p:sp>
      <p:sp>
        <p:nvSpPr>
          <p:cNvPr id="9" name="TextBox 9"/>
          <p:cNvSpPr txBox="1"/>
          <p:nvPr/>
        </p:nvSpPr>
        <p:spPr>
          <a:xfrm>
            <a:off x="2640711" y="2036921"/>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環境の状態</a:t>
            </a:r>
          </a:p>
        </p:txBody>
      </p:sp>
      <p:sp>
        <p:nvSpPr>
          <p:cNvPr id="10" name="TextBox 10"/>
          <p:cNvSpPr txBox="1"/>
          <p:nvPr/>
        </p:nvSpPr>
        <p:spPr>
          <a:xfrm>
            <a:off x="5783961" y="2036921"/>
            <a:ext cx="1990725"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受講者がやること</a:t>
            </a:r>
          </a:p>
        </p:txBody>
      </p:sp>
      <p:sp>
        <p:nvSpPr>
          <p:cNvPr id="11" name="TextBox 11"/>
          <p:cNvSpPr txBox="1"/>
          <p:nvPr/>
        </p:nvSpPr>
        <p:spPr>
          <a:xfrm>
            <a:off x="8736711" y="2036921"/>
            <a:ext cx="2978848"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何を体で分かってもらうか</a:t>
            </a:r>
          </a:p>
        </p:txBody>
      </p:sp>
      <p:sp>
        <p:nvSpPr>
          <p:cNvPr id="12" name="Rectangle 12"/>
          <p:cNvSpPr/>
          <p:nvPr/>
        </p:nvSpPr>
        <p:spPr>
          <a:xfrm>
            <a:off x="609600" y="2343150"/>
            <a:ext cx="10972800" cy="1257300"/>
          </a:xfrm>
          <a:prstGeom prst="rect">
            <a:avLst/>
          </a:prstGeom>
          <a:solidFill>
            <a:srgbClr val="FFFFFF"/>
          </a:solidFill>
          <a:ln>
            <a:noFill/>
          </a:ln>
        </p:spPr>
      </p:sp>
      <p:sp>
        <p:nvSpPr>
          <p:cNvPr id="13" name="Rectangle 13"/>
          <p:cNvSpPr/>
          <p:nvPr/>
        </p:nvSpPr>
        <p:spPr>
          <a:xfrm>
            <a:off x="609600" y="2343150"/>
            <a:ext cx="1809750" cy="1257300"/>
          </a:xfrm>
          <a:prstGeom prst="rect">
            <a:avLst/>
          </a:prstGeom>
          <a:solidFill>
            <a:srgbClr val="A3DDE3"/>
          </a:solidFill>
          <a:ln>
            <a:noFill/>
          </a:ln>
        </p:spPr>
      </p:sp>
      <p:sp>
        <p:nvSpPr>
          <p:cNvPr id="14" name="TextBox 14"/>
          <p:cNvSpPr txBox="1"/>
          <p:nvPr/>
        </p:nvSpPr>
        <p:spPr>
          <a:xfrm>
            <a:off x="829056" y="2548890"/>
            <a:ext cx="552955" cy="352044"/>
          </a:xfrm>
          <a:prstGeom prst="rect">
            <a:avLst/>
          </a:prstGeom>
          <a:noFill/>
          <a:ln>
            <a:noFill/>
          </a:ln>
        </p:spPr>
        <p:txBody>
          <a:bodyPr wrap="none" lIns="0" tIns="0" rIns="0" bIns="0" anchor="t" anchorCtr="0">
            <a:spAutoFit/>
          </a:bodyPr>
          <a:lstStyle/>
          <a:p>
            <a:pPr algn="l"/>
            <a:r>
              <a:rPr lang="en-US" sz="1800" b="1" dirty="0">
                <a:solidFill>
                  <a:srgbClr val="000000"/>
                </a:solidFill>
                <a:latin typeface="Zen Kaku Gothic New"/>
                <a:ea typeface="Zen Kaku Gothic New"/>
                <a:cs typeface="Zen Kaku Gothic New"/>
              </a:rPr>
              <a:t>Lv1</a:t>
            </a:r>
          </a:p>
        </p:txBody>
      </p:sp>
      <p:sp>
        <p:nvSpPr>
          <p:cNvPr id="15" name="TextBox 15"/>
          <p:cNvSpPr txBox="1"/>
          <p:nvPr/>
        </p:nvSpPr>
        <p:spPr>
          <a:xfrm>
            <a:off x="830961" y="2913221"/>
            <a:ext cx="1661351" cy="545402"/>
          </a:xfrm>
          <a:prstGeom prst="rect">
            <a:avLst/>
          </a:prstGeom>
          <a:noFill/>
          <a:ln>
            <a:noFill/>
          </a:ln>
        </p:spPr>
        <p:txBody>
          <a:bodyPr wrap="square" lIns="0" tIns="0" rIns="0" bIns="0" anchor="t" anchorCtr="0"/>
          <a:lstStyle/>
          <a:p>
            <a:pPr algn="l">
              <a:lnSpc>
                <a:spcPts val="2100"/>
              </a:lnSpc>
            </a:pPr>
            <a:r>
              <a:rPr lang="zh-CN" sz="1420" dirty="0">
                <a:solidFill>
                  <a:srgbClr val="0B2E33"/>
                </a:solidFill>
                <a:latin typeface="Zen Kaku Gothic New"/>
                <a:ea typeface="Zen Kaku Gothic New"/>
                <a:cs typeface="Zen Kaku Gothic New"/>
              </a:rPr>
              <a:t>用意された</a:t>
            </a:r>
          </a:p>
          <a:p>
            <a:pPr algn="l">
              <a:lnSpc>
                <a:spcPts val="2100"/>
              </a:lnSpc>
            </a:pPr>
            <a:r>
              <a:rPr lang="zh-CN" sz="1420" dirty="0">
                <a:solidFill>
                  <a:srgbClr val="0B2E33"/>
                </a:solidFill>
                <a:latin typeface="Zen Kaku Gothic New"/>
                <a:ea typeface="Zen Kaku Gothic New"/>
                <a:cs typeface="Zen Kaku Gothic New"/>
              </a:rPr>
              <a:t>ハーネスを使う</a:t>
            </a:r>
          </a:p>
        </p:txBody>
      </p:sp>
      <p:sp>
        <p:nvSpPr>
          <p:cNvPr id="16" name="TextBox 16"/>
          <p:cNvSpPr txBox="1"/>
          <p:nvPr/>
        </p:nvSpPr>
        <p:spPr>
          <a:xfrm>
            <a:off x="2640711" y="2589371"/>
            <a:ext cx="2837688"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CLAUDE.md 1枚 / Skill 2本</a:t>
            </a:r>
          </a:p>
          <a:p>
            <a:pPr algn="l">
              <a:lnSpc>
                <a:spcPts val="2250"/>
              </a:lnSpc>
            </a:pPr>
            <a:r>
              <a:rPr lang="zh-CN" sz="1420" dirty="0">
                <a:solidFill>
                  <a:srgbClr val="000000"/>
                </a:solidFill>
                <a:latin typeface="Zen Kaku Gothic New"/>
                <a:ea typeface="Zen Kaku Gothic New"/>
                <a:cs typeface="Zen Kaku Gothic New"/>
              </a:rPr>
              <a:t>docs 4種と settings.json</a:t>
            </a:r>
          </a:p>
        </p:txBody>
      </p:sp>
      <p:sp>
        <p:nvSpPr>
          <p:cNvPr id="17" name="TextBox 17"/>
          <p:cNvSpPr txBox="1"/>
          <p:nvPr/>
        </p:nvSpPr>
        <p:spPr>
          <a:xfrm>
            <a:off x="5783961" y="2589371"/>
            <a:ext cx="250831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/init で読み込みを確認</a:t>
            </a:r>
          </a:p>
          <a:p>
            <a:pPr algn="l">
              <a:lnSpc>
                <a:spcPts val="2250"/>
              </a:lnSpc>
            </a:pPr>
            <a:r>
              <a:rPr lang="zh-CN" sz="1420" dirty="0">
                <a:solidFill>
                  <a:srgbClr val="000000"/>
                </a:solidFill>
                <a:latin typeface="Zen Kaku Gothic New"/>
                <a:ea typeface="Zen Kaku Gothic New"/>
                <a:cs typeface="Zen Kaku Gothic New"/>
              </a:rPr>
              <a:t>用意された Skill を呼ぶ</a:t>
            </a:r>
          </a:p>
        </p:txBody>
      </p:sp>
      <p:sp>
        <p:nvSpPr>
          <p:cNvPr id="18" name="TextBox 18"/>
          <p:cNvSpPr txBox="1"/>
          <p:nvPr/>
        </p:nvSpPr>
        <p:spPr>
          <a:xfrm>
            <a:off x="8736711" y="2589371"/>
            <a:ext cx="236715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前提が書いてあると</a:t>
            </a:r>
          </a:p>
          <a:p>
            <a:pPr algn="l">
              <a:lnSpc>
                <a:spcPts val="2250"/>
              </a:lnSpc>
            </a:pPr>
            <a:r>
              <a:rPr lang="zh-CN" sz="1420" dirty="0">
                <a:solidFill>
                  <a:srgbClr val="000000"/>
                </a:solidFill>
                <a:latin typeface="Zen Kaku Gothic New"/>
                <a:ea typeface="Zen Kaku Gothic New"/>
                <a:cs typeface="Zen Kaku Gothic New"/>
              </a:rPr>
              <a:t>指示が短くて済むこと</a:t>
            </a:r>
          </a:p>
        </p:txBody>
      </p:sp>
      <p:sp>
        <p:nvSpPr>
          <p:cNvPr id="19" name="Rectangle 19"/>
          <p:cNvSpPr/>
          <p:nvPr/>
        </p:nvSpPr>
        <p:spPr>
          <a:xfrm>
            <a:off x="609600" y="3600450"/>
            <a:ext cx="10972800" cy="1257300"/>
          </a:xfrm>
          <a:prstGeom prst="rect">
            <a:avLst/>
          </a:prstGeom>
          <a:solidFill>
            <a:srgbClr val="F7F9FA"/>
          </a:solidFill>
          <a:ln>
            <a:noFill/>
          </a:ln>
        </p:spPr>
      </p:sp>
      <p:sp>
        <p:nvSpPr>
          <p:cNvPr id="20" name="Rectangle 20"/>
          <p:cNvSpPr/>
          <p:nvPr/>
        </p:nvSpPr>
        <p:spPr>
          <a:xfrm>
            <a:off x="609600" y="3600450"/>
            <a:ext cx="1809750" cy="1257300"/>
          </a:xfrm>
          <a:prstGeom prst="rect">
            <a:avLst/>
          </a:prstGeom>
          <a:solidFill>
            <a:srgbClr val="A3DDE3"/>
          </a:solidFill>
          <a:ln>
            <a:noFill/>
          </a:ln>
        </p:spPr>
      </p:sp>
      <p:sp>
        <p:nvSpPr>
          <p:cNvPr id="21" name="TextBox 21"/>
          <p:cNvSpPr txBox="1"/>
          <p:nvPr/>
        </p:nvSpPr>
        <p:spPr>
          <a:xfrm>
            <a:off x="829056" y="3806190"/>
            <a:ext cx="552955" cy="352044"/>
          </a:xfrm>
          <a:prstGeom prst="rect">
            <a:avLst/>
          </a:prstGeom>
          <a:noFill/>
          <a:ln>
            <a:noFill/>
          </a:ln>
        </p:spPr>
        <p:txBody>
          <a:bodyPr wrap="none" lIns="0" tIns="0" rIns="0" bIns="0" anchor="t" anchorCtr="0">
            <a:spAutoFit/>
          </a:bodyPr>
          <a:lstStyle/>
          <a:p>
            <a:pPr algn="l"/>
            <a:r>
              <a:rPr lang="en-US" sz="1800" b="1" dirty="0">
                <a:solidFill>
                  <a:srgbClr val="000000"/>
                </a:solidFill>
                <a:latin typeface="Zen Kaku Gothic New"/>
                <a:ea typeface="Zen Kaku Gothic New"/>
                <a:cs typeface="Zen Kaku Gothic New"/>
              </a:rPr>
              <a:t>Lv2</a:t>
            </a:r>
          </a:p>
        </p:txBody>
      </p:sp>
      <p:sp>
        <p:nvSpPr>
          <p:cNvPr id="22" name="TextBox 22"/>
          <p:cNvSpPr txBox="1"/>
          <p:nvPr/>
        </p:nvSpPr>
        <p:spPr>
          <a:xfrm>
            <a:off x="830961" y="4170521"/>
            <a:ext cx="1661351" cy="545402"/>
          </a:xfrm>
          <a:prstGeom prst="rect">
            <a:avLst/>
          </a:prstGeom>
          <a:noFill/>
          <a:ln>
            <a:noFill/>
          </a:ln>
        </p:spPr>
        <p:txBody>
          <a:bodyPr wrap="square" lIns="0" tIns="0" rIns="0" bIns="0" anchor="t" anchorCtr="0"/>
          <a:lstStyle/>
          <a:p>
            <a:pPr algn="l">
              <a:lnSpc>
                <a:spcPts val="2100"/>
              </a:lnSpc>
            </a:pPr>
            <a:r>
              <a:rPr lang="zh-CN" sz="1420" dirty="0">
                <a:solidFill>
                  <a:srgbClr val="0B2E33"/>
                </a:solidFill>
                <a:latin typeface="Zen Kaku Gothic New"/>
                <a:ea typeface="Zen Kaku Gothic New"/>
                <a:cs typeface="Zen Kaku Gothic New"/>
              </a:rPr>
              <a:t>ハーネスが無い</a:t>
            </a:r>
          </a:p>
          <a:p>
            <a:pPr algn="l">
              <a:lnSpc>
                <a:spcPts val="2100"/>
              </a:lnSpc>
            </a:pPr>
            <a:r>
              <a:rPr lang="zh-CN" sz="1420" dirty="0">
                <a:solidFill>
                  <a:srgbClr val="0B2E33"/>
                </a:solidFill>
                <a:latin typeface="Zen Kaku Gothic New"/>
                <a:ea typeface="Zen Kaku Gothic New"/>
                <a:cs typeface="Zen Kaku Gothic New"/>
              </a:rPr>
              <a:t>状態から作る</a:t>
            </a:r>
          </a:p>
        </p:txBody>
      </p:sp>
      <p:sp>
        <p:nvSpPr>
          <p:cNvPr id="23" name="TextBox 23"/>
          <p:cNvSpPr txBox="1"/>
          <p:nvPr/>
        </p:nvSpPr>
        <p:spPr>
          <a:xfrm>
            <a:off x="2640711" y="3846671"/>
            <a:ext cx="2837688"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プロジェクト側は空</a:t>
            </a:r>
          </a:p>
          <a:p>
            <a:pPr algn="l">
              <a:lnSpc>
                <a:spcPts val="2250"/>
              </a:lnSpc>
            </a:pPr>
            <a:r>
              <a:rPr lang="zh-CN" sz="1420" dirty="0">
                <a:solidFill>
                  <a:srgbClr val="000000"/>
                </a:solidFill>
                <a:latin typeface="Zen Kaku Gothic New"/>
                <a:ea typeface="Zen Kaku Gothic New"/>
                <a:cs typeface="Zen Kaku Gothic New"/>
              </a:rPr>
              <a:t>ユーザー設定は効いている</a:t>
            </a:r>
          </a:p>
        </p:txBody>
      </p:sp>
      <p:sp>
        <p:nvSpPr>
          <p:cNvPr id="24" name="TextBox 24"/>
          <p:cNvSpPr txBox="1"/>
          <p:nvPr/>
        </p:nvSpPr>
        <p:spPr>
          <a:xfrm>
            <a:off x="5783961" y="3846671"/>
            <a:ext cx="2602420" cy="85020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/init で1枚作る</a:t>
            </a:r>
          </a:p>
          <a:p>
            <a:pPr algn="l">
              <a:lnSpc>
                <a:spcPts val="2250"/>
              </a:lnSpc>
            </a:pPr>
            <a:r>
              <a:rPr lang="zh-CN" sz="1420" dirty="0">
                <a:solidFill>
                  <a:srgbClr val="000000"/>
                </a:solidFill>
                <a:latin typeface="Zen Kaku Gothic New"/>
                <a:ea typeface="Zen Kaku Gothic New"/>
                <a:cs typeface="Zen Kaku Gothic New"/>
              </a:rPr>
              <a:t>規約のひな型を持ち込む</a:t>
            </a:r>
          </a:p>
          <a:p>
            <a:pPr algn="l">
              <a:lnSpc>
                <a:spcPts val="2250"/>
              </a:lnSpc>
            </a:pPr>
            <a:r>
              <a:rPr lang="zh-CN" sz="1420" dirty="0">
                <a:solidFill>
                  <a:srgbClr val="000000"/>
                </a:solidFill>
                <a:latin typeface="Zen Kaku Gothic New"/>
                <a:ea typeface="Zen Kaku Gothic New"/>
                <a:cs typeface="Zen Kaku Gothic New"/>
              </a:rPr>
              <a:t>Hook を自然文から作る</a:t>
            </a:r>
          </a:p>
        </p:txBody>
      </p:sp>
      <p:sp>
        <p:nvSpPr>
          <p:cNvPr id="25" name="TextBox 25"/>
          <p:cNvSpPr txBox="1"/>
          <p:nvPr/>
        </p:nvSpPr>
        <p:spPr>
          <a:xfrm>
            <a:off x="8736711" y="3846671"/>
            <a:ext cx="236715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前提が無いと毎回</a:t>
            </a:r>
          </a:p>
          <a:p>
            <a:pPr algn="l">
              <a:lnSpc>
                <a:spcPts val="2250"/>
              </a:lnSpc>
            </a:pPr>
            <a:r>
              <a:rPr lang="zh-CN" sz="1420" dirty="0">
                <a:solidFill>
                  <a:srgbClr val="000000"/>
                </a:solidFill>
                <a:latin typeface="Zen Kaku Gothic New"/>
                <a:ea typeface="Zen Kaku Gothic New"/>
                <a:cs typeface="Zen Kaku Gothic New"/>
              </a:rPr>
              <a:t>同じことを書かされる</a:t>
            </a:r>
          </a:p>
        </p:txBody>
      </p:sp>
      <p:sp>
        <p:nvSpPr>
          <p:cNvPr id="26" name="Rectangle 26"/>
          <p:cNvSpPr/>
          <p:nvPr/>
        </p:nvSpPr>
        <p:spPr>
          <a:xfrm>
            <a:off x="609600" y="4857750"/>
            <a:ext cx="10972800" cy="1257300"/>
          </a:xfrm>
          <a:prstGeom prst="rect">
            <a:avLst/>
          </a:prstGeom>
          <a:solidFill>
            <a:srgbClr val="FFFFFF"/>
          </a:solidFill>
          <a:ln>
            <a:noFill/>
          </a:ln>
        </p:spPr>
      </p:sp>
      <p:sp>
        <p:nvSpPr>
          <p:cNvPr id="27" name="Rectangle 27"/>
          <p:cNvSpPr/>
          <p:nvPr/>
        </p:nvSpPr>
        <p:spPr>
          <a:xfrm>
            <a:off x="609600" y="4857750"/>
            <a:ext cx="1809750" cy="1257300"/>
          </a:xfrm>
          <a:prstGeom prst="rect">
            <a:avLst/>
          </a:prstGeom>
          <a:solidFill>
            <a:srgbClr val="A3DDE3"/>
          </a:solidFill>
          <a:ln>
            <a:noFill/>
          </a:ln>
        </p:spPr>
      </p:sp>
      <p:sp>
        <p:nvSpPr>
          <p:cNvPr id="28" name="TextBox 28"/>
          <p:cNvSpPr txBox="1"/>
          <p:nvPr/>
        </p:nvSpPr>
        <p:spPr>
          <a:xfrm>
            <a:off x="829056" y="5063490"/>
            <a:ext cx="552955" cy="352044"/>
          </a:xfrm>
          <a:prstGeom prst="rect">
            <a:avLst/>
          </a:prstGeom>
          <a:noFill/>
          <a:ln>
            <a:noFill/>
          </a:ln>
        </p:spPr>
        <p:txBody>
          <a:bodyPr wrap="none" lIns="0" tIns="0" rIns="0" bIns="0" anchor="t" anchorCtr="0">
            <a:spAutoFit/>
          </a:bodyPr>
          <a:lstStyle/>
          <a:p>
            <a:pPr algn="l"/>
            <a:r>
              <a:rPr lang="en-US" sz="1800" b="1" dirty="0">
                <a:solidFill>
                  <a:srgbClr val="000000"/>
                </a:solidFill>
                <a:latin typeface="Zen Kaku Gothic New"/>
                <a:ea typeface="Zen Kaku Gothic New"/>
                <a:cs typeface="Zen Kaku Gothic New"/>
              </a:rPr>
              <a:t>Lv3</a:t>
            </a:r>
          </a:p>
        </p:txBody>
      </p:sp>
      <p:sp>
        <p:nvSpPr>
          <p:cNvPr id="29" name="TextBox 29"/>
          <p:cNvSpPr txBox="1"/>
          <p:nvPr/>
        </p:nvSpPr>
        <p:spPr>
          <a:xfrm>
            <a:off x="830961" y="5427821"/>
            <a:ext cx="1426083" cy="545402"/>
          </a:xfrm>
          <a:prstGeom prst="rect">
            <a:avLst/>
          </a:prstGeom>
          <a:noFill/>
          <a:ln>
            <a:noFill/>
          </a:ln>
        </p:spPr>
        <p:txBody>
          <a:bodyPr wrap="square" lIns="0" tIns="0" rIns="0" bIns="0" anchor="t" anchorCtr="0"/>
          <a:lstStyle/>
          <a:p>
            <a:pPr algn="l">
              <a:lnSpc>
                <a:spcPts val="2100"/>
              </a:lnSpc>
            </a:pPr>
            <a:r>
              <a:rPr lang="zh-CN" sz="1420" dirty="0">
                <a:solidFill>
                  <a:srgbClr val="0B2E33"/>
                </a:solidFill>
                <a:latin typeface="Zen Kaku Gothic New"/>
                <a:ea typeface="Zen Kaku Gothic New"/>
                <a:cs typeface="Zen Kaku Gothic New"/>
              </a:rPr>
              <a:t>組み合わせて</a:t>
            </a:r>
          </a:p>
          <a:p>
            <a:pPr algn="l">
              <a:lnSpc>
                <a:spcPts val="2100"/>
              </a:lnSpc>
            </a:pPr>
            <a:r>
              <a:rPr lang="zh-CN" sz="1420" dirty="0">
                <a:solidFill>
                  <a:srgbClr val="0B2E33"/>
                </a:solidFill>
                <a:latin typeface="Zen Kaku Gothic New"/>
                <a:ea typeface="Zen Kaku Gothic New"/>
                <a:cs typeface="Zen Kaku Gothic New"/>
              </a:rPr>
              <a:t>回す</a:t>
            </a:r>
          </a:p>
        </p:txBody>
      </p:sp>
      <p:sp>
        <p:nvSpPr>
          <p:cNvPr id="30" name="TextBox 30"/>
          <p:cNvSpPr txBox="1"/>
          <p:nvPr/>
        </p:nvSpPr>
        <p:spPr>
          <a:xfrm>
            <a:off x="2640711" y="5103971"/>
            <a:ext cx="2708291" cy="85020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rules 2本 / Skill 3本</a:t>
            </a:r>
          </a:p>
          <a:p>
            <a:pPr algn="l">
              <a:lnSpc>
                <a:spcPts val="2250"/>
              </a:lnSpc>
            </a:pPr>
            <a:r>
              <a:rPr lang="zh-CN" sz="1420" dirty="0">
                <a:solidFill>
                  <a:srgbClr val="000000"/>
                </a:solidFill>
                <a:latin typeface="Zen Kaku Gothic New"/>
                <a:ea typeface="Zen Kaku Gothic New"/>
                <a:cs typeface="Zen Kaku Gothic New"/>
              </a:rPr>
              <a:t>Subagent 2本 / Hook 1本</a:t>
            </a:r>
          </a:p>
          <a:p>
            <a:pPr algn="l">
              <a:lnSpc>
                <a:spcPts val="2250"/>
              </a:lnSpc>
            </a:pPr>
            <a:r>
              <a:rPr lang="zh-CN" sz="1420" dirty="0">
                <a:solidFill>
                  <a:srgbClr val="000000"/>
                </a:solidFill>
                <a:latin typeface="Zen Kaku Gothic New"/>
                <a:ea typeface="Zen Kaku Gothic New"/>
                <a:cs typeface="Zen Kaku Gothic New"/>
              </a:rPr>
              <a:t>deny と docs 5種</a:t>
            </a:r>
          </a:p>
        </p:txBody>
      </p:sp>
      <p:sp>
        <p:nvSpPr>
          <p:cNvPr id="31" name="TextBox 31"/>
          <p:cNvSpPr txBox="1"/>
          <p:nvPr/>
        </p:nvSpPr>
        <p:spPr>
          <a:xfrm>
            <a:off x="5783961" y="5103971"/>
            <a:ext cx="2837688"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仕様から実装する</a:t>
            </a:r>
          </a:p>
          <a:p>
            <a:pPr algn="l">
              <a:lnSpc>
                <a:spcPts val="2250"/>
              </a:lnSpc>
            </a:pPr>
            <a:r>
              <a:rPr lang="zh-CN" sz="1420" dirty="0">
                <a:solidFill>
                  <a:srgbClr val="000000"/>
                </a:solidFill>
                <a:latin typeface="Zen Kaku Gothic New"/>
                <a:ea typeface="Zen Kaku Gothic New"/>
                <a:cs typeface="Zen Kaku Gothic New"/>
              </a:rPr>
              <a:t>下調べとレビューを任せる</a:t>
            </a:r>
          </a:p>
        </p:txBody>
      </p:sp>
      <p:sp>
        <p:nvSpPr>
          <p:cNvPr id="32" name="TextBox 32"/>
          <p:cNvSpPr txBox="1"/>
          <p:nvPr/>
        </p:nvSpPr>
        <p:spPr>
          <a:xfrm>
            <a:off x="8736711" y="5103971"/>
            <a:ext cx="236715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指示の量ではなく</a:t>
            </a:r>
          </a:p>
          <a:p>
            <a:pPr algn="l">
              <a:lnSpc>
                <a:spcPts val="2250"/>
              </a:lnSpc>
            </a:pPr>
            <a:r>
              <a:rPr lang="zh-CN" sz="1420" dirty="0">
                <a:solidFill>
                  <a:srgbClr val="000000"/>
                </a:solidFill>
                <a:latin typeface="Zen Kaku Gothic New"/>
                <a:ea typeface="Zen Kaku Gothic New"/>
                <a:cs typeface="Zen Kaku Gothic New"/>
              </a:rPr>
              <a:t>確認の質が変わること</a:t>
            </a:r>
          </a:p>
        </p:txBody>
      </p:sp>
      <p:sp>
        <p:nvSpPr>
          <p:cNvPr id="33" name="Line 33"/>
          <p:cNvSpPr/>
          <p:nvPr/>
        </p:nvSpPr>
        <p:spPr>
          <a:xfrm>
            <a:off x="2419350" y="1905000"/>
            <a:ext cx="9525" cy="4210050"/>
          </a:xfrm>
          <a:custGeom>
            <a:avLst/>
            <a:gdLst/>
            <a:ahLst/>
            <a:cxnLst/>
            <a:rect l="l" t="t" r="r" b="b"/>
            <a:pathLst>
              <a:path w="9525" h="4210050">
                <a:moveTo>
                  <a:pt x="0" y="0"/>
                </a:moveTo>
                <a:lnTo>
                  <a:pt x="0" y="4210050"/>
                </a:lnTo>
              </a:path>
            </a:pathLst>
          </a:custGeom>
          <a:noFill/>
          <a:ln w="9525">
            <a:solidFill>
              <a:srgbClr val="E3E7EA"/>
            </a:solidFill>
          </a:ln>
        </p:spPr>
      </p:sp>
      <p:sp>
        <p:nvSpPr>
          <p:cNvPr id="34" name="Line 34"/>
          <p:cNvSpPr/>
          <p:nvPr/>
        </p:nvSpPr>
        <p:spPr>
          <a:xfrm>
            <a:off x="5562600" y="1905000"/>
            <a:ext cx="9525" cy="4210050"/>
          </a:xfrm>
          <a:custGeom>
            <a:avLst/>
            <a:gdLst/>
            <a:ahLst/>
            <a:cxnLst/>
            <a:rect l="l" t="t" r="r" b="b"/>
            <a:pathLst>
              <a:path w="9525" h="4210050">
                <a:moveTo>
                  <a:pt x="0" y="0"/>
                </a:moveTo>
                <a:lnTo>
                  <a:pt x="0" y="4210050"/>
                </a:lnTo>
              </a:path>
            </a:pathLst>
          </a:custGeom>
          <a:noFill/>
          <a:ln w="9525">
            <a:solidFill>
              <a:srgbClr val="E3E7EA"/>
            </a:solidFill>
          </a:ln>
        </p:spPr>
      </p:sp>
      <p:sp>
        <p:nvSpPr>
          <p:cNvPr id="35" name="Line 35"/>
          <p:cNvSpPr/>
          <p:nvPr/>
        </p:nvSpPr>
        <p:spPr>
          <a:xfrm>
            <a:off x="8515350" y="1905000"/>
            <a:ext cx="9525" cy="4210050"/>
          </a:xfrm>
          <a:custGeom>
            <a:avLst/>
            <a:gdLst/>
            <a:ahLst/>
            <a:cxnLst/>
            <a:rect l="l" t="t" r="r" b="b"/>
            <a:pathLst>
              <a:path w="9525" h="4210050">
                <a:moveTo>
                  <a:pt x="0" y="0"/>
                </a:moveTo>
                <a:lnTo>
                  <a:pt x="0" y="4210050"/>
                </a:lnTo>
              </a:path>
            </a:pathLst>
          </a:custGeom>
          <a:noFill/>
          <a:ln w="9525">
            <a:solidFill>
              <a:srgbClr val="E3E7EA"/>
            </a:solidFill>
          </a:ln>
        </p:spPr>
      </p:sp>
      <p:sp>
        <p:nvSpPr>
          <p:cNvPr id="36" name="Line 36"/>
          <p:cNvSpPr/>
          <p:nvPr/>
        </p:nvSpPr>
        <p:spPr>
          <a:xfrm>
            <a:off x="609600" y="36004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7" name="Line 37"/>
          <p:cNvSpPr/>
          <p:nvPr/>
        </p:nvSpPr>
        <p:spPr>
          <a:xfrm>
            <a:off x="609600" y="48577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8" name="Line 38"/>
          <p:cNvSpPr/>
          <p:nvPr/>
        </p:nvSpPr>
        <p:spPr>
          <a:xfrm>
            <a:off x="609600" y="61150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9" name="TextBox 39"/>
          <p:cNvSpPr txBox="1"/>
          <p:nvPr/>
        </p:nvSpPr>
        <p:spPr>
          <a:xfrm>
            <a:off x="602361" y="6304121"/>
            <a:ext cx="107979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Lv3 が正解ではありません。まず Lv1 相当を1枚置き、効いた規約を Hook に上げる順で育てます。</a:t>
            </a:r>
          </a:p>
        </p:txBody>
      </p:sp>
      <p:sp>
        <p:nvSpPr>
          <p:cNvPr id="40" name="TextBox 4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1" name="TextBox 41"/>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109</a:t>
            </a:r>
          </a:p>
        </p:txBody>
      </p:sp>
    </p:spTree>
  </p:cSld>
  <p:clrMapOvr>
    <a:masterClrMapping/>
  </p:clrMapOvr>
  <p:transition xmlns:p14="http://schemas.microsoft.com/office/powerpoint/2010/main" p14:dur="4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96079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配布ZIP の入手と展開</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8170" y="1281112"/>
            <a:ext cx="9558052"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配布ZIP を、</a:t>
            </a:r>
            <a:r>
              <a:rPr lang="zh-CN" sz="2250" b="1" dirty="0">
                <a:solidFill>
                  <a:srgbClr val="264DBF"/>
                </a:solidFill>
                <a:latin typeface="Zen Kaku Gothic New"/>
                <a:ea typeface="Zen Kaku Gothic New"/>
                <a:cs typeface="Zen Kaku Gothic New"/>
              </a:rPr>
              <a:t>日本語を含まない場所</a:t>
            </a:r>
            <a:r>
              <a:rPr lang="zh-CN" sz="2250" b="1" dirty="0">
                <a:solidFill>
                  <a:srgbClr val="000000"/>
                </a:solidFill>
                <a:latin typeface="Zen Kaku Gothic New"/>
                <a:ea typeface="Zen Kaku Gothic New"/>
                <a:cs typeface="Zen Kaku Gothic New"/>
              </a:rPr>
              <a:t>へ展開します。</a:t>
            </a:r>
          </a:p>
        </p:txBody>
      </p:sp>
      <p:sp>
        <p:nvSpPr>
          <p:cNvPr id="7" name="Ellipse 7"/>
          <p:cNvSpPr/>
          <p:nvPr/>
        </p:nvSpPr>
        <p:spPr>
          <a:xfrm>
            <a:off x="762000" y="1962150"/>
            <a:ext cx="381000" cy="381000"/>
          </a:xfrm>
          <a:prstGeom prst="ellipse">
            <a:avLst/>
          </a:prstGeom>
          <a:solidFill>
            <a:srgbClr val="47BCC6"/>
          </a:solidFill>
          <a:ln>
            <a:noFill/>
          </a:ln>
        </p:spPr>
      </p:sp>
      <p:sp>
        <p:nvSpPr>
          <p:cNvPr id="8" name="TextBox 8"/>
          <p:cNvSpPr txBox="1"/>
          <p:nvPr/>
        </p:nvSpPr>
        <p:spPr>
          <a:xfrm>
            <a:off x="1325499" y="192547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教材サイトを開く</a:t>
            </a:r>
          </a:p>
        </p:txBody>
      </p:sp>
      <p:sp>
        <p:nvSpPr>
          <p:cNvPr id="9" name="TextBox 9"/>
          <p:cNvSpPr txBox="1"/>
          <p:nvPr/>
        </p:nvSpPr>
        <p:spPr>
          <a:xfrm>
            <a:off x="1326261" y="2265521"/>
            <a:ext cx="5637371"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https://0817cc.give-app.net をブラウザで開きま</a:t>
            </a:r>
          </a:p>
          <a:p>
            <a:pPr algn="l">
              <a:lnSpc>
                <a:spcPts val="2025"/>
              </a:lnSpc>
            </a:pPr>
            <a:r>
              <a:rPr lang="zh-CN" sz="1420" dirty="0">
                <a:solidFill>
                  <a:srgbClr val="484848"/>
                </a:solidFill>
                <a:latin typeface="Zen Kaku Gothic New"/>
                <a:ea typeface="Zen Kaku Gothic New"/>
                <a:cs typeface="Zen Kaku Gothic New"/>
              </a:rPr>
              <a:t>す。</a:t>
            </a:r>
          </a:p>
        </p:txBody>
      </p:sp>
      <p:sp>
        <p:nvSpPr>
          <p:cNvPr id="10" name="Ellipse 10"/>
          <p:cNvSpPr/>
          <p:nvPr/>
        </p:nvSpPr>
        <p:spPr>
          <a:xfrm>
            <a:off x="762000" y="3009900"/>
            <a:ext cx="381000" cy="381000"/>
          </a:xfrm>
          <a:prstGeom prst="ellipse">
            <a:avLst/>
          </a:prstGeom>
          <a:solidFill>
            <a:srgbClr val="47BCC6"/>
          </a:solidFill>
          <a:ln>
            <a:noFill/>
          </a:ln>
        </p:spPr>
      </p:sp>
      <p:sp>
        <p:nvSpPr>
          <p:cNvPr id="11" name="TextBox 11"/>
          <p:cNvSpPr txBox="1"/>
          <p:nvPr/>
        </p:nvSpPr>
        <p:spPr>
          <a:xfrm>
            <a:off x="1325499" y="2973229"/>
            <a:ext cx="257412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ZIP をダウンロード</a:t>
            </a:r>
          </a:p>
        </p:txBody>
      </p:sp>
      <p:sp>
        <p:nvSpPr>
          <p:cNvPr id="12" name="TextBox 12"/>
          <p:cNvSpPr txBox="1"/>
          <p:nvPr/>
        </p:nvSpPr>
        <p:spPr>
          <a:xfrm>
            <a:off x="1326261" y="3313271"/>
            <a:ext cx="5519737"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nid-claudecode-handson_受講者用.zip を保存しま</a:t>
            </a:r>
          </a:p>
          <a:p>
            <a:pPr algn="l">
              <a:lnSpc>
                <a:spcPts val="2025"/>
              </a:lnSpc>
            </a:pPr>
            <a:r>
              <a:rPr lang="zh-CN" sz="1420" dirty="0">
                <a:solidFill>
                  <a:srgbClr val="484848"/>
                </a:solidFill>
                <a:latin typeface="Zen Kaku Gothic New"/>
                <a:ea typeface="Zen Kaku Gothic New"/>
                <a:cs typeface="Zen Kaku Gothic New"/>
              </a:rPr>
              <a:t>す。</a:t>
            </a:r>
          </a:p>
        </p:txBody>
      </p:sp>
      <p:sp>
        <p:nvSpPr>
          <p:cNvPr id="13" name="Ellipse 13"/>
          <p:cNvSpPr/>
          <p:nvPr/>
        </p:nvSpPr>
        <p:spPr>
          <a:xfrm>
            <a:off x="762000" y="4057650"/>
            <a:ext cx="381000" cy="381000"/>
          </a:xfrm>
          <a:prstGeom prst="ellipse">
            <a:avLst/>
          </a:prstGeom>
          <a:solidFill>
            <a:srgbClr val="47BCC6"/>
          </a:solidFill>
          <a:ln>
            <a:noFill/>
          </a:ln>
        </p:spPr>
      </p:sp>
      <p:sp>
        <p:nvSpPr>
          <p:cNvPr id="14" name="TextBox 14"/>
          <p:cNvSpPr txBox="1"/>
          <p:nvPr/>
        </p:nvSpPr>
        <p:spPr>
          <a:xfrm>
            <a:off x="1325499" y="4020979"/>
            <a:ext cx="35654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日本語を含まない場所へ展開</a:t>
            </a:r>
          </a:p>
        </p:txBody>
      </p:sp>
      <p:sp>
        <p:nvSpPr>
          <p:cNvPr id="15" name="TextBox 15"/>
          <p:cNvSpPr txBox="1"/>
          <p:nvPr/>
        </p:nvSpPr>
        <p:spPr>
          <a:xfrm>
            <a:off x="1326261" y="4361021"/>
            <a:ext cx="5896166"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デスクトップ直下などに展開します。フォルダ名に日本</a:t>
            </a:r>
          </a:p>
          <a:p>
            <a:pPr algn="l">
              <a:lnSpc>
                <a:spcPts val="2025"/>
              </a:lnSpc>
            </a:pPr>
            <a:r>
              <a:rPr lang="zh-CN" sz="1420" dirty="0">
                <a:solidFill>
                  <a:srgbClr val="484848"/>
                </a:solidFill>
                <a:latin typeface="Zen Kaku Gothic New"/>
                <a:ea typeface="Zen Kaku Gothic New"/>
                <a:cs typeface="Zen Kaku Gothic New"/>
              </a:rPr>
              <a:t>語が入る場所は避けます。</a:t>
            </a:r>
          </a:p>
        </p:txBody>
      </p:sp>
      <p:sp>
        <p:nvSpPr>
          <p:cNvPr id="16" name="Rectangle 16"/>
          <p:cNvSpPr/>
          <p:nvPr/>
        </p:nvSpPr>
        <p:spPr>
          <a:xfrm>
            <a:off x="609600" y="5143500"/>
            <a:ext cx="5334000" cy="1066800"/>
          </a:xfrm>
          <a:prstGeom prst="roundRect">
            <a:avLst>
              <a:gd name="adj" fmla="val 8929"/>
            </a:avLst>
          </a:prstGeom>
          <a:solidFill>
            <a:srgbClr val="EEF6F7"/>
          </a:solidFill>
          <a:ln>
            <a:noFill/>
          </a:ln>
        </p:spPr>
      </p:sp>
      <p:sp>
        <p:nvSpPr>
          <p:cNvPr id="17" name="Rectangle 17"/>
          <p:cNvSpPr/>
          <p:nvPr/>
        </p:nvSpPr>
        <p:spPr>
          <a:xfrm>
            <a:off x="609600" y="5143500"/>
            <a:ext cx="57150" cy="1066800"/>
          </a:xfrm>
          <a:prstGeom prst="roundRect">
            <a:avLst>
              <a:gd name="adj" fmla="val 50000"/>
            </a:avLst>
          </a:prstGeom>
          <a:solidFill>
            <a:srgbClr val="47BCC6"/>
          </a:solidFill>
          <a:ln>
            <a:noFill/>
          </a:ln>
        </p:spPr>
      </p:sp>
      <p:sp>
        <p:nvSpPr>
          <p:cNvPr id="18" name="TextBox 18"/>
          <p:cNvSpPr txBox="1"/>
          <p:nvPr/>
        </p:nvSpPr>
        <p:spPr>
          <a:xfrm>
            <a:off x="906780" y="534352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展開してから開きます</a:t>
            </a:r>
          </a:p>
        </p:txBody>
      </p:sp>
      <p:sp>
        <p:nvSpPr>
          <p:cNvPr id="19" name="TextBox 19"/>
          <p:cNvSpPr txBox="1"/>
          <p:nvPr/>
        </p:nvSpPr>
        <p:spPr>
          <a:xfrm>
            <a:off x="907161" y="5656421"/>
            <a:ext cx="5355050"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ZIP の中身を直接開くと、拡張から見えないファイ</a:t>
            </a:r>
          </a:p>
          <a:p>
            <a:pPr algn="l">
              <a:lnSpc>
                <a:spcPts val="1950"/>
              </a:lnSpc>
            </a:pPr>
            <a:r>
              <a:rPr lang="zh-CN" sz="1420" dirty="0">
                <a:solidFill>
                  <a:srgbClr val="484848"/>
                </a:solidFill>
                <a:latin typeface="Zen Kaku Gothic New"/>
                <a:ea typeface="Zen Kaku Gothic New"/>
                <a:cs typeface="Zen Kaku Gothic New"/>
              </a:rPr>
              <a:t>ルが出ます。</a:t>
            </a:r>
          </a:p>
        </p:txBody>
      </p:sp>
      <p:pic>
        <p:nvPicPr>
          <p:cNvPr id="20" name="Image 20"/>
          <p:cNvPicPr>
            <a:picLocks noChangeAspect="1"/>
          </p:cNvPicPr>
          <p:nvPr/>
        </p:nvPicPr>
        <p:blipFill>
          <a:blip r:embed="rId2"/>
          <a:stretch>
            <a:fillRect/>
          </a:stretch>
        </p:blipFill>
        <p:spPr>
          <a:xfrm>
            <a:off x="6286500" y="1905000"/>
            <a:ext cx="5067300" cy="3143250"/>
          </a:xfrm>
          <a:prstGeom prst="rect">
            <a:avLst/>
          </a:prstGeom>
        </p:spPr>
      </p:pic>
      <p:sp>
        <p:nvSpPr>
          <p:cNvPr id="21" name="Rectangle 21"/>
          <p:cNvSpPr/>
          <p:nvPr/>
        </p:nvSpPr>
        <p:spPr>
          <a:xfrm>
            <a:off x="6286500" y="1905000"/>
            <a:ext cx="5067300" cy="3143250"/>
          </a:xfrm>
          <a:prstGeom prst="rect">
            <a:avLst/>
          </a:prstGeom>
          <a:noFill/>
          <a:ln w="9525">
            <a:solidFill>
              <a:srgbClr val="E3E7EA"/>
            </a:solidFill>
          </a:ln>
        </p:spPr>
      </p:sp>
      <p:sp>
        <p:nvSpPr>
          <p:cNvPr id="22" name="TextBox 22"/>
          <p:cNvSpPr txBox="1"/>
          <p:nvPr/>
        </p:nvSpPr>
        <p:spPr>
          <a:xfrm>
            <a:off x="6830782" y="5180171"/>
            <a:ext cx="397873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教材サイトの配布物セクション</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a:t>
            </a:r>
          </a:p>
        </p:txBody>
      </p:sp>
    </p:spTree>
  </p:cSld>
  <p:clrMapOvr>
    <a:masterClrMapping/>
  </p:clrMapOvr>
  <p:transition xmlns:p14="http://schemas.microsoft.com/office/powerpoint/2010/main" p14:dur="400">
    <p:fad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5081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抜けやすい3つと効かせ方の原則</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37774"/>
            <a:ext cx="819366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必ず走らせたいものは</a:t>
            </a:r>
            <a:r>
              <a:rPr lang="en-US" sz="2480" b="1" dirty="0">
                <a:solidFill>
                  <a:srgbClr val="264DBF"/>
                </a:solidFill>
                <a:latin typeface="Zen Kaku Gothic New"/>
                <a:ea typeface="Zen Kaku Gothic New"/>
                <a:cs typeface="Zen Kaku Gothic New"/>
              </a:rPr>
              <a:t>Hooks</a:t>
            </a:r>
            <a:r>
              <a:rPr lang="zh-CN" sz="2480" b="1" dirty="0">
                <a:solidFill>
                  <a:srgbClr val="000000"/>
                </a:solidFill>
                <a:latin typeface="Zen Kaku Gothic New"/>
                <a:ea typeface="Zen Kaku Gothic New"/>
                <a:cs typeface="Zen Kaku Gothic New"/>
              </a:rPr>
              <a:t>に書きます。</a:t>
            </a:r>
          </a:p>
        </p:txBody>
      </p:sp>
      <p:sp>
        <p:nvSpPr>
          <p:cNvPr id="7" name="Rectangle 7"/>
          <p:cNvSpPr/>
          <p:nvPr/>
        </p:nvSpPr>
        <p:spPr>
          <a:xfrm>
            <a:off x="666750" y="2057400"/>
            <a:ext cx="5762625" cy="3429000"/>
          </a:xfrm>
          <a:prstGeom prst="roundRect">
            <a:avLst>
              <a:gd name="adj" fmla="val 2222"/>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00250"/>
            <a:ext cx="5762625" cy="3429000"/>
          </a:xfrm>
          <a:prstGeom prst="rect">
            <a:avLst/>
          </a:prstGeom>
        </p:spPr>
      </p:pic>
      <p:sp>
        <p:nvSpPr>
          <p:cNvPr id="9" name="Rectangle 9"/>
          <p:cNvSpPr/>
          <p:nvPr/>
        </p:nvSpPr>
        <p:spPr>
          <a:xfrm>
            <a:off x="609600" y="2000250"/>
            <a:ext cx="5762625" cy="3429000"/>
          </a:xfrm>
          <a:prstGeom prst="roundRect">
            <a:avLst>
              <a:gd name="adj" fmla="val 2222"/>
            </a:avLst>
          </a:prstGeom>
          <a:noFill/>
          <a:ln w="9525">
            <a:solidFill>
              <a:srgbClr val="E3E7EA"/>
            </a:solidFill>
          </a:ln>
        </p:spPr>
      </p:sp>
      <p:sp>
        <p:nvSpPr>
          <p:cNvPr id="10" name="TextBox 10"/>
          <p:cNvSpPr txBox="1"/>
          <p:nvPr/>
        </p:nvSpPr>
        <p:spPr>
          <a:xfrm>
            <a:off x="1213847" y="5542121"/>
            <a:ext cx="454460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公式ドキュメント Hooks reference</a:t>
            </a:r>
          </a:p>
        </p:txBody>
      </p:sp>
      <p:sp>
        <p:nvSpPr>
          <p:cNvPr id="11" name="TextBox 11"/>
          <p:cNvSpPr txBox="1"/>
          <p:nvPr/>
        </p:nvSpPr>
        <p:spPr>
          <a:xfrm>
            <a:off x="7230999" y="2096929"/>
            <a:ext cx="180437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抜けやすい3つ</a:t>
            </a:r>
          </a:p>
        </p:txBody>
      </p:sp>
      <p:sp>
        <p:nvSpPr>
          <p:cNvPr id="12" name="Ellipse 12"/>
          <p:cNvSpPr/>
          <p:nvPr/>
        </p:nvSpPr>
        <p:spPr>
          <a:xfrm>
            <a:off x="7277100" y="2428875"/>
            <a:ext cx="342900" cy="342900"/>
          </a:xfrm>
          <a:prstGeom prst="ellipse">
            <a:avLst/>
          </a:prstGeom>
          <a:solidFill>
            <a:srgbClr val="47BCC6"/>
          </a:solidFill>
          <a:ln>
            <a:noFill/>
          </a:ln>
        </p:spPr>
      </p:sp>
      <p:sp>
        <p:nvSpPr>
          <p:cNvPr id="13" name="TextBox 13"/>
          <p:cNvSpPr txBox="1"/>
          <p:nvPr/>
        </p:nvSpPr>
        <p:spPr>
          <a:xfrm>
            <a:off x="7373378" y="25131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4" name="TextBox 14"/>
          <p:cNvSpPr txBox="1"/>
          <p:nvPr/>
        </p:nvSpPr>
        <p:spPr>
          <a:xfrm>
            <a:off x="7764780" y="250507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計算的センサー</a:t>
            </a:r>
          </a:p>
        </p:txBody>
      </p:sp>
      <p:sp>
        <p:nvSpPr>
          <p:cNvPr id="15" name="TextBox 15"/>
          <p:cNvSpPr txBox="1"/>
          <p:nvPr/>
        </p:nvSpPr>
        <p:spPr>
          <a:xfrm>
            <a:off x="7765161" y="2817971"/>
            <a:ext cx="354349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lint と型チェックを、実行ループ</a:t>
            </a:r>
          </a:p>
          <a:p>
            <a:pPr algn="l">
              <a:lnSpc>
                <a:spcPts val="2100"/>
              </a:lnSpc>
            </a:pPr>
            <a:r>
              <a:rPr lang="zh-CN" sz="1420" dirty="0">
                <a:solidFill>
                  <a:srgbClr val="484848"/>
                </a:solidFill>
                <a:latin typeface="Zen Kaku Gothic New"/>
                <a:ea typeface="Zen Kaku Gothic New"/>
                <a:cs typeface="Zen Kaku Gothic New"/>
              </a:rPr>
              <a:t>そのものに組み込む</a:t>
            </a:r>
          </a:p>
        </p:txBody>
      </p:sp>
      <p:sp>
        <p:nvSpPr>
          <p:cNvPr id="16" name="Ellipse 16"/>
          <p:cNvSpPr/>
          <p:nvPr/>
        </p:nvSpPr>
        <p:spPr>
          <a:xfrm>
            <a:off x="7277100" y="3476625"/>
            <a:ext cx="342900" cy="342900"/>
          </a:xfrm>
          <a:prstGeom prst="ellipse">
            <a:avLst/>
          </a:prstGeom>
          <a:solidFill>
            <a:srgbClr val="47BCC6"/>
          </a:solidFill>
          <a:ln>
            <a:noFill/>
          </a:ln>
        </p:spPr>
      </p:sp>
      <p:sp>
        <p:nvSpPr>
          <p:cNvPr id="17" name="TextBox 17"/>
          <p:cNvSpPr txBox="1"/>
          <p:nvPr/>
        </p:nvSpPr>
        <p:spPr>
          <a:xfrm>
            <a:off x="7373378" y="35609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7764780" y="35528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検証ループ</a:t>
            </a:r>
          </a:p>
        </p:txBody>
      </p:sp>
      <p:sp>
        <p:nvSpPr>
          <p:cNvPr id="19" name="TextBox 19"/>
          <p:cNvSpPr txBox="1"/>
          <p:nvPr/>
        </p:nvSpPr>
        <p:spPr>
          <a:xfrm>
            <a:off x="7765161" y="3865721"/>
            <a:ext cx="307295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出力を別の仕組みで確かめ、</a:t>
            </a:r>
          </a:p>
          <a:p>
            <a:pPr algn="l">
              <a:lnSpc>
                <a:spcPts val="2100"/>
              </a:lnSpc>
            </a:pPr>
            <a:r>
              <a:rPr lang="zh-CN" sz="1420" dirty="0">
                <a:solidFill>
                  <a:srgbClr val="484848"/>
                </a:solidFill>
                <a:latin typeface="Zen Kaku Gothic New"/>
                <a:ea typeface="Zen Kaku Gothic New"/>
                <a:cs typeface="Zen Kaku Gothic New"/>
              </a:rPr>
              <a:t>誤りを自己修正させる</a:t>
            </a:r>
          </a:p>
        </p:txBody>
      </p:sp>
      <p:sp>
        <p:nvSpPr>
          <p:cNvPr id="20" name="Ellipse 20"/>
          <p:cNvSpPr/>
          <p:nvPr/>
        </p:nvSpPr>
        <p:spPr>
          <a:xfrm>
            <a:off x="7277100" y="4524375"/>
            <a:ext cx="342900" cy="342900"/>
          </a:xfrm>
          <a:prstGeom prst="ellipse">
            <a:avLst/>
          </a:prstGeom>
          <a:solidFill>
            <a:srgbClr val="47BCC6"/>
          </a:solidFill>
          <a:ln>
            <a:noFill/>
          </a:ln>
        </p:spPr>
      </p:sp>
      <p:sp>
        <p:nvSpPr>
          <p:cNvPr id="21" name="TextBox 21"/>
          <p:cNvSpPr txBox="1"/>
          <p:nvPr/>
        </p:nvSpPr>
        <p:spPr>
          <a:xfrm>
            <a:off x="7373378" y="46086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2" name="TextBox 22"/>
          <p:cNvSpPr txBox="1"/>
          <p:nvPr/>
        </p:nvSpPr>
        <p:spPr>
          <a:xfrm>
            <a:off x="7764780" y="46005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評価と計測</a:t>
            </a:r>
          </a:p>
        </p:txBody>
      </p:sp>
      <p:sp>
        <p:nvSpPr>
          <p:cNvPr id="23" name="TextBox 23"/>
          <p:cNvSpPr txBox="1"/>
          <p:nvPr/>
        </p:nvSpPr>
        <p:spPr>
          <a:xfrm>
            <a:off x="7765161" y="4913471"/>
            <a:ext cx="260242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効果をデータで確かめ、</a:t>
            </a:r>
          </a:p>
          <a:p>
            <a:pPr algn="l">
              <a:lnSpc>
                <a:spcPts val="2100"/>
              </a:lnSpc>
            </a:pPr>
            <a:r>
              <a:rPr lang="zh-CN" sz="1420" dirty="0">
                <a:solidFill>
                  <a:srgbClr val="484848"/>
                </a:solidFill>
                <a:latin typeface="Zen Kaku Gothic New"/>
                <a:ea typeface="Zen Kaku Gothic New"/>
                <a:cs typeface="Zen Kaku Gothic New"/>
              </a:rPr>
              <a:t>次に直す場所を決める</a:t>
            </a:r>
          </a:p>
        </p:txBody>
      </p:sp>
      <p:sp>
        <p:nvSpPr>
          <p:cNvPr id="24" name="Rectangle 24"/>
          <p:cNvSpPr/>
          <p:nvPr/>
        </p:nvSpPr>
        <p:spPr>
          <a:xfrm>
            <a:off x="609600" y="5772150"/>
            <a:ext cx="10972800" cy="723900"/>
          </a:xfrm>
          <a:prstGeom prst="roundRect">
            <a:avLst>
              <a:gd name="adj" fmla="val 10526"/>
            </a:avLst>
          </a:prstGeom>
          <a:solidFill>
            <a:srgbClr val="EEF6F7"/>
          </a:solidFill>
          <a:ln>
            <a:noFill/>
          </a:ln>
        </p:spPr>
      </p:sp>
      <p:sp>
        <p:nvSpPr>
          <p:cNvPr id="25" name="Rectangle 25"/>
          <p:cNvSpPr/>
          <p:nvPr/>
        </p:nvSpPr>
        <p:spPr>
          <a:xfrm>
            <a:off x="609600" y="5772150"/>
            <a:ext cx="57150" cy="723900"/>
          </a:xfrm>
          <a:prstGeom prst="roundRect">
            <a:avLst>
              <a:gd name="adj" fmla="val 50000"/>
            </a:avLst>
          </a:prstGeom>
          <a:solidFill>
            <a:srgbClr val="47BCC6"/>
          </a:solidFill>
          <a:ln>
            <a:noFill/>
          </a:ln>
        </p:spPr>
      </p:sp>
      <p:sp>
        <p:nvSpPr>
          <p:cNvPr id="26" name="TextBox 26"/>
          <p:cNvSpPr txBox="1"/>
          <p:nvPr/>
        </p:nvSpPr>
        <p:spPr>
          <a:xfrm>
            <a:off x="869061" y="5942171"/>
            <a:ext cx="956724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本日の対応は 演習1=Lv1、演習2=Lv2、演習3=Lv3。ミニ演習7本がその間を埋めます。</a:t>
            </a:r>
          </a:p>
        </p:txBody>
      </p:sp>
      <p:sp>
        <p:nvSpPr>
          <p:cNvPr id="27" name="TextBox 27"/>
          <p:cNvSpPr txBox="1"/>
          <p:nvPr/>
        </p:nvSpPr>
        <p:spPr>
          <a:xfrm>
            <a:off x="869061" y="6208871"/>
            <a:ext cx="533152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https://code.claude.com/docs/en/hooks</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110</a:t>
            </a:r>
          </a:p>
        </p:txBody>
      </p:sp>
    </p:spTree>
  </p:cSld>
  <p:clrMapOvr>
    <a:masterClrMapping/>
  </p:clrMapOvr>
  <p:transition xmlns:p14="http://schemas.microsoft.com/office/powerpoint/2010/main" p14:dur="400">
    <p:fad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0973257"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機械で判定できる規約を毎回止めたいとき、どの象限に置きますか。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56730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事前・予防 × 推論的（CLAUDE.md に強く書く）</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475773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事前・予防 × 計算的（ひな型を先に配る）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772953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事後・自己修正 × 計算的（lint と型チェックを実行ループに入れる）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596265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事後・自己修正 × 推論的（AI にレビューを頼む）</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111</a:t>
            </a:r>
          </a:p>
        </p:txBody>
      </p:sp>
    </p:spTree>
  </p:cSld>
  <p:clrMapOvr>
    <a:masterClrMapping/>
  </p:clrMapOvr>
  <p:transition xmlns:p14="http://schemas.microsoft.com/office/powerpoint/2010/main" p14:dur="400">
    <p:fad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281112"/>
            <a:ext cx="1138878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C</a:t>
            </a:r>
            <a:r>
              <a:rPr lang="zh-CN" sz="2250" b="1" dirty="0">
                <a:solidFill>
                  <a:srgbClr val="000000"/>
                </a:solidFill>
                <a:latin typeface="Zen Kaku Gothic New"/>
                <a:ea typeface="Zen Kaku Gothic New"/>
                <a:cs typeface="Zen Kaku Gothic New"/>
              </a:rPr>
              <a:t>。決定論で判定できるものは Hook と lint に置きます。</a:t>
            </a:r>
          </a:p>
        </p:txBody>
      </p:sp>
      <p:sp>
        <p:nvSpPr>
          <p:cNvPr id="9" name="Rectangle 9"/>
          <p:cNvSpPr/>
          <p:nvPr/>
        </p:nvSpPr>
        <p:spPr>
          <a:xfrm>
            <a:off x="609600" y="1809750"/>
            <a:ext cx="10972800" cy="914400"/>
          </a:xfrm>
          <a:prstGeom prst="roundRect">
            <a:avLst>
              <a:gd name="adj" fmla="val 10417"/>
            </a:avLst>
          </a:prstGeom>
          <a:solidFill>
            <a:srgbClr val="EEF6F7"/>
          </a:solidFill>
          <a:ln>
            <a:noFill/>
          </a:ln>
        </p:spPr>
      </p:sp>
      <p:sp>
        <p:nvSpPr>
          <p:cNvPr id="10" name="Rectangle 10"/>
          <p:cNvSpPr/>
          <p:nvPr/>
        </p:nvSpPr>
        <p:spPr>
          <a:xfrm>
            <a:off x="609600" y="1809750"/>
            <a:ext cx="76200" cy="914400"/>
          </a:xfrm>
          <a:prstGeom prst="roundRect">
            <a:avLst>
              <a:gd name="adj" fmla="val 50000"/>
            </a:avLst>
          </a:prstGeom>
          <a:solidFill>
            <a:srgbClr val="47BCC6"/>
          </a:solidFill>
          <a:ln>
            <a:noFill/>
          </a:ln>
        </p:spPr>
      </p:sp>
      <p:sp>
        <p:nvSpPr>
          <p:cNvPr id="11" name="Ellipse 11"/>
          <p:cNvSpPr/>
          <p:nvPr/>
        </p:nvSpPr>
        <p:spPr>
          <a:xfrm>
            <a:off x="876300" y="2038350"/>
            <a:ext cx="457200" cy="457200"/>
          </a:xfrm>
          <a:prstGeom prst="ellipse">
            <a:avLst/>
          </a:prstGeom>
          <a:solidFill>
            <a:srgbClr val="47BCC6"/>
          </a:solidFill>
          <a:ln>
            <a:noFill/>
          </a:ln>
        </p:spPr>
      </p:sp>
      <p:sp>
        <p:nvSpPr>
          <p:cNvPr id="12" name="TextBox 12"/>
          <p:cNvSpPr txBox="1"/>
          <p:nvPr/>
        </p:nvSpPr>
        <p:spPr>
          <a:xfrm>
            <a:off x="1011807" y="216503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C</a:t>
            </a:r>
          </a:p>
        </p:txBody>
      </p:sp>
      <p:sp>
        <p:nvSpPr>
          <p:cNvPr id="13" name="TextBox 13"/>
          <p:cNvSpPr txBox="1"/>
          <p:nvPr/>
        </p:nvSpPr>
        <p:spPr>
          <a:xfrm>
            <a:off x="1496949" y="2020729"/>
            <a:ext cx="641865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正解 事後・自己修正 × 計算的（lint と型チェック）</a:t>
            </a:r>
          </a:p>
        </p:txBody>
      </p:sp>
      <p:sp>
        <p:nvSpPr>
          <p:cNvPr id="14" name="TextBox 14"/>
          <p:cNvSpPr txBox="1"/>
          <p:nvPr/>
        </p:nvSpPr>
        <p:spPr>
          <a:xfrm>
            <a:off x="1497711" y="2360771"/>
            <a:ext cx="70883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毎回同じ基準で止まるので、Hook で実行ループに組み込みます。</a:t>
            </a:r>
          </a:p>
        </p:txBody>
      </p:sp>
      <p:sp>
        <p:nvSpPr>
          <p:cNvPr id="15" name="Rectangle 15"/>
          <p:cNvSpPr/>
          <p:nvPr/>
        </p:nvSpPr>
        <p:spPr>
          <a:xfrm>
            <a:off x="609600" y="2876550"/>
            <a:ext cx="10972800" cy="723900"/>
          </a:xfrm>
          <a:prstGeom prst="roundRect">
            <a:avLst>
              <a:gd name="adj" fmla="val 10526"/>
            </a:avLst>
          </a:prstGeom>
          <a:solidFill>
            <a:srgbClr val="F5F7F8"/>
          </a:solidFill>
          <a:ln>
            <a:noFill/>
          </a:ln>
        </p:spPr>
      </p:sp>
      <p:sp>
        <p:nvSpPr>
          <p:cNvPr id="16" name="Ellipse 16"/>
          <p:cNvSpPr/>
          <p:nvPr/>
        </p:nvSpPr>
        <p:spPr>
          <a:xfrm>
            <a:off x="838200" y="3067050"/>
            <a:ext cx="342900" cy="342900"/>
          </a:xfrm>
          <a:prstGeom prst="ellipse">
            <a:avLst/>
          </a:prstGeom>
          <a:solidFill>
            <a:srgbClr val="E6ECEE"/>
          </a:solidFill>
          <a:ln>
            <a:noFill/>
          </a:ln>
        </p:spPr>
      </p:sp>
      <p:sp>
        <p:nvSpPr>
          <p:cNvPr id="17" name="TextBox 17"/>
          <p:cNvSpPr txBox="1"/>
          <p:nvPr/>
        </p:nvSpPr>
        <p:spPr>
          <a:xfrm>
            <a:off x="929252" y="315134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64361" y="3027521"/>
            <a:ext cx="5389435"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事前・予防 × 推論的（CLAUDE.md に強く書く）</a:t>
            </a:r>
          </a:p>
        </p:txBody>
      </p:sp>
      <p:sp>
        <p:nvSpPr>
          <p:cNvPr id="19" name="TextBox 19"/>
          <p:cNvSpPr txBox="1"/>
          <p:nvPr/>
        </p:nvSpPr>
        <p:spPr>
          <a:xfrm>
            <a:off x="1364361" y="3294221"/>
            <a:ext cx="636670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読んで従おうとする層で、毎回守られる保証はありません。</a:t>
            </a:r>
          </a:p>
        </p:txBody>
      </p:sp>
      <p:sp>
        <p:nvSpPr>
          <p:cNvPr id="20" name="Rectangle 20"/>
          <p:cNvSpPr/>
          <p:nvPr/>
        </p:nvSpPr>
        <p:spPr>
          <a:xfrm>
            <a:off x="609600" y="3714750"/>
            <a:ext cx="10972800" cy="723900"/>
          </a:xfrm>
          <a:prstGeom prst="roundRect">
            <a:avLst>
              <a:gd name="adj" fmla="val 10526"/>
            </a:avLst>
          </a:prstGeom>
          <a:solidFill>
            <a:srgbClr val="F5F7F8"/>
          </a:solidFill>
          <a:ln>
            <a:noFill/>
          </a:ln>
        </p:spPr>
      </p:sp>
      <p:sp>
        <p:nvSpPr>
          <p:cNvPr id="21" name="Ellipse 21"/>
          <p:cNvSpPr/>
          <p:nvPr/>
        </p:nvSpPr>
        <p:spPr>
          <a:xfrm>
            <a:off x="838200" y="3905250"/>
            <a:ext cx="342900" cy="342900"/>
          </a:xfrm>
          <a:prstGeom prst="ellipse">
            <a:avLst/>
          </a:prstGeom>
          <a:solidFill>
            <a:srgbClr val="E6ECEE"/>
          </a:solidFill>
          <a:ln>
            <a:noFill/>
          </a:ln>
        </p:spPr>
      </p:sp>
      <p:sp>
        <p:nvSpPr>
          <p:cNvPr id="22" name="TextBox 22"/>
          <p:cNvSpPr txBox="1"/>
          <p:nvPr/>
        </p:nvSpPr>
        <p:spPr>
          <a:xfrm>
            <a:off x="929252" y="398954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64361" y="3865721"/>
            <a:ext cx="4519851"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事前・予防 × 計算的（ひな型を先に配る）</a:t>
            </a:r>
          </a:p>
        </p:txBody>
      </p:sp>
      <p:sp>
        <p:nvSpPr>
          <p:cNvPr id="24" name="TextBox 24"/>
          <p:cNvSpPr txBox="1"/>
          <p:nvPr/>
        </p:nvSpPr>
        <p:spPr>
          <a:xfrm>
            <a:off x="1364361" y="4132421"/>
            <a:ext cx="613143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書き始めは揃いますが、書いた後の違反は止まりません。</a:t>
            </a:r>
          </a:p>
        </p:txBody>
      </p:sp>
      <p:sp>
        <p:nvSpPr>
          <p:cNvPr id="25" name="Rectangle 25"/>
          <p:cNvSpPr/>
          <p:nvPr/>
        </p:nvSpPr>
        <p:spPr>
          <a:xfrm>
            <a:off x="609600" y="4552950"/>
            <a:ext cx="10972800" cy="723900"/>
          </a:xfrm>
          <a:prstGeom prst="roundRect">
            <a:avLst>
              <a:gd name="adj" fmla="val 10526"/>
            </a:avLst>
          </a:prstGeom>
          <a:solidFill>
            <a:srgbClr val="F5F7F8"/>
          </a:solidFill>
          <a:ln>
            <a:noFill/>
          </a:ln>
        </p:spPr>
      </p:sp>
      <p:sp>
        <p:nvSpPr>
          <p:cNvPr id="26" name="Ellipse 26"/>
          <p:cNvSpPr/>
          <p:nvPr/>
        </p:nvSpPr>
        <p:spPr>
          <a:xfrm>
            <a:off x="838200" y="4743450"/>
            <a:ext cx="342900" cy="342900"/>
          </a:xfrm>
          <a:prstGeom prst="ellipse">
            <a:avLst/>
          </a:prstGeom>
          <a:solidFill>
            <a:srgbClr val="E6ECEE"/>
          </a:solidFill>
          <a:ln>
            <a:noFill/>
          </a:ln>
        </p:spPr>
      </p:sp>
      <p:sp>
        <p:nvSpPr>
          <p:cNvPr id="27" name="TextBox 27"/>
          <p:cNvSpPr txBox="1"/>
          <p:nvPr/>
        </p:nvSpPr>
        <p:spPr>
          <a:xfrm>
            <a:off x="929252" y="482774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64361" y="4703921"/>
            <a:ext cx="5664517"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事後・自己修正 × 推論的（AI にレビューを頼む）</a:t>
            </a:r>
          </a:p>
        </p:txBody>
      </p:sp>
      <p:sp>
        <p:nvSpPr>
          <p:cNvPr id="29" name="TextBox 29"/>
          <p:cNvSpPr txBox="1"/>
          <p:nvPr/>
        </p:nvSpPr>
        <p:spPr>
          <a:xfrm>
            <a:off x="1364361" y="4970621"/>
            <a:ext cx="636670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意味のずれには強い一方、判定が毎回同じとは限りません。</a:t>
            </a:r>
          </a:p>
        </p:txBody>
      </p:sp>
      <p:sp>
        <p:nvSpPr>
          <p:cNvPr id="30" name="Rectangle 30"/>
          <p:cNvSpPr/>
          <p:nvPr/>
        </p:nvSpPr>
        <p:spPr>
          <a:xfrm>
            <a:off x="609600" y="5391150"/>
            <a:ext cx="10972800" cy="800100"/>
          </a:xfrm>
          <a:prstGeom prst="roundRect">
            <a:avLst>
              <a:gd name="adj" fmla="val 9524"/>
            </a:avLst>
          </a:prstGeom>
          <a:solidFill>
            <a:srgbClr val="EEF6F7"/>
          </a:solidFill>
          <a:ln>
            <a:noFill/>
          </a:ln>
        </p:spPr>
      </p:sp>
      <p:sp>
        <p:nvSpPr>
          <p:cNvPr id="31" name="Rectangle 31"/>
          <p:cNvSpPr/>
          <p:nvPr/>
        </p:nvSpPr>
        <p:spPr>
          <a:xfrm>
            <a:off x="609600" y="5391150"/>
            <a:ext cx="57150" cy="800100"/>
          </a:xfrm>
          <a:prstGeom prst="roundRect">
            <a:avLst>
              <a:gd name="adj" fmla="val 50000"/>
            </a:avLst>
          </a:prstGeom>
          <a:solidFill>
            <a:srgbClr val="47BCC6"/>
          </a:solidFill>
          <a:ln>
            <a:noFill/>
          </a:ln>
        </p:spPr>
      </p:sp>
      <p:sp>
        <p:nvSpPr>
          <p:cNvPr id="32" name="TextBox 32"/>
          <p:cNvSpPr txBox="1"/>
          <p:nvPr/>
        </p:nvSpPr>
        <p:spPr>
          <a:xfrm>
            <a:off x="868680" y="55530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実務でのポイント</a:t>
            </a:r>
          </a:p>
        </p:txBody>
      </p:sp>
      <p:sp>
        <p:nvSpPr>
          <p:cNvPr id="33" name="TextBox 33"/>
          <p:cNvSpPr txBox="1"/>
          <p:nvPr/>
        </p:nvSpPr>
        <p:spPr>
          <a:xfrm>
            <a:off x="869061" y="5865971"/>
            <a:ext cx="875353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必ず守らせたい規約は Hook に、方針や背景は CLAUDE.md に分けて書きます。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112</a:t>
            </a:r>
          </a:p>
        </p:txBody>
      </p:sp>
    </p:spTree>
  </p:cSld>
  <p:clrMapOvr>
    <a:masterClrMapping/>
  </p:clrMapOvr>
  <p:transition xmlns:p14="http://schemas.microsoft.com/office/powerpoint/2010/main" p14:dur="400">
    <p:fad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491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開き直しの3手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3777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開き直すたびに会話は</a:t>
            </a:r>
            <a:r>
              <a:rPr lang="zh-CN" sz="2480" b="1" dirty="0">
                <a:solidFill>
                  <a:srgbClr val="264DBF"/>
                </a:solidFill>
                <a:latin typeface="Zen Kaku Gothic New"/>
                <a:ea typeface="Zen Kaku Gothic New"/>
                <a:cs typeface="Zen Kaku Gothic New"/>
              </a:rPr>
              <a:t>新しく始まります</a:t>
            </a:r>
            <a:r>
              <a:rPr lang="zh-CN" sz="2480" b="1" dirty="0">
                <a:solidFill>
                  <a:srgbClr val="000000"/>
                </a:solidFill>
                <a:latin typeface="Zen Kaku Gothic New"/>
                <a:ea typeface="Zen Kaku Gothic New"/>
                <a:cs typeface="Zen Kaku Gothic New"/>
              </a:rPr>
              <a:t>。</a:t>
            </a:r>
          </a:p>
        </p:txBody>
      </p:sp>
      <p:sp>
        <p:nvSpPr>
          <p:cNvPr id="7" name="TextBox 7"/>
          <p:cNvSpPr txBox="1"/>
          <p:nvPr/>
        </p:nvSpPr>
        <p:spPr>
          <a:xfrm>
            <a:off x="597027" y="1637824"/>
            <a:ext cx="731905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前の演習の文脈は持ち越されません。</a:t>
            </a:r>
          </a:p>
        </p:txBody>
      </p:sp>
      <p:sp>
        <p:nvSpPr>
          <p:cNvPr id="8" name="Ellipse 8"/>
          <p:cNvSpPr/>
          <p:nvPr/>
        </p:nvSpPr>
        <p:spPr>
          <a:xfrm>
            <a:off x="685800" y="2409825"/>
            <a:ext cx="381000" cy="381000"/>
          </a:xfrm>
          <a:prstGeom prst="ellipse">
            <a:avLst/>
          </a:prstGeom>
          <a:solidFill>
            <a:srgbClr val="47BCC6"/>
          </a:solidFill>
          <a:ln>
            <a:noFill/>
          </a:ln>
        </p:spPr>
      </p:sp>
      <p:sp>
        <p:nvSpPr>
          <p:cNvPr id="9" name="TextBox 9"/>
          <p:cNvSpPr txBox="1"/>
          <p:nvPr/>
        </p:nvSpPr>
        <p:spPr>
          <a:xfrm>
            <a:off x="1192149" y="2496979"/>
            <a:ext cx="415246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「ファイル &gt; フォルダーを開く」</a:t>
            </a:r>
          </a:p>
        </p:txBody>
      </p:sp>
      <p:sp>
        <p:nvSpPr>
          <p:cNvPr id="10" name="TextBox 10"/>
          <p:cNvSpPr txBox="1"/>
          <p:nvPr/>
        </p:nvSpPr>
        <p:spPr>
          <a:xfrm>
            <a:off x="1192911" y="2817971"/>
            <a:ext cx="396018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①で開くのは 演習1_Lv1_集計ツール</a:t>
            </a:r>
          </a:p>
        </p:txBody>
      </p:sp>
      <p:sp>
        <p:nvSpPr>
          <p:cNvPr id="11" name="Ellipse 11"/>
          <p:cNvSpPr/>
          <p:nvPr/>
        </p:nvSpPr>
        <p:spPr>
          <a:xfrm>
            <a:off x="685800" y="3457575"/>
            <a:ext cx="381000" cy="381000"/>
          </a:xfrm>
          <a:prstGeom prst="ellipse">
            <a:avLst/>
          </a:prstGeom>
          <a:solidFill>
            <a:srgbClr val="47BCC6"/>
          </a:solidFill>
          <a:ln>
            <a:noFill/>
          </a:ln>
        </p:spPr>
      </p:sp>
      <p:sp>
        <p:nvSpPr>
          <p:cNvPr id="12" name="TextBox 12"/>
          <p:cNvSpPr txBox="1"/>
          <p:nvPr/>
        </p:nvSpPr>
        <p:spPr>
          <a:xfrm>
            <a:off x="1192149" y="354472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信頼するを選ぶ</a:t>
            </a:r>
          </a:p>
        </p:txBody>
      </p:sp>
      <p:sp>
        <p:nvSpPr>
          <p:cNvPr id="13" name="TextBox 13"/>
          <p:cNvSpPr txBox="1"/>
          <p:nvPr/>
        </p:nvSpPr>
        <p:spPr>
          <a:xfrm>
            <a:off x="1192911" y="38657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制限モードのままだと拡張は動きません</a:t>
            </a:r>
          </a:p>
        </p:txBody>
      </p:sp>
      <p:sp>
        <p:nvSpPr>
          <p:cNvPr id="14" name="Ellipse 14"/>
          <p:cNvSpPr/>
          <p:nvPr/>
        </p:nvSpPr>
        <p:spPr>
          <a:xfrm>
            <a:off x="685800" y="4505325"/>
            <a:ext cx="381000" cy="381000"/>
          </a:xfrm>
          <a:prstGeom prst="ellipse">
            <a:avLst/>
          </a:prstGeom>
          <a:solidFill>
            <a:srgbClr val="47BCC6"/>
          </a:solidFill>
          <a:ln>
            <a:noFill/>
          </a:ln>
        </p:spPr>
      </p:sp>
      <p:sp>
        <p:nvSpPr>
          <p:cNvPr id="15" name="TextBox 15"/>
          <p:cNvSpPr txBox="1"/>
          <p:nvPr/>
        </p:nvSpPr>
        <p:spPr>
          <a:xfrm>
            <a:off x="1192149" y="4592479"/>
            <a:ext cx="391114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Spark アイコンでパネルを開く</a:t>
            </a:r>
          </a:p>
        </p:txBody>
      </p:sp>
      <p:sp>
        <p:nvSpPr>
          <p:cNvPr id="16" name="TextBox 16"/>
          <p:cNvSpPr txBox="1"/>
          <p:nvPr/>
        </p:nvSpPr>
        <p:spPr>
          <a:xfrm>
            <a:off x="1192911" y="49134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エディタ右上のアイコンです</a:t>
            </a:r>
          </a:p>
        </p:txBody>
      </p:sp>
      <p:sp>
        <p:nvSpPr>
          <p:cNvPr id="17" name="Rectangle 17"/>
          <p:cNvSpPr/>
          <p:nvPr/>
        </p:nvSpPr>
        <p:spPr>
          <a:xfrm>
            <a:off x="609600" y="5410200"/>
            <a:ext cx="5295900" cy="762000"/>
          </a:xfrm>
          <a:prstGeom prst="roundRect">
            <a:avLst>
              <a:gd name="adj" fmla="val 10000"/>
            </a:avLst>
          </a:prstGeom>
          <a:solidFill>
            <a:srgbClr val="F7F9FA"/>
          </a:solidFill>
          <a:ln>
            <a:noFill/>
          </a:ln>
        </p:spPr>
      </p:sp>
      <p:sp>
        <p:nvSpPr>
          <p:cNvPr id="18" name="TextBox 18"/>
          <p:cNvSpPr txBox="1"/>
          <p:nvPr/>
        </p:nvSpPr>
        <p:spPr>
          <a:xfrm>
            <a:off x="830961" y="5580221"/>
            <a:ext cx="5013912"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午前に入れたユーザー設定（~/.claude/）は、</a:t>
            </a:r>
          </a:p>
          <a:p>
            <a:pPr algn="l">
              <a:lnSpc>
                <a:spcPts val="2100"/>
              </a:lnSpc>
            </a:pPr>
            <a:r>
              <a:rPr lang="zh-CN" sz="1420" dirty="0">
                <a:solidFill>
                  <a:srgbClr val="000000"/>
                </a:solidFill>
                <a:latin typeface="Zen Kaku Gothic New"/>
                <a:ea typeface="Zen Kaku Gothic New"/>
                <a:cs typeface="Zen Kaku Gothic New"/>
              </a:rPr>
              <a:t>新しいセッションでも効いています。</a:t>
            </a:r>
          </a:p>
        </p:txBody>
      </p:sp>
      <p:pic>
        <p:nvPicPr>
          <p:cNvPr id="19" name="Image 19"/>
          <p:cNvPicPr>
            <a:picLocks noChangeAspect="1"/>
          </p:cNvPicPr>
          <p:nvPr/>
        </p:nvPicPr>
        <p:blipFill>
          <a:blip r:embed="rId2"/>
          <a:stretch>
            <a:fillRect/>
          </a:stretch>
        </p:blipFill>
        <p:spPr>
          <a:xfrm>
            <a:off x="6134100" y="2286000"/>
            <a:ext cx="5410200" cy="3190875"/>
          </a:xfrm>
          <a:prstGeom prst="rect">
            <a:avLst/>
          </a:prstGeom>
        </p:spPr>
      </p:pic>
      <p:sp>
        <p:nvSpPr>
          <p:cNvPr id="20" name="Rectangle 20"/>
          <p:cNvSpPr/>
          <p:nvPr/>
        </p:nvSpPr>
        <p:spPr>
          <a:xfrm>
            <a:off x="6134100" y="2286000"/>
            <a:ext cx="5410200" cy="3190875"/>
          </a:xfrm>
          <a:prstGeom prst="rect">
            <a:avLst/>
          </a:prstGeom>
          <a:noFill/>
          <a:ln w="9525">
            <a:solidFill>
              <a:srgbClr val="E3E7EA"/>
            </a:solidFill>
          </a:ln>
        </p:spPr>
      </p:sp>
      <p:sp>
        <p:nvSpPr>
          <p:cNvPr id="21" name="TextBox 21"/>
          <p:cNvSpPr txBox="1"/>
          <p:nvPr/>
        </p:nvSpPr>
        <p:spPr>
          <a:xfrm>
            <a:off x="6579275" y="3694271"/>
            <a:ext cx="4519851" cy="850202"/>
          </a:xfrm>
          <a:prstGeom prst="rect">
            <a:avLst/>
          </a:prstGeom>
          <a:noFill/>
          <a:ln>
            <a:noFill/>
          </a:ln>
        </p:spPr>
        <p:txBody>
          <a:bodyPr wrap="square" lIns="0" tIns="0" rIns="0" bIns="0" anchor="t" anchorCtr="0"/>
          <a:lstStyle/>
          <a:p>
            <a:pPr algn="ctr">
              <a:lnSpc>
                <a:spcPts val="2250"/>
              </a:lnSpc>
            </a:pPr>
            <a:r>
              <a:rPr lang="zh-CN" sz="1420" dirty="0">
                <a:solidFill>
                  <a:srgbClr val="8A9499"/>
                </a:solidFill>
                <a:latin typeface="Zen Kaku Gothic New"/>
                <a:ea typeface="Zen Kaku Gothic New"/>
                <a:cs typeface="Zen Kaku Gothic New"/>
              </a:rPr>
              <a:t>フォルダを開き直した直後の VSCode。</a:t>
            </a:r>
          </a:p>
          <a:p>
            <a:pPr algn="ctr">
              <a:lnSpc>
                <a:spcPts val="2250"/>
              </a:lnSpc>
            </a:pPr>
            <a:r>
              <a:rPr lang="zh-CN" sz="1420" dirty="0">
                <a:solidFill>
                  <a:srgbClr val="8A9499"/>
                </a:solidFill>
                <a:latin typeface="Zen Kaku Gothic New"/>
                <a:ea typeface="Zen Kaku Gothic New"/>
                <a:cs typeface="Zen Kaku Gothic New"/>
              </a:rPr>
              <a:t>左にエクスプローラ、右に Claude Code の</a:t>
            </a:r>
          </a:p>
          <a:p>
            <a:pPr algn="ctr">
              <a:lnSpc>
                <a:spcPts val="2250"/>
              </a:lnSpc>
            </a:pPr>
            <a:r>
              <a:rPr lang="zh-CN" sz="1420" dirty="0">
                <a:solidFill>
                  <a:srgbClr val="8A9499"/>
                </a:solidFill>
                <a:latin typeface="Zen Kaku Gothic New"/>
                <a:ea typeface="Zen Kaku Gothic New"/>
                <a:cs typeface="Zen Kaku Gothic New"/>
              </a:rPr>
              <a:t>パネルが並んだ状態を実機で撮ります。</a:t>
            </a:r>
          </a:p>
        </p:txBody>
      </p:sp>
      <p:sp>
        <p:nvSpPr>
          <p:cNvPr id="22" name="TextBox 22"/>
          <p:cNvSpPr txBox="1"/>
          <p:nvPr/>
        </p:nvSpPr>
        <p:spPr>
          <a:xfrm>
            <a:off x="6396942" y="5599271"/>
            <a:ext cx="488451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演習1 のフォルダを開いた直後（実機）</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113</a:t>
            </a:r>
          </a:p>
        </p:txBody>
      </p:sp>
    </p:spTree>
  </p:cSld>
  <p:clrMapOvr>
    <a:masterClrMapping/>
  </p:clrMapOvr>
  <p:transition xmlns:p14="http://schemas.microsoft.com/office/powerpoint/2010/main" p14:dur="400">
    <p:fad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開き直し4回の一覧</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37774"/>
            <a:ext cx="1118054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演習ごとに開き直して、</a:t>
            </a:r>
            <a:r>
              <a:rPr lang="zh-CN" sz="2480" b="1" dirty="0">
                <a:solidFill>
                  <a:srgbClr val="264DBF"/>
                </a:solidFill>
                <a:latin typeface="Zen Kaku Gothic New"/>
                <a:ea typeface="Zen Kaku Gothic New"/>
                <a:cs typeface="Zen Kaku Gothic New"/>
              </a:rPr>
              <a:t>置いてあるもの</a:t>
            </a:r>
            <a:r>
              <a:rPr lang="zh-CN" sz="2480" b="1" dirty="0">
                <a:solidFill>
                  <a:srgbClr val="000000"/>
                </a:solidFill>
                <a:latin typeface="Zen Kaku Gothic New"/>
                <a:ea typeface="Zen Kaku Gothic New"/>
                <a:cs typeface="Zen Kaku Gothic New"/>
              </a:rPr>
              <a:t>の違いを見ます。</a:t>
            </a:r>
          </a:p>
        </p:txBody>
      </p:sp>
      <p:sp>
        <p:nvSpPr>
          <p:cNvPr id="7" name="Rectangle 7"/>
          <p:cNvSpPr/>
          <p:nvPr/>
        </p:nvSpPr>
        <p:spPr>
          <a:xfrm>
            <a:off x="609600" y="1905000"/>
            <a:ext cx="10972800" cy="438150"/>
          </a:xfrm>
          <a:prstGeom prst="rect">
            <a:avLst/>
          </a:prstGeom>
          <a:solidFill>
            <a:srgbClr val="0B2E33"/>
          </a:solidFill>
          <a:ln>
            <a:noFill/>
          </a:ln>
        </p:spPr>
      </p:sp>
      <p:sp>
        <p:nvSpPr>
          <p:cNvPr id="8" name="TextBox 8"/>
          <p:cNvSpPr txBox="1"/>
          <p:nvPr/>
        </p:nvSpPr>
        <p:spPr>
          <a:xfrm>
            <a:off x="926211" y="2036921"/>
            <a:ext cx="261509"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回</a:t>
            </a:r>
          </a:p>
        </p:txBody>
      </p:sp>
      <p:sp>
        <p:nvSpPr>
          <p:cNvPr id="9" name="TextBox 9"/>
          <p:cNvSpPr txBox="1"/>
          <p:nvPr/>
        </p:nvSpPr>
        <p:spPr>
          <a:xfrm>
            <a:off x="1878711" y="2036921"/>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開くフォルダ</a:t>
            </a:r>
          </a:p>
        </p:txBody>
      </p:sp>
      <p:sp>
        <p:nvSpPr>
          <p:cNvPr id="10" name="TextBox 10"/>
          <p:cNvSpPr txBox="1"/>
          <p:nvPr/>
        </p:nvSpPr>
        <p:spPr>
          <a:xfrm>
            <a:off x="5974461" y="2036921"/>
            <a:ext cx="2237756"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そこで確かめること</a:t>
            </a:r>
          </a:p>
        </p:txBody>
      </p:sp>
      <p:sp>
        <p:nvSpPr>
          <p:cNvPr id="11" name="Rectangle 11"/>
          <p:cNvSpPr/>
          <p:nvPr/>
        </p:nvSpPr>
        <p:spPr>
          <a:xfrm>
            <a:off x="609600" y="2343150"/>
            <a:ext cx="10972800" cy="952500"/>
          </a:xfrm>
          <a:prstGeom prst="rect">
            <a:avLst/>
          </a:prstGeom>
          <a:solidFill>
            <a:srgbClr val="FFFFFF"/>
          </a:solidFill>
          <a:ln>
            <a:noFill/>
          </a:ln>
        </p:spPr>
      </p:sp>
      <p:sp>
        <p:nvSpPr>
          <p:cNvPr id="12" name="TextBox 12"/>
          <p:cNvSpPr txBox="1"/>
          <p:nvPr/>
        </p:nvSpPr>
        <p:spPr>
          <a:xfrm>
            <a:off x="924306" y="2701290"/>
            <a:ext cx="189909" cy="352044"/>
          </a:xfrm>
          <a:prstGeom prst="rect">
            <a:avLst/>
          </a:prstGeom>
          <a:noFill/>
          <a:ln>
            <a:noFill/>
          </a:ln>
        </p:spPr>
        <p:txBody>
          <a:bodyPr wrap="none" lIns="0" tIns="0" rIns="0" bIns="0" anchor="t" anchorCtr="0">
            <a:spAutoFit/>
          </a:bodyPr>
          <a:lstStyle/>
          <a:p>
            <a:pPr algn="l"/>
            <a:r>
              <a:rPr lang="en-US" sz="1800" b="1" dirty="0">
                <a:solidFill>
                  <a:srgbClr val="0B2E33"/>
                </a:solidFill>
                <a:latin typeface="Zen Kaku Gothic New"/>
                <a:ea typeface="Zen Kaku Gothic New"/>
                <a:cs typeface="Zen Kaku Gothic New"/>
              </a:rPr>
              <a:t>①</a:t>
            </a:r>
          </a:p>
        </p:txBody>
      </p:sp>
      <p:sp>
        <p:nvSpPr>
          <p:cNvPr id="13" name="TextBox 13"/>
          <p:cNvSpPr txBox="1"/>
          <p:nvPr/>
        </p:nvSpPr>
        <p:spPr>
          <a:xfrm>
            <a:off x="1878711" y="2608421"/>
            <a:ext cx="243773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演習1_Lv1_集計ツール</a:t>
            </a:r>
          </a:p>
          <a:p>
            <a:pPr algn="l">
              <a:lnSpc>
                <a:spcPts val="2250"/>
              </a:lnSpc>
            </a:pPr>
            <a:r>
              <a:rPr lang="zh-CN" sz="1420" dirty="0">
                <a:solidFill>
                  <a:srgbClr val="999999"/>
                </a:solidFill>
                <a:latin typeface="Zen Kaku Gothic New"/>
                <a:ea typeface="Zen Kaku Gothic New"/>
                <a:cs typeface="Zen Kaku Gothic New"/>
              </a:rPr>
              <a:t>昼休憩の直後</a:t>
            </a:r>
          </a:p>
        </p:txBody>
      </p:sp>
      <p:sp>
        <p:nvSpPr>
          <p:cNvPr id="14" name="TextBox 14"/>
          <p:cNvSpPr txBox="1"/>
          <p:nvPr/>
        </p:nvSpPr>
        <p:spPr>
          <a:xfrm>
            <a:off x="5974461" y="2608421"/>
            <a:ext cx="4014026"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午前に入れたユーザー設定が、新しい</a:t>
            </a:r>
          </a:p>
          <a:p>
            <a:pPr algn="l">
              <a:lnSpc>
                <a:spcPts val="2250"/>
              </a:lnSpc>
            </a:pPr>
            <a:r>
              <a:rPr lang="zh-CN" sz="1420" dirty="0">
                <a:solidFill>
                  <a:srgbClr val="000000"/>
                </a:solidFill>
                <a:latin typeface="Zen Kaku Gothic New"/>
                <a:ea typeface="Zen Kaku Gothic New"/>
                <a:cs typeface="Zen Kaku Gothic New"/>
              </a:rPr>
              <a:t>セッションでも効いていること</a:t>
            </a:r>
          </a:p>
        </p:txBody>
      </p:sp>
      <p:sp>
        <p:nvSpPr>
          <p:cNvPr id="15" name="Rectangle 15"/>
          <p:cNvSpPr/>
          <p:nvPr/>
        </p:nvSpPr>
        <p:spPr>
          <a:xfrm>
            <a:off x="609600" y="3295650"/>
            <a:ext cx="10972800" cy="952500"/>
          </a:xfrm>
          <a:prstGeom prst="rect">
            <a:avLst/>
          </a:prstGeom>
          <a:solidFill>
            <a:srgbClr val="F7F9FA"/>
          </a:solidFill>
          <a:ln>
            <a:noFill/>
          </a:ln>
        </p:spPr>
      </p:sp>
      <p:sp>
        <p:nvSpPr>
          <p:cNvPr id="16" name="TextBox 16"/>
          <p:cNvSpPr txBox="1"/>
          <p:nvPr/>
        </p:nvSpPr>
        <p:spPr>
          <a:xfrm>
            <a:off x="924306" y="3653790"/>
            <a:ext cx="189909" cy="352044"/>
          </a:xfrm>
          <a:prstGeom prst="rect">
            <a:avLst/>
          </a:prstGeom>
          <a:noFill/>
          <a:ln>
            <a:noFill/>
          </a:ln>
        </p:spPr>
        <p:txBody>
          <a:bodyPr wrap="none" lIns="0" tIns="0" rIns="0" bIns="0" anchor="t" anchorCtr="0">
            <a:spAutoFit/>
          </a:bodyPr>
          <a:lstStyle/>
          <a:p>
            <a:pPr algn="l"/>
            <a:r>
              <a:rPr lang="en-US" sz="1800" b="1" dirty="0">
                <a:solidFill>
                  <a:srgbClr val="0B2E33"/>
                </a:solidFill>
                <a:latin typeface="Zen Kaku Gothic New"/>
                <a:ea typeface="Zen Kaku Gothic New"/>
                <a:cs typeface="Zen Kaku Gothic New"/>
              </a:rPr>
              <a:t>②</a:t>
            </a:r>
          </a:p>
        </p:txBody>
      </p:sp>
      <p:sp>
        <p:nvSpPr>
          <p:cNvPr id="17" name="TextBox 17"/>
          <p:cNvSpPr txBox="1"/>
          <p:nvPr/>
        </p:nvSpPr>
        <p:spPr>
          <a:xfrm>
            <a:off x="1878711" y="3560921"/>
            <a:ext cx="2437733"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演習2_Lv2_不具合修正</a:t>
            </a:r>
          </a:p>
          <a:p>
            <a:pPr algn="l">
              <a:lnSpc>
                <a:spcPts val="2250"/>
              </a:lnSpc>
            </a:pPr>
            <a:r>
              <a:rPr lang="zh-CN" sz="1420" dirty="0">
                <a:solidFill>
                  <a:srgbClr val="999999"/>
                </a:solidFill>
                <a:latin typeface="Zen Kaku Gothic New"/>
                <a:ea typeface="Zen Kaku Gothic New"/>
                <a:cs typeface="Zen Kaku Gothic New"/>
              </a:rPr>
              <a:t>演習2 の前</a:t>
            </a:r>
          </a:p>
        </p:txBody>
      </p:sp>
      <p:sp>
        <p:nvSpPr>
          <p:cNvPr id="18" name="TextBox 18"/>
          <p:cNvSpPr txBox="1"/>
          <p:nvPr/>
        </p:nvSpPr>
        <p:spPr>
          <a:xfrm>
            <a:off x="5974461" y="3560921"/>
            <a:ext cx="3120009"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プロジェクト側に .claude も</a:t>
            </a:r>
          </a:p>
          <a:p>
            <a:pPr algn="l">
              <a:lnSpc>
                <a:spcPts val="2250"/>
              </a:lnSpc>
            </a:pPr>
            <a:r>
              <a:rPr lang="zh-CN" sz="1420" dirty="0">
                <a:solidFill>
                  <a:srgbClr val="000000"/>
                </a:solidFill>
                <a:latin typeface="Zen Kaku Gothic New"/>
                <a:ea typeface="Zen Kaku Gothic New"/>
                <a:cs typeface="Zen Kaku Gothic New"/>
              </a:rPr>
              <a:t>CLAUDE.md も無いこと</a:t>
            </a:r>
          </a:p>
        </p:txBody>
      </p:sp>
      <p:sp>
        <p:nvSpPr>
          <p:cNvPr id="19" name="Rectangle 19"/>
          <p:cNvSpPr/>
          <p:nvPr/>
        </p:nvSpPr>
        <p:spPr>
          <a:xfrm>
            <a:off x="609600" y="4248150"/>
            <a:ext cx="10972800" cy="952500"/>
          </a:xfrm>
          <a:prstGeom prst="rect">
            <a:avLst/>
          </a:prstGeom>
          <a:solidFill>
            <a:srgbClr val="FFFFFF"/>
          </a:solidFill>
          <a:ln>
            <a:noFill/>
          </a:ln>
        </p:spPr>
      </p:sp>
      <p:sp>
        <p:nvSpPr>
          <p:cNvPr id="20" name="TextBox 20"/>
          <p:cNvSpPr txBox="1"/>
          <p:nvPr/>
        </p:nvSpPr>
        <p:spPr>
          <a:xfrm>
            <a:off x="924306" y="4606290"/>
            <a:ext cx="189909" cy="352044"/>
          </a:xfrm>
          <a:prstGeom prst="rect">
            <a:avLst/>
          </a:prstGeom>
          <a:noFill/>
          <a:ln>
            <a:noFill/>
          </a:ln>
        </p:spPr>
        <p:txBody>
          <a:bodyPr wrap="none" lIns="0" tIns="0" rIns="0" bIns="0" anchor="t" anchorCtr="0">
            <a:spAutoFit/>
          </a:bodyPr>
          <a:lstStyle/>
          <a:p>
            <a:pPr algn="l"/>
            <a:r>
              <a:rPr lang="en-US" sz="1800" b="1" dirty="0">
                <a:solidFill>
                  <a:srgbClr val="0B2E33"/>
                </a:solidFill>
                <a:latin typeface="Zen Kaku Gothic New"/>
                <a:ea typeface="Zen Kaku Gothic New"/>
                <a:cs typeface="Zen Kaku Gothic New"/>
              </a:rPr>
              <a:t>③</a:t>
            </a:r>
          </a:p>
        </p:txBody>
      </p:sp>
      <p:sp>
        <p:nvSpPr>
          <p:cNvPr id="21" name="TextBox 21"/>
          <p:cNvSpPr txBox="1"/>
          <p:nvPr/>
        </p:nvSpPr>
        <p:spPr>
          <a:xfrm>
            <a:off x="1878711" y="4513421"/>
            <a:ext cx="2026015"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予備_チケット管理</a:t>
            </a:r>
          </a:p>
          <a:p>
            <a:pPr algn="l">
              <a:lnSpc>
                <a:spcPts val="2250"/>
              </a:lnSpc>
            </a:pPr>
            <a:r>
              <a:rPr lang="zh-CN" sz="1420" dirty="0">
                <a:solidFill>
                  <a:srgbClr val="999999"/>
                </a:solidFill>
                <a:latin typeface="Zen Kaku Gothic New"/>
                <a:ea typeface="Zen Kaku Gothic New"/>
                <a:cs typeface="Zen Kaku Gothic New"/>
              </a:rPr>
              <a:t>M7 の前</a:t>
            </a:r>
          </a:p>
        </p:txBody>
      </p:sp>
      <p:sp>
        <p:nvSpPr>
          <p:cNvPr id="22" name="TextBox 22"/>
          <p:cNvSpPr txBox="1"/>
          <p:nvPr/>
        </p:nvSpPr>
        <p:spPr>
          <a:xfrm>
            <a:off x="5974461" y="4513421"/>
            <a:ext cx="3049429"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.claude を持たないフォルダ</a:t>
            </a:r>
          </a:p>
          <a:p>
            <a:pPr algn="l">
              <a:lnSpc>
                <a:spcPts val="2250"/>
              </a:lnSpc>
            </a:pPr>
            <a:r>
              <a:rPr lang="zh-CN" sz="1420" dirty="0">
                <a:solidFill>
                  <a:srgbClr val="000000"/>
                </a:solidFill>
                <a:latin typeface="Zen Kaku Gothic New"/>
                <a:ea typeface="Zen Kaku Gothic New"/>
                <a:cs typeface="Zen Kaku Gothic New"/>
              </a:rPr>
              <a:t>M7 の「入れる前」の状態</a:t>
            </a:r>
          </a:p>
        </p:txBody>
      </p:sp>
      <p:sp>
        <p:nvSpPr>
          <p:cNvPr id="23" name="Rectangle 23"/>
          <p:cNvSpPr/>
          <p:nvPr/>
        </p:nvSpPr>
        <p:spPr>
          <a:xfrm>
            <a:off x="609600" y="5200650"/>
            <a:ext cx="10972800" cy="952500"/>
          </a:xfrm>
          <a:prstGeom prst="rect">
            <a:avLst/>
          </a:prstGeom>
          <a:solidFill>
            <a:srgbClr val="F7F9FA"/>
          </a:solidFill>
          <a:ln>
            <a:noFill/>
          </a:ln>
        </p:spPr>
      </p:sp>
      <p:sp>
        <p:nvSpPr>
          <p:cNvPr id="24" name="TextBox 24"/>
          <p:cNvSpPr txBox="1"/>
          <p:nvPr/>
        </p:nvSpPr>
        <p:spPr>
          <a:xfrm>
            <a:off x="924306" y="5558790"/>
            <a:ext cx="189909" cy="352044"/>
          </a:xfrm>
          <a:prstGeom prst="rect">
            <a:avLst/>
          </a:prstGeom>
          <a:noFill/>
          <a:ln>
            <a:noFill/>
          </a:ln>
        </p:spPr>
        <p:txBody>
          <a:bodyPr wrap="none" lIns="0" tIns="0" rIns="0" bIns="0" anchor="t" anchorCtr="0">
            <a:spAutoFit/>
          </a:bodyPr>
          <a:lstStyle/>
          <a:p>
            <a:pPr algn="l"/>
            <a:r>
              <a:rPr lang="en-US" sz="1800" b="1" dirty="0">
                <a:solidFill>
                  <a:srgbClr val="0B2E33"/>
                </a:solidFill>
                <a:latin typeface="Zen Kaku Gothic New"/>
                <a:ea typeface="Zen Kaku Gothic New"/>
                <a:cs typeface="Zen Kaku Gothic New"/>
              </a:rPr>
              <a:t>④</a:t>
            </a:r>
          </a:p>
        </p:txBody>
      </p:sp>
      <p:sp>
        <p:nvSpPr>
          <p:cNvPr id="25" name="TextBox 25"/>
          <p:cNvSpPr txBox="1"/>
          <p:nvPr/>
        </p:nvSpPr>
        <p:spPr>
          <a:xfrm>
            <a:off x="1878711" y="5465921"/>
            <a:ext cx="2202466"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演習3_Lv3_ログ解析</a:t>
            </a:r>
          </a:p>
          <a:p>
            <a:pPr algn="l">
              <a:lnSpc>
                <a:spcPts val="2250"/>
              </a:lnSpc>
            </a:pPr>
            <a:r>
              <a:rPr lang="zh-CN" sz="1420" dirty="0">
                <a:solidFill>
                  <a:srgbClr val="999999"/>
                </a:solidFill>
                <a:latin typeface="Zen Kaku Gothic New"/>
                <a:ea typeface="Zen Kaku Gothic New"/>
                <a:cs typeface="Zen Kaku Gothic New"/>
              </a:rPr>
              <a:t>演習3 の前</a:t>
            </a:r>
          </a:p>
        </p:txBody>
      </p:sp>
      <p:sp>
        <p:nvSpPr>
          <p:cNvPr id="26" name="TextBox 26"/>
          <p:cNvSpPr txBox="1"/>
          <p:nvPr/>
        </p:nvSpPr>
        <p:spPr>
          <a:xfrm>
            <a:off x="5974461" y="5465921"/>
            <a:ext cx="3637597"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rules・Skill・Subagent・Hook が</a:t>
            </a:r>
          </a:p>
          <a:p>
            <a:pPr algn="l">
              <a:lnSpc>
                <a:spcPts val="2250"/>
              </a:lnSpc>
            </a:pPr>
            <a:r>
              <a:rPr lang="zh-CN" sz="1420" dirty="0">
                <a:solidFill>
                  <a:srgbClr val="000000"/>
                </a:solidFill>
                <a:latin typeface="Zen Kaku Gothic New"/>
                <a:ea typeface="Zen Kaku Gothic New"/>
                <a:cs typeface="Zen Kaku Gothic New"/>
              </a:rPr>
              <a:t>揃っていること</a:t>
            </a:r>
          </a:p>
        </p:txBody>
      </p:sp>
      <p:sp>
        <p:nvSpPr>
          <p:cNvPr id="27" name="Line 27"/>
          <p:cNvSpPr/>
          <p:nvPr/>
        </p:nvSpPr>
        <p:spPr>
          <a:xfrm>
            <a:off x="1657350" y="1905000"/>
            <a:ext cx="9525" cy="4248150"/>
          </a:xfrm>
          <a:custGeom>
            <a:avLst/>
            <a:gdLst/>
            <a:ahLst/>
            <a:cxnLst/>
            <a:rect l="l" t="t" r="r" b="b"/>
            <a:pathLst>
              <a:path w="9525" h="4248150">
                <a:moveTo>
                  <a:pt x="0" y="0"/>
                </a:moveTo>
                <a:lnTo>
                  <a:pt x="0" y="4248150"/>
                </a:lnTo>
              </a:path>
            </a:pathLst>
          </a:custGeom>
          <a:noFill/>
          <a:ln w="9525">
            <a:solidFill>
              <a:srgbClr val="E3E7EA"/>
            </a:solidFill>
          </a:ln>
        </p:spPr>
      </p:sp>
      <p:sp>
        <p:nvSpPr>
          <p:cNvPr id="28" name="Line 28"/>
          <p:cNvSpPr/>
          <p:nvPr/>
        </p:nvSpPr>
        <p:spPr>
          <a:xfrm>
            <a:off x="5753100" y="1905000"/>
            <a:ext cx="9525" cy="4248150"/>
          </a:xfrm>
          <a:custGeom>
            <a:avLst/>
            <a:gdLst/>
            <a:ahLst/>
            <a:cxnLst/>
            <a:rect l="l" t="t" r="r" b="b"/>
            <a:pathLst>
              <a:path w="9525" h="4248150">
                <a:moveTo>
                  <a:pt x="0" y="0"/>
                </a:moveTo>
                <a:lnTo>
                  <a:pt x="0" y="4248150"/>
                </a:lnTo>
              </a:path>
            </a:pathLst>
          </a:custGeom>
          <a:noFill/>
          <a:ln w="9525">
            <a:solidFill>
              <a:srgbClr val="E3E7EA"/>
            </a:solidFill>
          </a:ln>
        </p:spPr>
      </p:sp>
      <p:sp>
        <p:nvSpPr>
          <p:cNvPr id="29" name="Line 29"/>
          <p:cNvSpPr/>
          <p:nvPr/>
        </p:nvSpPr>
        <p:spPr>
          <a:xfrm>
            <a:off x="609600" y="32956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0" name="Line 30"/>
          <p:cNvSpPr/>
          <p:nvPr/>
        </p:nvSpPr>
        <p:spPr>
          <a:xfrm>
            <a:off x="609600" y="42481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1" name="Line 31"/>
          <p:cNvSpPr/>
          <p:nvPr/>
        </p:nvSpPr>
        <p:spPr>
          <a:xfrm>
            <a:off x="609600" y="52006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2" name="Line 32"/>
          <p:cNvSpPr/>
          <p:nvPr/>
        </p:nvSpPr>
        <p:spPr>
          <a:xfrm>
            <a:off x="609600" y="61531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3" name="TextBox 33"/>
          <p:cNvSpPr txBox="1"/>
          <p:nvPr/>
        </p:nvSpPr>
        <p:spPr>
          <a:xfrm>
            <a:off x="602361" y="6342221"/>
            <a:ext cx="79077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開き直しの手順は毎回同じで3手です。前のページに戻って確認できます。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114</a:t>
            </a:r>
          </a:p>
        </p:txBody>
      </p:sp>
    </p:spTree>
  </p:cSld>
  <p:clrMapOvr>
    <a:masterClrMapping/>
  </p:clrMapOvr>
  <p:transition xmlns:p14="http://schemas.microsoft.com/office/powerpoint/2010/main" p14:dur="400">
    <p:fad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05</a:t>
            </a:r>
          </a:p>
        </p:txBody>
      </p:sp>
      <p:sp>
        <p:nvSpPr>
          <p:cNvPr id="5" name="TextBox 5"/>
          <p:cNvSpPr txBox="1"/>
          <p:nvPr/>
        </p:nvSpPr>
        <p:spPr>
          <a:xfrm>
            <a:off x="1125474" y="3875722"/>
            <a:ext cx="7984846"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演習1 Lv1 集計ツールの実装</a:t>
            </a:r>
          </a:p>
        </p:txBody>
      </p:sp>
      <p:sp>
        <p:nvSpPr>
          <p:cNvPr id="6" name="Rectangle 6"/>
          <p:cNvSpPr/>
          <p:nvPr/>
        </p:nvSpPr>
        <p:spPr>
          <a:xfrm>
            <a:off x="1162050" y="4495800"/>
            <a:ext cx="4191000" cy="28575"/>
          </a:xfrm>
          <a:prstGeom prst="rect">
            <a:avLst/>
          </a:prstGeom>
          <a:solidFill>
            <a:srgbClr val="47BCC6"/>
          </a:solidFill>
          <a:ln>
            <a:noFill/>
          </a:ln>
        </p:spPr>
      </p:sp>
      <p:sp>
        <p:nvSpPr>
          <p:cNvPr id="7" name="TextBox 7"/>
          <p:cNvSpPr txBox="1"/>
          <p:nvPr/>
        </p:nvSpPr>
        <p:spPr>
          <a:xfrm>
            <a:off x="1154811" y="4761071"/>
            <a:ext cx="69666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ハーネスが効いている状態で、指示から検算までの1周を通します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115</a:t>
            </a:r>
          </a:p>
        </p:txBody>
      </p:sp>
    </p:spTree>
  </p:cSld>
  <p:clrMapOvr>
    <a:masterClrMapping/>
  </p:clrMapOvr>
  <p:transition xmlns:p14="http://schemas.microsoft.com/office/powerpoint/2010/main" p14:dur="400">
    <p:fad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637534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演習1 のねらいと用意されたハーネス</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8170" y="1281112"/>
            <a:ext cx="10885718"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ハーネスが</a:t>
            </a:r>
            <a:r>
              <a:rPr lang="zh-CN" sz="2250" b="1" dirty="0">
                <a:solidFill>
                  <a:srgbClr val="264DBF"/>
                </a:solidFill>
                <a:latin typeface="Zen Kaku Gothic New"/>
                <a:ea typeface="Zen Kaku Gothic New"/>
                <a:cs typeface="Zen Kaku Gothic New"/>
              </a:rPr>
              <a:t>効いている状態</a:t>
            </a:r>
            <a:r>
              <a:rPr lang="zh-CN" sz="2250" b="1" dirty="0">
                <a:solidFill>
                  <a:srgbClr val="000000"/>
                </a:solidFill>
                <a:latin typeface="Zen Kaku Gothic New"/>
                <a:ea typeface="Zen Kaku Gothic New"/>
                <a:cs typeface="Zen Kaku Gothic New"/>
              </a:rPr>
              <a:t>を通してから、演習2 へ進みます。</a:t>
            </a:r>
          </a:p>
        </p:txBody>
      </p:sp>
      <p:pic>
        <p:nvPicPr>
          <p:cNvPr id="9" name="Image 9"/>
          <p:cNvPicPr>
            <a:picLocks noChangeAspect="1"/>
          </p:cNvPicPr>
          <p:nvPr/>
        </p:nvPicPr>
        <p:blipFill>
          <a:blip r:embed="rId2"/>
          <a:stretch>
            <a:fillRect/>
          </a:stretch>
        </p:blipFill>
        <p:spPr>
          <a:xfrm>
            <a:off x="609600" y="1905000"/>
            <a:ext cx="5715000" cy="3352800"/>
          </a:xfrm>
          <a:prstGeom prst="rect">
            <a:avLst/>
          </a:prstGeom>
        </p:spPr>
      </p:pic>
      <p:sp>
        <p:nvSpPr>
          <p:cNvPr id="10" name="Rectangle 10"/>
          <p:cNvSpPr/>
          <p:nvPr/>
        </p:nvSpPr>
        <p:spPr>
          <a:xfrm>
            <a:off x="609600" y="1905000"/>
            <a:ext cx="5715000" cy="3352800"/>
          </a:xfrm>
          <a:prstGeom prst="rect">
            <a:avLst/>
          </a:prstGeom>
          <a:noFill/>
          <a:ln w="9525">
            <a:solidFill>
              <a:srgbClr val="E3E7EA"/>
            </a:solidFill>
          </a:ln>
        </p:spPr>
      </p:sp>
      <p:sp>
        <p:nvSpPr>
          <p:cNvPr id="11" name="TextBox 11"/>
          <p:cNvSpPr txBox="1"/>
          <p:nvPr/>
        </p:nvSpPr>
        <p:spPr>
          <a:xfrm>
            <a:off x="602361" y="5370671"/>
            <a:ext cx="708846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CLAUDE.md・.claude・docs・data が並んでいることを見ます。</a:t>
            </a:r>
          </a:p>
        </p:txBody>
      </p:sp>
      <p:sp>
        <p:nvSpPr>
          <p:cNvPr id="12" name="TextBox 12"/>
          <p:cNvSpPr txBox="1"/>
          <p:nvPr/>
        </p:nvSpPr>
        <p:spPr>
          <a:xfrm>
            <a:off x="602361" y="5675471"/>
            <a:ext cx="511978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演習1 のフォルダを展開した状態（実機）</a:t>
            </a:r>
          </a:p>
        </p:txBody>
      </p:sp>
      <p:sp>
        <p:nvSpPr>
          <p:cNvPr id="13" name="Ellipse 13"/>
          <p:cNvSpPr/>
          <p:nvPr/>
        </p:nvSpPr>
        <p:spPr>
          <a:xfrm>
            <a:off x="6619875" y="2028825"/>
            <a:ext cx="323850" cy="323850"/>
          </a:xfrm>
          <a:prstGeom prst="ellipse">
            <a:avLst/>
          </a:prstGeom>
          <a:solidFill>
            <a:srgbClr val="264DBF"/>
          </a:solidFill>
          <a:ln>
            <a:noFill/>
          </a:ln>
        </p:spPr>
      </p:sp>
      <p:sp>
        <p:nvSpPr>
          <p:cNvPr id="14" name="TextBox 14"/>
          <p:cNvSpPr txBox="1"/>
          <p:nvPr/>
        </p:nvSpPr>
        <p:spPr>
          <a:xfrm>
            <a:off x="7078980" y="2105025"/>
            <a:ext cx="119838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1周を通す</a:t>
            </a:r>
          </a:p>
        </p:txBody>
      </p:sp>
      <p:sp>
        <p:nvSpPr>
          <p:cNvPr id="15" name="TextBox 15"/>
          <p:cNvSpPr txBox="1"/>
          <p:nvPr/>
        </p:nvSpPr>
        <p:spPr>
          <a:xfrm>
            <a:off x="7079361" y="2436971"/>
            <a:ext cx="307295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指示、生成、差分の確認、</a:t>
            </a:r>
          </a:p>
          <a:p>
            <a:pPr algn="l">
              <a:lnSpc>
                <a:spcPts val="2250"/>
              </a:lnSpc>
            </a:pPr>
            <a:r>
              <a:rPr lang="zh-CN" sz="1420" dirty="0">
                <a:solidFill>
                  <a:srgbClr val="484848"/>
                </a:solidFill>
                <a:latin typeface="Zen Kaku Gothic New"/>
                <a:ea typeface="Zen Kaku Gothic New"/>
                <a:cs typeface="Zen Kaku Gothic New"/>
              </a:rPr>
              <a:t>実行、検算の順で進めます。</a:t>
            </a:r>
          </a:p>
        </p:txBody>
      </p:sp>
      <p:sp>
        <p:nvSpPr>
          <p:cNvPr id="16" name="Ellipse 16"/>
          <p:cNvSpPr/>
          <p:nvPr/>
        </p:nvSpPr>
        <p:spPr>
          <a:xfrm>
            <a:off x="6619875" y="3171825"/>
            <a:ext cx="323850" cy="323850"/>
          </a:xfrm>
          <a:prstGeom prst="ellipse">
            <a:avLst/>
          </a:prstGeom>
          <a:solidFill>
            <a:srgbClr val="264DBF"/>
          </a:solidFill>
          <a:ln>
            <a:noFill/>
          </a:ln>
        </p:spPr>
      </p:sp>
      <p:sp>
        <p:nvSpPr>
          <p:cNvPr id="17" name="TextBox 17"/>
          <p:cNvSpPr txBox="1"/>
          <p:nvPr/>
        </p:nvSpPr>
        <p:spPr>
          <a:xfrm>
            <a:off x="7078980" y="324802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効いている状態を体験</a:t>
            </a:r>
          </a:p>
        </p:txBody>
      </p:sp>
      <p:sp>
        <p:nvSpPr>
          <p:cNvPr id="18" name="TextBox 18"/>
          <p:cNvSpPr txBox="1"/>
          <p:nvPr/>
        </p:nvSpPr>
        <p:spPr>
          <a:xfrm>
            <a:off x="7079361" y="3579971"/>
            <a:ext cx="237891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CLAUDE.md と Skill が</a:t>
            </a:r>
          </a:p>
          <a:p>
            <a:pPr algn="l">
              <a:lnSpc>
                <a:spcPts val="2250"/>
              </a:lnSpc>
            </a:pPr>
            <a:r>
              <a:rPr lang="zh-CN" sz="1420" dirty="0">
                <a:solidFill>
                  <a:srgbClr val="484848"/>
                </a:solidFill>
                <a:latin typeface="Zen Kaku Gothic New"/>
                <a:ea typeface="Zen Kaku Gothic New"/>
                <a:cs typeface="Zen Kaku Gothic New"/>
              </a:rPr>
              <a:t>先に入っています。</a:t>
            </a:r>
          </a:p>
        </p:txBody>
      </p:sp>
      <p:sp>
        <p:nvSpPr>
          <p:cNvPr id="19" name="Ellipse 19"/>
          <p:cNvSpPr/>
          <p:nvPr/>
        </p:nvSpPr>
        <p:spPr>
          <a:xfrm>
            <a:off x="6619875" y="4314825"/>
            <a:ext cx="323850" cy="323850"/>
          </a:xfrm>
          <a:prstGeom prst="ellipse">
            <a:avLst/>
          </a:prstGeom>
          <a:solidFill>
            <a:srgbClr val="264DBF"/>
          </a:solidFill>
          <a:ln>
            <a:noFill/>
          </a:ln>
        </p:spPr>
      </p:sp>
      <p:sp>
        <p:nvSpPr>
          <p:cNvPr id="20" name="TextBox 20"/>
          <p:cNvSpPr txBox="1"/>
          <p:nvPr/>
        </p:nvSpPr>
        <p:spPr>
          <a:xfrm>
            <a:off x="7078980" y="4391025"/>
            <a:ext cx="231652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演習2 と比べる基準</a:t>
            </a:r>
          </a:p>
        </p:txBody>
      </p:sp>
      <p:sp>
        <p:nvSpPr>
          <p:cNvPr id="21" name="TextBox 21"/>
          <p:cNvSpPr txBox="1"/>
          <p:nvPr/>
        </p:nvSpPr>
        <p:spPr>
          <a:xfrm>
            <a:off x="7079361" y="4722971"/>
            <a:ext cx="260242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無い状態との差を、</a:t>
            </a:r>
          </a:p>
          <a:p>
            <a:pPr algn="l">
              <a:lnSpc>
                <a:spcPts val="2250"/>
              </a:lnSpc>
            </a:pPr>
            <a:r>
              <a:rPr lang="zh-CN" sz="1420" dirty="0">
                <a:solidFill>
                  <a:srgbClr val="484848"/>
                </a:solidFill>
                <a:latin typeface="Zen Kaku Gothic New"/>
                <a:ea typeface="Zen Kaku Gothic New"/>
                <a:cs typeface="Zen Kaku Gothic New"/>
              </a:rPr>
              <a:t>自分の手数で測ります。</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116</a:t>
            </a:r>
          </a:p>
        </p:txBody>
      </p:sp>
    </p:spTree>
  </p:cSld>
  <p:clrMapOvr>
    <a:masterClrMapping/>
  </p:clrMapOvr>
  <p:transition xmlns:p14="http://schemas.microsoft.com/office/powerpoint/2010/main" p14:dur="400">
    <p:fad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使うハーネス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9598557"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このフォルダには、</a:t>
            </a:r>
            <a:r>
              <a:rPr lang="zh-CN" sz="2250" b="1" dirty="0">
                <a:solidFill>
                  <a:srgbClr val="264DBF"/>
                </a:solidFill>
                <a:latin typeface="Zen Kaku Gothic New"/>
                <a:ea typeface="Zen Kaku Gothic New"/>
                <a:cs typeface="Zen Kaku Gothic New"/>
              </a:rPr>
              <a:t>6つ</a:t>
            </a:r>
            <a:r>
              <a:rPr lang="zh-CN" sz="2250" b="1" dirty="0">
                <a:solidFill>
                  <a:srgbClr val="000000"/>
                </a:solidFill>
                <a:latin typeface="Zen Kaku Gothic New"/>
                <a:ea typeface="Zen Kaku Gothic New"/>
                <a:cs typeface="Zen Kaku Gothic New"/>
              </a:rPr>
              <a:t>の部品が先に置いてあります。</a:t>
            </a:r>
          </a:p>
        </p:txBody>
      </p:sp>
      <p:sp>
        <p:nvSpPr>
          <p:cNvPr id="7" name="Rectangle 7"/>
          <p:cNvSpPr/>
          <p:nvPr/>
        </p:nvSpPr>
        <p:spPr>
          <a:xfrm>
            <a:off x="609600" y="1771650"/>
            <a:ext cx="10972800" cy="419100"/>
          </a:xfrm>
          <a:prstGeom prst="rect">
            <a:avLst/>
          </a:prstGeom>
          <a:solidFill>
            <a:srgbClr val="0B2E33"/>
          </a:solidFill>
          <a:ln>
            <a:noFill/>
          </a:ln>
        </p:spPr>
      </p:sp>
      <p:sp>
        <p:nvSpPr>
          <p:cNvPr id="8" name="TextBox 8"/>
          <p:cNvSpPr txBox="1"/>
          <p:nvPr/>
        </p:nvSpPr>
        <p:spPr>
          <a:xfrm>
            <a:off x="830580" y="1885950"/>
            <a:ext cx="1055370"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置き場所</a:t>
            </a:r>
          </a:p>
        </p:txBody>
      </p:sp>
      <p:sp>
        <p:nvSpPr>
          <p:cNvPr id="9" name="TextBox 9"/>
          <p:cNvSpPr txBox="1"/>
          <p:nvPr/>
        </p:nvSpPr>
        <p:spPr>
          <a:xfrm>
            <a:off x="4926330" y="1885950"/>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中身</a:t>
            </a:r>
          </a:p>
        </p:txBody>
      </p:sp>
      <p:sp>
        <p:nvSpPr>
          <p:cNvPr id="10" name="Rectangle 10"/>
          <p:cNvSpPr/>
          <p:nvPr/>
        </p:nvSpPr>
        <p:spPr>
          <a:xfrm>
            <a:off x="609600" y="2190750"/>
            <a:ext cx="10972800" cy="590550"/>
          </a:xfrm>
          <a:prstGeom prst="rect">
            <a:avLst/>
          </a:prstGeom>
          <a:solidFill>
            <a:srgbClr val="FFFFFF"/>
          </a:solidFill>
          <a:ln>
            <a:noFill/>
          </a:ln>
        </p:spPr>
      </p:sp>
      <p:sp>
        <p:nvSpPr>
          <p:cNvPr id="11" name="TextBox 11"/>
          <p:cNvSpPr txBox="1"/>
          <p:nvPr/>
        </p:nvSpPr>
        <p:spPr>
          <a:xfrm>
            <a:off x="830961" y="2398871"/>
            <a:ext cx="129600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CLAUDE.md</a:t>
            </a:r>
          </a:p>
        </p:txBody>
      </p:sp>
      <p:sp>
        <p:nvSpPr>
          <p:cNvPr id="12" name="TextBox 12"/>
          <p:cNvSpPr txBox="1"/>
          <p:nvPr/>
        </p:nvSpPr>
        <p:spPr>
          <a:xfrm>
            <a:off x="4926711" y="239887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プロジェクトの前提。開始時に読み込まれます</a:t>
            </a:r>
          </a:p>
        </p:txBody>
      </p:sp>
      <p:sp>
        <p:nvSpPr>
          <p:cNvPr id="13" name="Rectangle 13"/>
          <p:cNvSpPr/>
          <p:nvPr/>
        </p:nvSpPr>
        <p:spPr>
          <a:xfrm>
            <a:off x="609600" y="2781300"/>
            <a:ext cx="10972800" cy="590550"/>
          </a:xfrm>
          <a:prstGeom prst="rect">
            <a:avLst/>
          </a:prstGeom>
          <a:solidFill>
            <a:srgbClr val="F7F9FA"/>
          </a:solidFill>
          <a:ln>
            <a:noFill/>
          </a:ln>
        </p:spPr>
      </p:sp>
      <p:sp>
        <p:nvSpPr>
          <p:cNvPr id="14" name="TextBox 14"/>
          <p:cNvSpPr txBox="1"/>
          <p:nvPr/>
        </p:nvSpPr>
        <p:spPr>
          <a:xfrm>
            <a:off x="830961" y="2989421"/>
            <a:ext cx="255536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.claude/settings.json</a:t>
            </a:r>
          </a:p>
        </p:txBody>
      </p:sp>
      <p:sp>
        <p:nvSpPr>
          <p:cNvPr id="15" name="TextBox 15"/>
          <p:cNvSpPr txBox="1"/>
          <p:nvPr/>
        </p:nvSpPr>
        <p:spPr>
          <a:xfrm>
            <a:off x="4926711" y="2989421"/>
            <a:ext cx="546031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破壊的なコマンドの拒否と Edit(data/**) の deny</a:t>
            </a:r>
          </a:p>
        </p:txBody>
      </p:sp>
      <p:sp>
        <p:nvSpPr>
          <p:cNvPr id="16" name="Rectangle 16"/>
          <p:cNvSpPr/>
          <p:nvPr/>
        </p:nvSpPr>
        <p:spPr>
          <a:xfrm>
            <a:off x="609600" y="3371850"/>
            <a:ext cx="10972800" cy="590550"/>
          </a:xfrm>
          <a:prstGeom prst="rect">
            <a:avLst/>
          </a:prstGeom>
          <a:solidFill>
            <a:srgbClr val="FFFFFF"/>
          </a:solidFill>
          <a:ln>
            <a:noFill/>
          </a:ln>
        </p:spPr>
      </p:sp>
      <p:sp>
        <p:nvSpPr>
          <p:cNvPr id="17" name="TextBox 17"/>
          <p:cNvSpPr txBox="1"/>
          <p:nvPr/>
        </p:nvSpPr>
        <p:spPr>
          <a:xfrm>
            <a:off x="830961" y="3579971"/>
            <a:ext cx="3014139"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.claude/skills/read-data/</a:t>
            </a:r>
          </a:p>
        </p:txBody>
      </p:sp>
      <p:sp>
        <p:nvSpPr>
          <p:cNvPr id="18" name="TextBox 18"/>
          <p:cNvSpPr txBox="1"/>
          <p:nvPr/>
        </p:nvSpPr>
        <p:spPr>
          <a:xfrm>
            <a:off x="4926711" y="35799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実装前にデータを読ませる手順の型</a:t>
            </a:r>
          </a:p>
        </p:txBody>
      </p:sp>
      <p:sp>
        <p:nvSpPr>
          <p:cNvPr id="19" name="Rectangle 19"/>
          <p:cNvSpPr/>
          <p:nvPr/>
        </p:nvSpPr>
        <p:spPr>
          <a:xfrm>
            <a:off x="609600" y="3962400"/>
            <a:ext cx="10972800" cy="590550"/>
          </a:xfrm>
          <a:prstGeom prst="rect">
            <a:avLst/>
          </a:prstGeom>
          <a:solidFill>
            <a:srgbClr val="F7F9FA"/>
          </a:solidFill>
          <a:ln>
            <a:noFill/>
          </a:ln>
        </p:spPr>
      </p:sp>
      <p:sp>
        <p:nvSpPr>
          <p:cNvPr id="20" name="TextBox 20"/>
          <p:cNvSpPr txBox="1"/>
          <p:nvPr/>
        </p:nvSpPr>
        <p:spPr>
          <a:xfrm>
            <a:off x="830961" y="4170521"/>
            <a:ext cx="360230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.claude/skills/run-and-verify/</a:t>
            </a:r>
          </a:p>
        </p:txBody>
      </p:sp>
      <p:sp>
        <p:nvSpPr>
          <p:cNvPr id="21" name="TextBox 21"/>
          <p:cNvSpPr txBox="1"/>
          <p:nvPr/>
        </p:nvSpPr>
        <p:spPr>
          <a:xfrm>
            <a:off x="4926711" y="417052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実行して検算させる手順の型</a:t>
            </a:r>
          </a:p>
        </p:txBody>
      </p:sp>
      <p:sp>
        <p:nvSpPr>
          <p:cNvPr id="22" name="Rectangle 22"/>
          <p:cNvSpPr/>
          <p:nvPr/>
        </p:nvSpPr>
        <p:spPr>
          <a:xfrm>
            <a:off x="609600" y="4552950"/>
            <a:ext cx="10972800" cy="590550"/>
          </a:xfrm>
          <a:prstGeom prst="rect">
            <a:avLst/>
          </a:prstGeom>
          <a:solidFill>
            <a:srgbClr val="FFFFFF"/>
          </a:solidFill>
          <a:ln>
            <a:noFill/>
          </a:ln>
        </p:spPr>
      </p:sp>
      <p:sp>
        <p:nvSpPr>
          <p:cNvPr id="23" name="TextBox 23"/>
          <p:cNvSpPr txBox="1"/>
          <p:nvPr/>
        </p:nvSpPr>
        <p:spPr>
          <a:xfrm>
            <a:off x="830961" y="4761071"/>
            <a:ext cx="661464"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docs/</a:t>
            </a:r>
          </a:p>
        </p:txBody>
      </p:sp>
      <p:sp>
        <p:nvSpPr>
          <p:cNvPr id="24" name="TextBox 24"/>
          <p:cNvSpPr txBox="1"/>
          <p:nvPr/>
        </p:nvSpPr>
        <p:spPr>
          <a:xfrm>
            <a:off x="4926711" y="4761071"/>
            <a:ext cx="68173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セキュリティ要件・生成AIガイドライン・用語集・演習設定</a:t>
            </a:r>
          </a:p>
        </p:txBody>
      </p:sp>
      <p:sp>
        <p:nvSpPr>
          <p:cNvPr id="25" name="Rectangle 25"/>
          <p:cNvSpPr/>
          <p:nvPr/>
        </p:nvSpPr>
        <p:spPr>
          <a:xfrm>
            <a:off x="609600" y="5143500"/>
            <a:ext cx="10972800" cy="590550"/>
          </a:xfrm>
          <a:prstGeom prst="rect">
            <a:avLst/>
          </a:prstGeom>
          <a:solidFill>
            <a:srgbClr val="F7F9FA"/>
          </a:solidFill>
          <a:ln>
            <a:noFill/>
          </a:ln>
        </p:spPr>
      </p:sp>
      <p:sp>
        <p:nvSpPr>
          <p:cNvPr id="26" name="TextBox 26"/>
          <p:cNvSpPr txBox="1"/>
          <p:nvPr/>
        </p:nvSpPr>
        <p:spPr>
          <a:xfrm>
            <a:off x="830961" y="5351621"/>
            <a:ext cx="2202466"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data/work_log.csv</a:t>
            </a:r>
          </a:p>
        </p:txBody>
      </p:sp>
      <p:sp>
        <p:nvSpPr>
          <p:cNvPr id="27" name="TextBox 27"/>
          <p:cNvSpPr txBox="1"/>
          <p:nvPr/>
        </p:nvSpPr>
        <p:spPr>
          <a:xfrm>
            <a:off x="4926711" y="5351621"/>
            <a:ext cx="457866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題材データ。58行、minutes の総計は4875</a:t>
            </a:r>
          </a:p>
        </p:txBody>
      </p:sp>
      <p:sp>
        <p:nvSpPr>
          <p:cNvPr id="28" name="TextBox 28"/>
          <p:cNvSpPr txBox="1"/>
          <p:nvPr/>
        </p:nvSpPr>
        <p:spPr>
          <a:xfrm>
            <a:off x="602361" y="5942171"/>
            <a:ext cx="9625155"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コーディング規約は置いていません。演習2 で「無いものを持ってくる」体験のためです。</a:t>
            </a:r>
          </a:p>
          <a:p>
            <a:pPr algn="l">
              <a:lnSpc>
                <a:spcPts val="2250"/>
              </a:lnSpc>
            </a:pPr>
            <a:r>
              <a:rPr lang="zh-CN" sz="1420" dirty="0">
                <a:solidFill>
                  <a:srgbClr val="484848"/>
                </a:solidFill>
                <a:latin typeface="Zen Kaku Gothic New"/>
                <a:ea typeface="Zen Kaku Gothic New"/>
                <a:cs typeface="Zen Kaku Gothic New"/>
              </a:rPr>
              <a:t>個人スコープの公式Skill 2本は、この演習では呼びません。</a:t>
            </a:r>
          </a:p>
        </p:txBody>
      </p:sp>
      <p:sp>
        <p:nvSpPr>
          <p:cNvPr id="29" name="TextBox 2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117</a:t>
            </a:r>
          </a:p>
        </p:txBody>
      </p:sp>
    </p:spTree>
  </p:cSld>
  <p:clrMapOvr>
    <a:masterClrMapping/>
  </p:clrMapOvr>
  <p:transition xmlns:p14="http://schemas.microsoft.com/office/powerpoint/2010/main" p14:dur="400">
    <p:fade/>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8595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CLAUDE.md に書いてある前提</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46432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開いて読み、</a:t>
            </a:r>
            <a:r>
              <a:rPr lang="zh-CN" sz="2480" b="1" dirty="0">
                <a:solidFill>
                  <a:srgbClr val="264DBF"/>
                </a:solidFill>
                <a:latin typeface="Zen Kaku Gothic New"/>
                <a:ea typeface="Zen Kaku Gothic New"/>
                <a:cs typeface="Zen Kaku Gothic New"/>
              </a:rPr>
              <a:t>どの行が効くか</a:t>
            </a:r>
            <a:r>
              <a:rPr lang="zh-CN" sz="2480" b="1" dirty="0">
                <a:solidFill>
                  <a:srgbClr val="000000"/>
                </a:solidFill>
                <a:latin typeface="Zen Kaku Gothic New"/>
                <a:ea typeface="Zen Kaku Gothic New"/>
                <a:cs typeface="Zen Kaku Gothic New"/>
              </a:rPr>
              <a:t>を先に予想します。</a:t>
            </a:r>
          </a:p>
        </p:txBody>
      </p:sp>
      <p:sp>
        <p:nvSpPr>
          <p:cNvPr id="7" name="Rectangle 7"/>
          <p:cNvSpPr/>
          <p:nvPr/>
        </p:nvSpPr>
        <p:spPr>
          <a:xfrm>
            <a:off x="609600" y="1905000"/>
            <a:ext cx="10972800" cy="2495550"/>
          </a:xfrm>
          <a:prstGeom prst="roundRect">
            <a:avLst>
              <a:gd name="adj" fmla="val 3053"/>
            </a:avLst>
          </a:prstGeom>
          <a:solidFill>
            <a:srgbClr val="1E1E1E"/>
          </a:solidFill>
          <a:ln>
            <a:noFill/>
          </a:ln>
        </p:spPr>
      </p:sp>
      <p:sp>
        <p:nvSpPr>
          <p:cNvPr id="8" name="TextBox 8"/>
          <p:cNvSpPr txBox="1"/>
          <p:nvPr/>
        </p:nvSpPr>
        <p:spPr>
          <a:xfrm>
            <a:off x="830961" y="2132171"/>
            <a:ext cx="5244806"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 Python 3.10 以上。標準ライブラリだけで書く</a:t>
            </a:r>
          </a:p>
        </p:txBody>
      </p:sp>
      <p:sp>
        <p:nvSpPr>
          <p:cNvPr id="9" name="TextBox 9"/>
          <p:cNvSpPr txBox="1"/>
          <p:nvPr/>
        </p:nvSpPr>
        <p:spPr>
          <a:xfrm>
            <a:off x="830961" y="2475071"/>
            <a:ext cx="4649248"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 関数には日本語の docstring を1行付ける</a:t>
            </a:r>
          </a:p>
        </p:txBody>
      </p:sp>
      <p:sp>
        <p:nvSpPr>
          <p:cNvPr id="10" name="TextBox 10"/>
          <p:cNvSpPr txBox="1"/>
          <p:nvPr/>
        </p:nvSpPr>
        <p:spPr>
          <a:xfrm>
            <a:off x="830961" y="2817971"/>
            <a:ext cx="7436756"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 CSV から読んだ数値は、計算する前に int または float へ変換する</a:t>
            </a:r>
          </a:p>
        </p:txBody>
      </p:sp>
      <p:sp>
        <p:nvSpPr>
          <p:cNvPr id="11" name="TextBox 11"/>
          <p:cNvSpPr txBox="1"/>
          <p:nvPr/>
        </p:nvSpPr>
        <p:spPr>
          <a:xfrm>
            <a:off x="830961" y="3160871"/>
            <a:ext cx="7466124"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 データファイルのパスは Path(__file__).parent を基準に解決する</a:t>
            </a:r>
          </a:p>
        </p:txBody>
      </p:sp>
      <p:sp>
        <p:nvSpPr>
          <p:cNvPr id="12" name="TextBox 12"/>
          <p:cNvSpPr txBox="1"/>
          <p:nvPr/>
        </p:nvSpPr>
        <p:spPr>
          <a:xfrm>
            <a:off x="830961" y="3503771"/>
            <a:ext cx="3978735"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 既存の出力フォーマットを変えない</a:t>
            </a:r>
          </a:p>
        </p:txBody>
      </p:sp>
      <p:sp>
        <p:nvSpPr>
          <p:cNvPr id="13" name="TextBox 13"/>
          <p:cNvSpPr txBox="1"/>
          <p:nvPr/>
        </p:nvSpPr>
        <p:spPr>
          <a:xfrm>
            <a:off x="830961" y="3846671"/>
            <a:ext cx="5390340"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 実装のあとは統合ターミナルで実行して確認する</a:t>
            </a:r>
          </a:p>
        </p:txBody>
      </p:sp>
      <p:sp>
        <p:nvSpPr>
          <p:cNvPr id="14" name="Rectangle 14"/>
          <p:cNvSpPr/>
          <p:nvPr/>
        </p:nvSpPr>
        <p:spPr>
          <a:xfrm>
            <a:off x="609600" y="4667250"/>
            <a:ext cx="10972800" cy="914400"/>
          </a:xfrm>
          <a:prstGeom prst="roundRect">
            <a:avLst>
              <a:gd name="adj" fmla="val 8333"/>
            </a:avLst>
          </a:prstGeom>
          <a:solidFill>
            <a:srgbClr val="EEF6F7"/>
          </a:solidFill>
          <a:ln>
            <a:noFill/>
          </a:ln>
        </p:spPr>
      </p:sp>
      <p:sp>
        <p:nvSpPr>
          <p:cNvPr id="15" name="Rectangle 15"/>
          <p:cNvSpPr/>
          <p:nvPr/>
        </p:nvSpPr>
        <p:spPr>
          <a:xfrm>
            <a:off x="609600" y="4667250"/>
            <a:ext cx="57150" cy="914400"/>
          </a:xfrm>
          <a:prstGeom prst="roundRect">
            <a:avLst>
              <a:gd name="adj" fmla="val 50000"/>
            </a:avLst>
          </a:prstGeom>
          <a:solidFill>
            <a:srgbClr val="47BCC6"/>
          </a:solidFill>
          <a:ln>
            <a:noFill/>
          </a:ln>
        </p:spPr>
      </p:sp>
      <p:sp>
        <p:nvSpPr>
          <p:cNvPr id="16" name="TextBox 16"/>
          <p:cNvSpPr txBox="1"/>
          <p:nvPr/>
        </p:nvSpPr>
        <p:spPr>
          <a:xfrm>
            <a:off x="869061" y="4875371"/>
            <a:ext cx="716661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この6行が、今日の生成物の形を決めます。演習2 では、同じ前提が</a:t>
            </a:r>
          </a:p>
          <a:p>
            <a:pPr algn="l">
              <a:lnSpc>
                <a:spcPts val="2250"/>
              </a:lnSpc>
            </a:pPr>
            <a:r>
              <a:rPr lang="zh-CN" sz="1420" dirty="0">
                <a:solidFill>
                  <a:srgbClr val="484848"/>
                </a:solidFill>
                <a:latin typeface="Zen Kaku Gothic New"/>
                <a:ea typeface="Zen Kaku Gothic New"/>
                <a:cs typeface="Zen Kaku Gothic New"/>
              </a:rPr>
              <a:t>どこにも書かれていない状態から始めます。</a:t>
            </a:r>
          </a:p>
        </p:txBody>
      </p:sp>
      <p:sp>
        <p:nvSpPr>
          <p:cNvPr id="17" name="TextBox 1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8" name="TextBox 1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118</a:t>
            </a:r>
          </a:p>
        </p:txBody>
      </p:sp>
    </p:spTree>
  </p:cSld>
  <p:clrMapOvr>
    <a:masterClrMapping/>
  </p:clrMapOvr>
  <p:transition xmlns:p14="http://schemas.microsoft.com/office/powerpoint/2010/main" p14:dur="400">
    <p:fade/>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62124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/init と既存 CLAUDE.md の扱い</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9774079"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既存の行を</a:t>
            </a:r>
            <a:r>
              <a:rPr lang="zh-CN" sz="2250" b="1" dirty="0">
                <a:solidFill>
                  <a:srgbClr val="264DBF"/>
                </a:solidFill>
                <a:latin typeface="Zen Kaku Gothic New"/>
                <a:ea typeface="Zen Kaku Gothic New"/>
                <a:cs typeface="Zen Kaku Gothic New"/>
              </a:rPr>
              <a:t>削る提案は却下</a:t>
            </a:r>
            <a:r>
              <a:rPr lang="zh-CN" sz="2250" b="1" dirty="0">
                <a:solidFill>
                  <a:srgbClr val="000000"/>
                </a:solidFill>
                <a:latin typeface="Zen Kaku Gothic New"/>
                <a:ea typeface="Zen Kaku Gothic New"/>
                <a:cs typeface="Zen Kaku Gothic New"/>
              </a:rPr>
              <a:t>し、追記だけを承認します。</a:t>
            </a:r>
          </a:p>
        </p:txBody>
      </p:sp>
      <p:sp>
        <p:nvSpPr>
          <p:cNvPr id="7" name="Ellipse 7"/>
          <p:cNvSpPr/>
          <p:nvPr/>
        </p:nvSpPr>
        <p:spPr>
          <a:xfrm>
            <a:off x="742950" y="1981200"/>
            <a:ext cx="381000" cy="381000"/>
          </a:xfrm>
          <a:prstGeom prst="ellipse">
            <a:avLst/>
          </a:prstGeom>
          <a:solidFill>
            <a:srgbClr val="47BCC6"/>
          </a:solidFill>
          <a:ln>
            <a:noFill/>
          </a:ln>
        </p:spPr>
      </p:sp>
      <p:sp>
        <p:nvSpPr>
          <p:cNvPr id="8" name="TextBox 8"/>
          <p:cNvSpPr txBox="1"/>
          <p:nvPr/>
        </p:nvSpPr>
        <p:spPr>
          <a:xfrm>
            <a:off x="858278" y="2084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287399" y="1944529"/>
            <a:ext cx="207741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/init を実行する</a:t>
            </a:r>
          </a:p>
        </p:txBody>
      </p:sp>
      <p:sp>
        <p:nvSpPr>
          <p:cNvPr id="10" name="TextBox 10"/>
          <p:cNvSpPr txBox="1"/>
          <p:nvPr/>
        </p:nvSpPr>
        <p:spPr>
          <a:xfrm>
            <a:off x="1288161" y="2265521"/>
            <a:ext cx="3484674"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既存の CLAUDE.md があるので、</a:t>
            </a:r>
          </a:p>
          <a:p>
            <a:pPr algn="l">
              <a:lnSpc>
                <a:spcPts val="2250"/>
              </a:lnSpc>
            </a:pPr>
            <a:r>
              <a:rPr lang="zh-CN" sz="1420" dirty="0">
                <a:solidFill>
                  <a:srgbClr val="484848"/>
                </a:solidFill>
                <a:latin typeface="Zen Kaku Gothic New"/>
                <a:ea typeface="Zen Kaku Gothic New"/>
                <a:cs typeface="Zen Kaku Gothic New"/>
              </a:rPr>
              <a:t>追記の提案が差分で出ます。</a:t>
            </a:r>
          </a:p>
        </p:txBody>
      </p:sp>
      <p:sp>
        <p:nvSpPr>
          <p:cNvPr id="11" name="Ellipse 11"/>
          <p:cNvSpPr/>
          <p:nvPr/>
        </p:nvSpPr>
        <p:spPr>
          <a:xfrm>
            <a:off x="742950" y="2990850"/>
            <a:ext cx="381000" cy="381000"/>
          </a:xfrm>
          <a:prstGeom prst="ellipse">
            <a:avLst/>
          </a:prstGeom>
          <a:solidFill>
            <a:srgbClr val="47BCC6"/>
          </a:solidFill>
          <a:ln>
            <a:noFill/>
          </a:ln>
        </p:spPr>
      </p:sp>
      <p:sp>
        <p:nvSpPr>
          <p:cNvPr id="12" name="TextBox 12"/>
          <p:cNvSpPr txBox="1"/>
          <p:nvPr/>
        </p:nvSpPr>
        <p:spPr>
          <a:xfrm>
            <a:off x="858278" y="30941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287399" y="2954179"/>
            <a:ext cx="235044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差分を1件ずつ読む</a:t>
            </a:r>
          </a:p>
        </p:txBody>
      </p:sp>
      <p:sp>
        <p:nvSpPr>
          <p:cNvPr id="14" name="TextBox 14"/>
          <p:cNvSpPr txBox="1"/>
          <p:nvPr/>
        </p:nvSpPr>
        <p:spPr>
          <a:xfrm>
            <a:off x="1288161" y="3275171"/>
            <a:ext cx="307295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既存行を削る提案が混ざって</a:t>
            </a:r>
          </a:p>
          <a:p>
            <a:pPr algn="l">
              <a:lnSpc>
                <a:spcPts val="2250"/>
              </a:lnSpc>
            </a:pPr>
            <a:r>
              <a:rPr lang="zh-CN" sz="1420" dirty="0">
                <a:solidFill>
                  <a:srgbClr val="484848"/>
                </a:solidFill>
                <a:latin typeface="Zen Kaku Gothic New"/>
                <a:ea typeface="Zen Kaku Gothic New"/>
                <a:cs typeface="Zen Kaku Gothic New"/>
              </a:rPr>
              <a:t>いないかを見ます。</a:t>
            </a:r>
          </a:p>
        </p:txBody>
      </p:sp>
      <p:sp>
        <p:nvSpPr>
          <p:cNvPr id="15" name="Ellipse 15"/>
          <p:cNvSpPr/>
          <p:nvPr/>
        </p:nvSpPr>
        <p:spPr>
          <a:xfrm>
            <a:off x="742950" y="4000500"/>
            <a:ext cx="381000" cy="381000"/>
          </a:xfrm>
          <a:prstGeom prst="ellipse">
            <a:avLst/>
          </a:prstGeom>
          <a:solidFill>
            <a:srgbClr val="47BCC6"/>
          </a:solidFill>
          <a:ln>
            <a:noFill/>
          </a:ln>
        </p:spPr>
      </p:sp>
      <p:sp>
        <p:nvSpPr>
          <p:cNvPr id="16" name="TextBox 16"/>
          <p:cNvSpPr txBox="1"/>
          <p:nvPr/>
        </p:nvSpPr>
        <p:spPr>
          <a:xfrm>
            <a:off x="858278" y="4103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287399" y="3963829"/>
            <a:ext cx="329241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迷ったら却下して言い直す</a:t>
            </a:r>
          </a:p>
        </p:txBody>
      </p:sp>
      <p:sp>
        <p:nvSpPr>
          <p:cNvPr id="18" name="TextBox 18"/>
          <p:cNvSpPr txBox="1"/>
          <p:nvPr/>
        </p:nvSpPr>
        <p:spPr>
          <a:xfrm>
            <a:off x="1288161" y="4284821"/>
            <a:ext cx="354349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「既存の行は変えずに、不足して</a:t>
            </a:r>
          </a:p>
          <a:p>
            <a:pPr algn="l">
              <a:lnSpc>
                <a:spcPts val="2250"/>
              </a:lnSpc>
            </a:pPr>
            <a:r>
              <a:rPr lang="zh-CN" sz="1420" dirty="0">
                <a:solidFill>
                  <a:srgbClr val="484848"/>
                </a:solidFill>
                <a:latin typeface="Zen Kaku Gothic New"/>
                <a:ea typeface="Zen Kaku Gothic New"/>
                <a:cs typeface="Zen Kaku Gothic New"/>
              </a:rPr>
              <a:t>いる項目だけ追記してください」</a:t>
            </a:r>
          </a:p>
        </p:txBody>
      </p:sp>
      <p:sp>
        <p:nvSpPr>
          <p:cNvPr id="19" name="Rectangle 19"/>
          <p:cNvSpPr/>
          <p:nvPr/>
        </p:nvSpPr>
        <p:spPr>
          <a:xfrm>
            <a:off x="609600" y="5105400"/>
            <a:ext cx="5334000" cy="876300"/>
          </a:xfrm>
          <a:prstGeom prst="roundRect">
            <a:avLst>
              <a:gd name="adj" fmla="val 8696"/>
            </a:avLst>
          </a:prstGeom>
          <a:solidFill>
            <a:srgbClr val="EEF6F7"/>
          </a:solidFill>
          <a:ln>
            <a:noFill/>
          </a:ln>
        </p:spPr>
      </p:sp>
      <p:sp>
        <p:nvSpPr>
          <p:cNvPr id="20" name="Rectangle 20"/>
          <p:cNvSpPr/>
          <p:nvPr/>
        </p:nvSpPr>
        <p:spPr>
          <a:xfrm>
            <a:off x="609600" y="5105400"/>
            <a:ext cx="57150" cy="876300"/>
          </a:xfrm>
          <a:prstGeom prst="roundRect">
            <a:avLst>
              <a:gd name="adj" fmla="val 50000"/>
            </a:avLst>
          </a:prstGeom>
          <a:solidFill>
            <a:srgbClr val="47BCC6"/>
          </a:solidFill>
          <a:ln>
            <a:noFill/>
          </a:ln>
        </p:spPr>
      </p:sp>
      <p:sp>
        <p:nvSpPr>
          <p:cNvPr id="21" name="TextBox 21"/>
          <p:cNvSpPr txBox="1"/>
          <p:nvPr/>
        </p:nvSpPr>
        <p:spPr>
          <a:xfrm>
            <a:off x="869061" y="5313521"/>
            <a:ext cx="3931682"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参考の依頼文は hints/ にあります。</a:t>
            </a:r>
          </a:p>
          <a:p>
            <a:pPr algn="l">
              <a:lnSpc>
                <a:spcPts val="2250"/>
              </a:lnSpc>
            </a:pPr>
            <a:r>
              <a:rPr lang="zh-CN" sz="1420" dirty="0">
                <a:solidFill>
                  <a:srgbClr val="484848"/>
                </a:solidFill>
                <a:latin typeface="Zen Kaku Gothic New"/>
                <a:ea typeface="Zen Kaku Gothic New"/>
                <a:cs typeface="Zen Kaku Gothic New"/>
              </a:rPr>
              <a:t>答えは配布物に書いていません。</a:t>
            </a:r>
          </a:p>
        </p:txBody>
      </p:sp>
      <p:sp>
        <p:nvSpPr>
          <p:cNvPr id="22" name="Rectangle 22"/>
          <p:cNvSpPr/>
          <p:nvPr/>
        </p:nvSpPr>
        <p:spPr>
          <a:xfrm>
            <a:off x="5943600" y="1905000"/>
            <a:ext cx="5638800" cy="3581400"/>
          </a:xfrm>
          <a:prstGeom prst="roundRect">
            <a:avLst>
              <a:gd name="adj" fmla="val 2128"/>
            </a:avLst>
          </a:prstGeom>
          <a:solidFill>
            <a:srgbClr val="F2F4F8"/>
          </a:solidFill>
          <a:ln w="14288">
            <a:solidFill>
              <a:srgbClr val="9AA0B4"/>
            </a:solidFill>
            <a:custDash>
              <a:ds d="400000" sp="266666"/>
            </a:custDash>
          </a:ln>
        </p:spPr>
      </p:sp>
      <p:sp>
        <p:nvSpPr>
          <p:cNvPr id="23" name="TextBox 23"/>
          <p:cNvSpPr txBox="1"/>
          <p:nvPr/>
        </p:nvSpPr>
        <p:spPr>
          <a:xfrm>
            <a:off x="7662862" y="34113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［要撮影：画面］</a:t>
            </a:r>
          </a:p>
        </p:txBody>
      </p:sp>
      <p:sp>
        <p:nvSpPr>
          <p:cNvPr id="24" name="TextBox 24"/>
          <p:cNvSpPr txBox="1"/>
          <p:nvPr/>
        </p:nvSpPr>
        <p:spPr>
          <a:xfrm>
            <a:off x="7044982" y="3770471"/>
            <a:ext cx="3436037"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既存 CLAUDE.md がある状態の</a:t>
            </a:r>
          </a:p>
        </p:txBody>
      </p:sp>
      <p:sp>
        <p:nvSpPr>
          <p:cNvPr id="25" name="TextBox 25"/>
          <p:cNvSpPr txBox="1"/>
          <p:nvPr/>
        </p:nvSpPr>
        <p:spPr>
          <a:xfrm>
            <a:off x="7579424" y="4037171"/>
            <a:ext cx="2367153"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/init の差分（PS24）</a:t>
            </a:r>
          </a:p>
        </p:txBody>
      </p:sp>
      <p:sp>
        <p:nvSpPr>
          <p:cNvPr id="26" name="TextBox 26"/>
          <p:cNvSpPr txBox="1"/>
          <p:nvPr/>
        </p:nvSpPr>
        <p:spPr>
          <a:xfrm>
            <a:off x="5936361" y="5618321"/>
            <a:ext cx="471982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画面はリハーサルで撮影して差し替えます。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119</a:t>
            </a:r>
          </a:p>
        </p:txBody>
      </p:sp>
    </p:spTree>
  </p:cSld>
  <p:clrMapOvr>
    <a:masterClrMapping/>
  </p:clrMapOvr>
  <p:transition xmlns:p14="http://schemas.microsoft.com/office/powerpoint/2010/main" p14:dur="4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開くフォルダと信頼の確認</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8170" y="1281112"/>
            <a:ext cx="1051367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 xml:space="preserve">最初に開くのは </a:t>
            </a:r>
            <a:r>
              <a:rPr lang="zh-CN" sz="2250" b="1" dirty="0">
                <a:solidFill>
                  <a:srgbClr val="264DBF"/>
                </a:solidFill>
                <a:latin typeface="Zen Kaku Gothic New"/>
                <a:ea typeface="Zen Kaku Gothic New"/>
                <a:cs typeface="Zen Kaku Gothic New"/>
              </a:rPr>
              <a:t>演習1_Lv1_集計ツール</a:t>
            </a:r>
            <a:r>
              <a:rPr lang="zh-CN" sz="2250" b="1" dirty="0">
                <a:solidFill>
                  <a:srgbClr val="000000"/>
                </a:solidFill>
                <a:latin typeface="Zen Kaku Gothic New"/>
                <a:ea typeface="Zen Kaku Gothic New"/>
                <a:cs typeface="Zen Kaku Gothic New"/>
              </a:rPr>
              <a:t xml:space="preserve"> のフォルダです。</a:t>
            </a:r>
          </a:p>
        </p:txBody>
      </p:sp>
      <p:sp>
        <p:nvSpPr>
          <p:cNvPr id="7" name="Rectangle 7"/>
          <p:cNvSpPr/>
          <p:nvPr/>
        </p:nvSpPr>
        <p:spPr>
          <a:xfrm>
            <a:off x="609600" y="1905000"/>
            <a:ext cx="5143500" cy="3333750"/>
          </a:xfrm>
          <a:prstGeom prst="roundRect">
            <a:avLst>
              <a:gd name="adj" fmla="val 2286"/>
            </a:avLst>
          </a:prstGeom>
          <a:solidFill>
            <a:srgbClr val="F2F4F8"/>
          </a:solidFill>
          <a:ln w="14288">
            <a:solidFill>
              <a:srgbClr val="9AA0B4"/>
            </a:solidFill>
            <a:custDash>
              <a:ds d="400000" sp="266666"/>
            </a:custDash>
          </a:ln>
        </p:spPr>
      </p:sp>
      <p:sp>
        <p:nvSpPr>
          <p:cNvPr id="8" name="TextBox 8"/>
          <p:cNvSpPr txBox="1"/>
          <p:nvPr/>
        </p:nvSpPr>
        <p:spPr>
          <a:xfrm>
            <a:off x="1027700" y="3165158"/>
            <a:ext cx="4307300" cy="322707"/>
          </a:xfrm>
          <a:prstGeom prst="rect">
            <a:avLst/>
          </a:prstGeom>
          <a:noFill/>
          <a:ln>
            <a:noFill/>
          </a:ln>
        </p:spPr>
        <p:txBody>
          <a:bodyPr wrap="none" lIns="0" tIns="0" rIns="0" bIns="0" anchor="t" anchorCtr="0">
            <a:spAutoFit/>
          </a:bodyPr>
          <a:lstStyle/>
          <a:p>
            <a:pPr algn="ctr"/>
            <a:r>
              <a:rPr lang="zh-CN" sz="1650" b="1" dirty="0">
                <a:solidFill>
                  <a:srgbClr val="5B6472"/>
                </a:solidFill>
                <a:latin typeface="Zen Kaku Gothic New"/>
                <a:ea typeface="Zen Kaku Gothic New"/>
                <a:cs typeface="Zen Kaku Gothic New"/>
              </a:rPr>
              <a:t>［要挿入：スクリーンショット］</a:t>
            </a:r>
          </a:p>
        </p:txBody>
      </p:sp>
      <p:sp>
        <p:nvSpPr>
          <p:cNvPr id="9" name="TextBox 9"/>
          <p:cNvSpPr txBox="1"/>
          <p:nvPr/>
        </p:nvSpPr>
        <p:spPr>
          <a:xfrm>
            <a:off x="409718" y="3551396"/>
            <a:ext cx="5543264" cy="535876"/>
          </a:xfrm>
          <a:prstGeom prst="rect">
            <a:avLst/>
          </a:prstGeom>
          <a:noFill/>
          <a:ln>
            <a:noFill/>
          </a:ln>
        </p:spPr>
        <p:txBody>
          <a:bodyPr wrap="square" lIns="0" tIns="0" rIns="0" bIns="0" anchor="t" anchorCtr="0"/>
          <a:lstStyle/>
          <a:p>
            <a:pPr algn="ctr">
              <a:lnSpc>
                <a:spcPts val="2025"/>
              </a:lnSpc>
            </a:pPr>
            <a:r>
              <a:rPr lang="zh-CN" sz="1420" dirty="0">
                <a:solidFill>
                  <a:srgbClr val="8A8F9C"/>
                </a:solidFill>
                <a:latin typeface="Zen Kaku Gothic New"/>
                <a:ea typeface="Zen Kaku Gothic New"/>
                <a:cs typeface="Zen Kaku Gothic New"/>
              </a:rPr>
              <a:t>PS03 ワークスペースの信頼ダイアログ。演習フォル</a:t>
            </a:r>
          </a:p>
          <a:p>
            <a:pPr algn="ctr">
              <a:lnSpc>
                <a:spcPts val="2025"/>
              </a:lnSpc>
            </a:pPr>
            <a:r>
              <a:rPr lang="zh-CN" sz="1420" dirty="0">
                <a:solidFill>
                  <a:srgbClr val="8A8F9C"/>
                </a:solidFill>
                <a:latin typeface="Zen Kaku Gothic New"/>
                <a:ea typeface="Zen Kaku Gothic New"/>
                <a:cs typeface="Zen Kaku Gothic New"/>
              </a:rPr>
              <a:t>ダを初めて開いたときの画面を撮ります。</a:t>
            </a:r>
          </a:p>
        </p:txBody>
      </p:sp>
      <p:sp>
        <p:nvSpPr>
          <p:cNvPr id="10" name="TextBox 10"/>
          <p:cNvSpPr txBox="1"/>
          <p:nvPr/>
        </p:nvSpPr>
        <p:spPr>
          <a:xfrm>
            <a:off x="1191982" y="5370671"/>
            <a:ext cx="397873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フォルダーを信頼するかの確認</a:t>
            </a:r>
          </a:p>
        </p:txBody>
      </p:sp>
      <p:sp>
        <p:nvSpPr>
          <p:cNvPr id="11" name="Ellipse 11"/>
          <p:cNvSpPr/>
          <p:nvPr/>
        </p:nvSpPr>
        <p:spPr>
          <a:xfrm>
            <a:off x="6105525" y="1952625"/>
            <a:ext cx="361950" cy="361950"/>
          </a:xfrm>
          <a:prstGeom prst="ellipse">
            <a:avLst/>
          </a:prstGeom>
          <a:solidFill>
            <a:srgbClr val="264DBF"/>
          </a:solidFill>
          <a:ln>
            <a:noFill/>
          </a:ln>
        </p:spPr>
      </p:sp>
      <p:sp>
        <p:nvSpPr>
          <p:cNvPr id="12" name="TextBox 12"/>
          <p:cNvSpPr txBox="1"/>
          <p:nvPr/>
        </p:nvSpPr>
        <p:spPr>
          <a:xfrm>
            <a:off x="6211328" y="20464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6621399" y="2039779"/>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一番上のフォルダは開きません</a:t>
            </a:r>
          </a:p>
        </p:txBody>
      </p:sp>
      <p:sp>
        <p:nvSpPr>
          <p:cNvPr id="14" name="TextBox 14"/>
          <p:cNvSpPr txBox="1"/>
          <p:nvPr/>
        </p:nvSpPr>
        <p:spPr>
          <a:xfrm>
            <a:off x="6622161" y="23798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演習ごとに、そのフォルダだけを開きます。</a:t>
            </a:r>
          </a:p>
        </p:txBody>
      </p:sp>
      <p:sp>
        <p:nvSpPr>
          <p:cNvPr id="15" name="Ellipse 15"/>
          <p:cNvSpPr/>
          <p:nvPr/>
        </p:nvSpPr>
        <p:spPr>
          <a:xfrm>
            <a:off x="6105525" y="3171825"/>
            <a:ext cx="361950" cy="361950"/>
          </a:xfrm>
          <a:prstGeom prst="ellipse">
            <a:avLst/>
          </a:prstGeom>
          <a:solidFill>
            <a:srgbClr val="264DBF"/>
          </a:solidFill>
          <a:ln>
            <a:noFill/>
          </a:ln>
        </p:spPr>
      </p:sp>
      <p:sp>
        <p:nvSpPr>
          <p:cNvPr id="16" name="TextBox 16"/>
          <p:cNvSpPr txBox="1"/>
          <p:nvPr/>
        </p:nvSpPr>
        <p:spPr>
          <a:xfrm>
            <a:off x="6211328" y="3265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6621399" y="3258979"/>
            <a:ext cx="411151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確認では「信頼する」を選びます</a:t>
            </a:r>
          </a:p>
        </p:txBody>
      </p:sp>
      <p:sp>
        <p:nvSpPr>
          <p:cNvPr id="18" name="TextBox 18"/>
          <p:cNvSpPr txBox="1"/>
          <p:nvPr/>
        </p:nvSpPr>
        <p:spPr>
          <a:xfrm>
            <a:off x="6622161" y="359902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制限モードのままだと拡張は動きません。</a:t>
            </a:r>
          </a:p>
        </p:txBody>
      </p:sp>
      <p:sp>
        <p:nvSpPr>
          <p:cNvPr id="19" name="Ellipse 19"/>
          <p:cNvSpPr/>
          <p:nvPr/>
        </p:nvSpPr>
        <p:spPr>
          <a:xfrm>
            <a:off x="6105525" y="4391025"/>
            <a:ext cx="361950" cy="361950"/>
          </a:xfrm>
          <a:prstGeom prst="ellipse">
            <a:avLst/>
          </a:prstGeom>
          <a:solidFill>
            <a:srgbClr val="264DBF"/>
          </a:solidFill>
          <a:ln>
            <a:noFill/>
          </a:ln>
        </p:spPr>
      </p:sp>
      <p:sp>
        <p:nvSpPr>
          <p:cNvPr id="20" name="TextBox 20"/>
          <p:cNvSpPr txBox="1"/>
          <p:nvPr/>
        </p:nvSpPr>
        <p:spPr>
          <a:xfrm>
            <a:off x="6211328" y="4484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6621399" y="4478179"/>
            <a:ext cx="289651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本日は4回開き直します</a:t>
            </a:r>
          </a:p>
        </p:txBody>
      </p:sp>
      <p:sp>
        <p:nvSpPr>
          <p:cNvPr id="22" name="TextBox 22"/>
          <p:cNvSpPr txBox="1"/>
          <p:nvPr/>
        </p:nvSpPr>
        <p:spPr>
          <a:xfrm>
            <a:off x="6622161" y="4818221"/>
            <a:ext cx="3308223"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そのたびにこの確認が出ます。</a:t>
            </a:r>
          </a:p>
          <a:p>
            <a:pPr algn="l">
              <a:lnSpc>
                <a:spcPts val="2025"/>
              </a:lnSpc>
            </a:pPr>
            <a:r>
              <a:rPr lang="zh-CN" sz="1420" dirty="0">
                <a:solidFill>
                  <a:srgbClr val="484848"/>
                </a:solidFill>
                <a:latin typeface="Zen Kaku Gothic New"/>
                <a:ea typeface="Zen Kaku Gothic New"/>
                <a:cs typeface="Zen Kaku Gothic New"/>
              </a:rPr>
              <a:t>毎回「信頼する」を選びます。</a:t>
            </a:r>
          </a:p>
        </p:txBody>
      </p:sp>
      <p:sp>
        <p:nvSpPr>
          <p:cNvPr id="23" name="Rectangle 23"/>
          <p:cNvSpPr/>
          <p:nvPr/>
        </p:nvSpPr>
        <p:spPr>
          <a:xfrm>
            <a:off x="6286500" y="5600700"/>
            <a:ext cx="5067300" cy="685800"/>
          </a:xfrm>
          <a:prstGeom prst="roundRect">
            <a:avLst>
              <a:gd name="adj" fmla="val 13889"/>
            </a:avLst>
          </a:prstGeom>
          <a:solidFill>
            <a:srgbClr val="F7F9FA"/>
          </a:solidFill>
          <a:ln>
            <a:noFill/>
          </a:ln>
        </p:spPr>
      </p:sp>
      <p:sp>
        <p:nvSpPr>
          <p:cNvPr id="24" name="Rectangle 24"/>
          <p:cNvSpPr/>
          <p:nvPr/>
        </p:nvSpPr>
        <p:spPr>
          <a:xfrm>
            <a:off x="6286500" y="5600700"/>
            <a:ext cx="57150" cy="685800"/>
          </a:xfrm>
          <a:prstGeom prst="roundRect">
            <a:avLst>
              <a:gd name="adj" fmla="val 50000"/>
            </a:avLst>
          </a:prstGeom>
          <a:solidFill>
            <a:srgbClr val="999999"/>
          </a:solidFill>
          <a:ln>
            <a:noFill/>
          </a:ln>
        </p:spPr>
      </p:sp>
      <p:sp>
        <p:nvSpPr>
          <p:cNvPr id="25" name="TextBox 25"/>
          <p:cNvSpPr txBox="1"/>
          <p:nvPr/>
        </p:nvSpPr>
        <p:spPr>
          <a:xfrm>
            <a:off x="6584061" y="5751671"/>
            <a:ext cx="3778758"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信頼したフォルダでだけ、</a:t>
            </a:r>
          </a:p>
          <a:p>
            <a:pPr algn="l">
              <a:lnSpc>
                <a:spcPts val="1950"/>
              </a:lnSpc>
            </a:pPr>
            <a:r>
              <a:rPr lang="zh-CN" sz="1420" dirty="0">
                <a:solidFill>
                  <a:srgbClr val="484848"/>
                </a:solidFill>
                <a:latin typeface="Zen Kaku Gothic New"/>
                <a:ea typeface="Zen Kaku Gothic New"/>
                <a:cs typeface="Zen Kaku Gothic New"/>
              </a:rPr>
              <a:t>そのフォルダ側の設定が効きます。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a:t>
            </a:r>
          </a:p>
        </p:txBody>
      </p:sp>
    </p:spTree>
  </p:cSld>
  <p:clrMapOvr>
    <a:masterClrMapping/>
  </p:clrMapOvr>
  <p:transition xmlns:p14="http://schemas.microsoft.com/office/powerpoint/2010/main" p14:dur="400">
    <p:fad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8715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CLAUDE.md の読み込み確認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8818459"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確認の経路は2つあり、</a:t>
            </a:r>
            <a:r>
              <a:rPr lang="zh-CN" sz="2250" b="1" dirty="0">
                <a:solidFill>
                  <a:srgbClr val="264DBF"/>
                </a:solidFill>
                <a:latin typeface="Zen Kaku Gothic New"/>
                <a:ea typeface="Zen Kaku Gothic New"/>
                <a:cs typeface="Zen Kaku Gothic New"/>
              </a:rPr>
              <a:t>どちらか片方</a:t>
            </a:r>
            <a:r>
              <a:rPr lang="zh-CN" sz="2250" b="1" dirty="0">
                <a:solidFill>
                  <a:srgbClr val="000000"/>
                </a:solidFill>
                <a:latin typeface="Zen Kaku Gothic New"/>
                <a:ea typeface="Zen Kaku Gothic New"/>
                <a:cs typeface="Zen Kaku Gothic New"/>
              </a:rPr>
              <a:t>で足ります。</a:t>
            </a:r>
          </a:p>
        </p:txBody>
      </p:sp>
      <p:sp>
        <p:nvSpPr>
          <p:cNvPr id="7" name="Rectangle 7"/>
          <p:cNvSpPr/>
          <p:nvPr/>
        </p:nvSpPr>
        <p:spPr>
          <a:xfrm>
            <a:off x="666750" y="1924050"/>
            <a:ext cx="5105400" cy="3048000"/>
          </a:xfrm>
          <a:prstGeom prst="roundRect">
            <a:avLst>
              <a:gd name="adj" fmla="val 2500"/>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1935275" y="1866900"/>
            <a:ext cx="2454049" cy="3048000"/>
          </a:xfrm>
          <a:prstGeom prst="rect">
            <a:avLst/>
          </a:prstGeom>
        </p:spPr>
      </p:pic>
      <p:sp>
        <p:nvSpPr>
          <p:cNvPr id="9" name="Rectangle 9"/>
          <p:cNvSpPr/>
          <p:nvPr/>
        </p:nvSpPr>
        <p:spPr>
          <a:xfrm>
            <a:off x="609600" y="1866900"/>
            <a:ext cx="5105400" cy="3048000"/>
          </a:xfrm>
          <a:prstGeom prst="roundRect">
            <a:avLst>
              <a:gd name="adj" fmla="val 2500"/>
            </a:avLst>
          </a:prstGeom>
          <a:noFill/>
          <a:ln w="9525">
            <a:solidFill>
              <a:srgbClr val="E3E7EA"/>
            </a:solidFill>
          </a:ln>
        </p:spPr>
      </p:sp>
      <p:sp>
        <p:nvSpPr>
          <p:cNvPr id="10" name="TextBox 10"/>
          <p:cNvSpPr txBox="1"/>
          <p:nvPr/>
        </p:nvSpPr>
        <p:spPr>
          <a:xfrm>
            <a:off x="602361" y="5084921"/>
            <a:ext cx="452729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/context の Memory files（実機）</a:t>
            </a:r>
          </a:p>
        </p:txBody>
      </p:sp>
      <p:sp>
        <p:nvSpPr>
          <p:cNvPr id="11" name="TextBox 11"/>
          <p:cNvSpPr txBox="1"/>
          <p:nvPr/>
        </p:nvSpPr>
        <p:spPr>
          <a:xfrm>
            <a:off x="602361" y="5370671"/>
            <a:ext cx="555502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https://code.claude.com/docs/en/memory</a:t>
            </a:r>
          </a:p>
        </p:txBody>
      </p:sp>
      <p:sp>
        <p:nvSpPr>
          <p:cNvPr id="12" name="TextBox 12"/>
          <p:cNvSpPr txBox="1"/>
          <p:nvPr/>
        </p:nvSpPr>
        <p:spPr>
          <a:xfrm>
            <a:off x="6088380" y="1952625"/>
            <a:ext cx="3958511"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経路1 /context の Memory files</a:t>
            </a:r>
          </a:p>
        </p:txBody>
      </p:sp>
      <p:sp>
        <p:nvSpPr>
          <p:cNvPr id="13" name="TextBox 13"/>
          <p:cNvSpPr txBox="1"/>
          <p:nvPr/>
        </p:nvSpPr>
        <p:spPr>
          <a:xfrm>
            <a:off x="6088761" y="2284571"/>
            <a:ext cx="2908268"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一覧に2つの CLAUDE.md が</a:t>
            </a:r>
          </a:p>
          <a:p>
            <a:pPr algn="l">
              <a:lnSpc>
                <a:spcPts val="2250"/>
              </a:lnSpc>
            </a:pPr>
            <a:r>
              <a:rPr lang="zh-CN" sz="1420" dirty="0">
                <a:solidFill>
                  <a:srgbClr val="484848"/>
                </a:solidFill>
                <a:latin typeface="Zen Kaku Gothic New"/>
                <a:ea typeface="Zen Kaku Gothic New"/>
                <a:cs typeface="Zen Kaku Gothic New"/>
              </a:rPr>
              <a:t>並んでいるかを見ます。</a:t>
            </a:r>
          </a:p>
        </p:txBody>
      </p:sp>
      <p:sp>
        <p:nvSpPr>
          <p:cNvPr id="14" name="TextBox 14"/>
          <p:cNvSpPr txBox="1"/>
          <p:nvPr/>
        </p:nvSpPr>
        <p:spPr>
          <a:xfrm>
            <a:off x="6088380" y="3095625"/>
            <a:ext cx="335665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経路2 語を指定して聞き返す</a:t>
            </a:r>
          </a:p>
        </p:txBody>
      </p:sp>
      <p:sp>
        <p:nvSpPr>
          <p:cNvPr id="15" name="TextBox 15"/>
          <p:cNvSpPr txBox="1"/>
          <p:nvPr/>
        </p:nvSpPr>
        <p:spPr>
          <a:xfrm>
            <a:off x="6088761" y="3427571"/>
            <a:ext cx="2837688"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下の文で聞き、書いた語が</a:t>
            </a:r>
          </a:p>
          <a:p>
            <a:pPr algn="l">
              <a:lnSpc>
                <a:spcPts val="2250"/>
              </a:lnSpc>
            </a:pPr>
            <a:r>
              <a:rPr lang="zh-CN" sz="1420" dirty="0">
                <a:solidFill>
                  <a:srgbClr val="484848"/>
                </a:solidFill>
                <a:latin typeface="Zen Kaku Gothic New"/>
                <a:ea typeface="Zen Kaku Gothic New"/>
                <a:cs typeface="Zen Kaku Gothic New"/>
              </a:rPr>
              <a:t>返るかで判定します。</a:t>
            </a:r>
          </a:p>
        </p:txBody>
      </p:sp>
      <p:sp>
        <p:nvSpPr>
          <p:cNvPr id="16" name="Rectangle 16"/>
          <p:cNvSpPr/>
          <p:nvPr/>
        </p:nvSpPr>
        <p:spPr>
          <a:xfrm>
            <a:off x="6096000" y="4191000"/>
            <a:ext cx="5486400" cy="1333500"/>
          </a:xfrm>
          <a:prstGeom prst="roundRect">
            <a:avLst>
              <a:gd name="adj" fmla="val 5714"/>
            </a:avLst>
          </a:prstGeom>
          <a:solidFill>
            <a:srgbClr val="F5F7F8"/>
          </a:solidFill>
          <a:ln>
            <a:noFill/>
          </a:ln>
        </p:spPr>
      </p:sp>
      <p:sp>
        <p:nvSpPr>
          <p:cNvPr id="17" name="TextBox 17"/>
          <p:cNvSpPr txBox="1"/>
          <p:nvPr/>
        </p:nvSpPr>
        <p:spPr>
          <a:xfrm>
            <a:off x="6317361" y="4399121"/>
            <a:ext cx="5084493" cy="85020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Source Code Pro"/>
                <a:ea typeface="Microsoft YaHei"/>
                <a:cs typeface="Source Code Pro"/>
              </a:rPr>
              <a:t>CLAUDE.md に書いてある</a:t>
            </a:r>
          </a:p>
          <a:p>
            <a:pPr algn="l">
              <a:lnSpc>
                <a:spcPts val="2250"/>
              </a:lnSpc>
            </a:pPr>
            <a:r>
              <a:rPr lang="zh-CN" sz="1420" dirty="0">
                <a:solidFill>
                  <a:srgbClr val="000000"/>
                </a:solidFill>
                <a:latin typeface="Source Code Pro"/>
                <a:ea typeface="Microsoft YaHei"/>
                <a:cs typeface="Source Code Pro"/>
              </a:rPr>
              <a:t>Path(__file__).parent という語を含めて、</a:t>
            </a:r>
          </a:p>
          <a:p>
            <a:pPr algn="l">
              <a:lnSpc>
                <a:spcPts val="2250"/>
              </a:lnSpc>
            </a:pPr>
            <a:r>
              <a:rPr lang="zh-CN" sz="1420" dirty="0">
                <a:solidFill>
                  <a:srgbClr val="000000"/>
                </a:solidFill>
                <a:latin typeface="Source Code Pro"/>
                <a:ea typeface="Microsoft YaHei"/>
                <a:cs typeface="Source Code Pro"/>
              </a:rPr>
              <a:t>このプロジェクトの前提を3つ挙げてください。</a:t>
            </a:r>
          </a:p>
        </p:txBody>
      </p:sp>
      <p:sp>
        <p:nvSpPr>
          <p:cNvPr id="18" name="TextBox 18"/>
          <p:cNvSpPr txBox="1"/>
          <p:nvPr/>
        </p:nvSpPr>
        <p:spPr>
          <a:xfrm>
            <a:off x="602361" y="5999321"/>
            <a:ext cx="797687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 拡張の /context で Memory files が開けることは実機で確認済みです。</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120</a:t>
            </a:r>
          </a:p>
        </p:txBody>
      </p:sp>
    </p:spTree>
  </p:cSld>
  <p:clrMapOvr>
    <a:masterClrMapping/>
  </p:clrMapOvr>
  <p:transition xmlns:p14="http://schemas.microsoft.com/office/powerpoint/2010/main" p14:dur="400">
    <p:fade/>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使うコマンドと生成物</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8818459" cy="440055"/>
          </a:xfrm>
          <a:prstGeom prst="rect">
            <a:avLst/>
          </a:prstGeom>
          <a:noFill/>
          <a:ln>
            <a:noFill/>
          </a:ln>
        </p:spPr>
        <p:txBody>
          <a:bodyPr wrap="none" lIns="0" tIns="0" rIns="0" bIns="0" anchor="t" anchorCtr="0">
            <a:spAutoFit/>
          </a:bodyPr>
          <a:lstStyle/>
          <a:p>
            <a:pPr algn="l"/>
            <a:r>
              <a:rPr lang="en-US" sz="2250" b="1" dirty="0">
                <a:solidFill>
                  <a:srgbClr val="264DBF"/>
                </a:solidFill>
                <a:latin typeface="Zen Kaku Gothic New"/>
                <a:ea typeface="Zen Kaku Gothic New"/>
                <a:cs typeface="Zen Kaku Gothic New"/>
              </a:rPr>
              <a:t>/init</a:t>
            </a:r>
            <a:r>
              <a:rPr lang="zh-CN" sz="2250" b="1" dirty="0">
                <a:solidFill>
                  <a:srgbClr val="000000"/>
                </a:solidFill>
                <a:latin typeface="Zen Kaku Gothic New"/>
                <a:ea typeface="Zen Kaku Gothic New"/>
                <a:cs typeface="Zen Kaku Gothic New"/>
              </a:rPr>
              <a:t xml:space="preserve"> は必須です。ほかは必要な場面で呼びます。</a:t>
            </a:r>
          </a:p>
        </p:txBody>
      </p:sp>
      <p:sp>
        <p:nvSpPr>
          <p:cNvPr id="7" name="Rectangle 7"/>
          <p:cNvSpPr/>
          <p:nvPr/>
        </p:nvSpPr>
        <p:spPr>
          <a:xfrm>
            <a:off x="609600" y="1771650"/>
            <a:ext cx="10972800" cy="400050"/>
          </a:xfrm>
          <a:prstGeom prst="rect">
            <a:avLst/>
          </a:prstGeom>
          <a:solidFill>
            <a:srgbClr val="0B2E33"/>
          </a:solidFill>
          <a:ln>
            <a:noFill/>
          </a:ln>
        </p:spPr>
      </p:sp>
      <p:sp>
        <p:nvSpPr>
          <p:cNvPr id="8" name="TextBox 8"/>
          <p:cNvSpPr txBox="1"/>
          <p:nvPr/>
        </p:nvSpPr>
        <p:spPr>
          <a:xfrm>
            <a:off x="830580" y="1885950"/>
            <a:ext cx="1055370"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コマンド</a:t>
            </a:r>
          </a:p>
        </p:txBody>
      </p:sp>
      <p:sp>
        <p:nvSpPr>
          <p:cNvPr id="9" name="TextBox 9"/>
          <p:cNvSpPr txBox="1"/>
          <p:nvPr/>
        </p:nvSpPr>
        <p:spPr>
          <a:xfrm>
            <a:off x="4088130" y="1885950"/>
            <a:ext cx="1315402"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何をするか</a:t>
            </a:r>
          </a:p>
        </p:txBody>
      </p:sp>
      <p:sp>
        <p:nvSpPr>
          <p:cNvPr id="10" name="Rectangle 10"/>
          <p:cNvSpPr/>
          <p:nvPr/>
        </p:nvSpPr>
        <p:spPr>
          <a:xfrm>
            <a:off x="609600" y="2171700"/>
            <a:ext cx="10972800" cy="476250"/>
          </a:xfrm>
          <a:prstGeom prst="rect">
            <a:avLst/>
          </a:prstGeom>
          <a:solidFill>
            <a:srgbClr val="FFFFFF"/>
          </a:solidFill>
          <a:ln>
            <a:noFill/>
          </a:ln>
        </p:spPr>
      </p:sp>
      <p:sp>
        <p:nvSpPr>
          <p:cNvPr id="11" name="TextBox 11"/>
          <p:cNvSpPr txBox="1"/>
          <p:nvPr/>
        </p:nvSpPr>
        <p:spPr>
          <a:xfrm>
            <a:off x="830961" y="2332196"/>
            <a:ext cx="543830"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/init</a:t>
            </a:r>
          </a:p>
        </p:txBody>
      </p:sp>
      <p:sp>
        <p:nvSpPr>
          <p:cNvPr id="12" name="TextBox 12"/>
          <p:cNvSpPr txBox="1"/>
          <p:nvPr/>
        </p:nvSpPr>
        <p:spPr>
          <a:xfrm>
            <a:off x="4088511" y="2332196"/>
            <a:ext cx="61732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既存の CLAUDE.md への追記提案を差分で出す（必須）</a:t>
            </a:r>
          </a:p>
        </p:txBody>
      </p:sp>
      <p:sp>
        <p:nvSpPr>
          <p:cNvPr id="13" name="Rectangle 13"/>
          <p:cNvSpPr/>
          <p:nvPr/>
        </p:nvSpPr>
        <p:spPr>
          <a:xfrm>
            <a:off x="609600" y="2647950"/>
            <a:ext cx="10972800" cy="476250"/>
          </a:xfrm>
          <a:prstGeom prst="rect">
            <a:avLst/>
          </a:prstGeom>
          <a:solidFill>
            <a:srgbClr val="F7F9FA"/>
          </a:solidFill>
          <a:ln>
            <a:noFill/>
          </a:ln>
        </p:spPr>
      </p:sp>
      <p:sp>
        <p:nvSpPr>
          <p:cNvPr id="14" name="TextBox 14"/>
          <p:cNvSpPr txBox="1"/>
          <p:nvPr/>
        </p:nvSpPr>
        <p:spPr>
          <a:xfrm>
            <a:off x="830961" y="2808446"/>
            <a:ext cx="1308449"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/read-data</a:t>
            </a:r>
          </a:p>
        </p:txBody>
      </p:sp>
      <p:sp>
        <p:nvSpPr>
          <p:cNvPr id="15" name="TextBox 15"/>
          <p:cNvSpPr txBox="1"/>
          <p:nvPr/>
        </p:nvSpPr>
        <p:spPr>
          <a:xfrm>
            <a:off x="4088511" y="2808446"/>
            <a:ext cx="597850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実装前に data/ を読ませ、列と行数と分布を報告させる</a:t>
            </a:r>
          </a:p>
        </p:txBody>
      </p:sp>
      <p:sp>
        <p:nvSpPr>
          <p:cNvPr id="16" name="Rectangle 16"/>
          <p:cNvSpPr/>
          <p:nvPr/>
        </p:nvSpPr>
        <p:spPr>
          <a:xfrm>
            <a:off x="609600" y="3124200"/>
            <a:ext cx="10972800" cy="476250"/>
          </a:xfrm>
          <a:prstGeom prst="rect">
            <a:avLst/>
          </a:prstGeom>
          <a:solidFill>
            <a:srgbClr val="FFFFFF"/>
          </a:solidFill>
          <a:ln>
            <a:noFill/>
          </a:ln>
        </p:spPr>
      </p:sp>
      <p:sp>
        <p:nvSpPr>
          <p:cNvPr id="17" name="TextBox 17"/>
          <p:cNvSpPr txBox="1"/>
          <p:nvPr/>
        </p:nvSpPr>
        <p:spPr>
          <a:xfrm>
            <a:off x="830961" y="3284696"/>
            <a:ext cx="189661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/run-and-verify</a:t>
            </a:r>
          </a:p>
        </p:txBody>
      </p:sp>
      <p:sp>
        <p:nvSpPr>
          <p:cNvPr id="18" name="TextBox 18"/>
          <p:cNvSpPr txBox="1"/>
          <p:nvPr/>
        </p:nvSpPr>
        <p:spPr>
          <a:xfrm>
            <a:off x="4088511" y="3284696"/>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実行して、出力の数値を元データから数え直す</a:t>
            </a:r>
          </a:p>
        </p:txBody>
      </p:sp>
      <p:sp>
        <p:nvSpPr>
          <p:cNvPr id="19" name="Rectangle 19"/>
          <p:cNvSpPr/>
          <p:nvPr/>
        </p:nvSpPr>
        <p:spPr>
          <a:xfrm>
            <a:off x="609600" y="3600450"/>
            <a:ext cx="10972800" cy="476250"/>
          </a:xfrm>
          <a:prstGeom prst="rect">
            <a:avLst/>
          </a:prstGeom>
          <a:solidFill>
            <a:srgbClr val="F7F9FA"/>
          </a:solidFill>
          <a:ln>
            <a:noFill/>
          </a:ln>
        </p:spPr>
      </p:sp>
      <p:sp>
        <p:nvSpPr>
          <p:cNvPr id="20" name="TextBox 20"/>
          <p:cNvSpPr txBox="1"/>
          <p:nvPr/>
        </p:nvSpPr>
        <p:spPr>
          <a:xfrm>
            <a:off x="830961" y="3760946"/>
            <a:ext cx="1049655"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/context</a:t>
            </a:r>
          </a:p>
        </p:txBody>
      </p:sp>
      <p:sp>
        <p:nvSpPr>
          <p:cNvPr id="21" name="TextBox 21"/>
          <p:cNvSpPr txBox="1"/>
          <p:nvPr/>
        </p:nvSpPr>
        <p:spPr>
          <a:xfrm>
            <a:off x="4088511" y="3760946"/>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読み込まれているファイルを確認する</a:t>
            </a:r>
          </a:p>
        </p:txBody>
      </p:sp>
      <p:sp>
        <p:nvSpPr>
          <p:cNvPr id="22" name="Rectangle 22"/>
          <p:cNvSpPr/>
          <p:nvPr/>
        </p:nvSpPr>
        <p:spPr>
          <a:xfrm>
            <a:off x="609600" y="4076700"/>
            <a:ext cx="10972800" cy="476250"/>
          </a:xfrm>
          <a:prstGeom prst="rect">
            <a:avLst/>
          </a:prstGeom>
          <a:solidFill>
            <a:srgbClr val="FFFFFF"/>
          </a:solidFill>
          <a:ln>
            <a:noFill/>
          </a:ln>
        </p:spPr>
      </p:sp>
      <p:sp>
        <p:nvSpPr>
          <p:cNvPr id="23" name="TextBox 23"/>
          <p:cNvSpPr txBox="1"/>
          <p:nvPr/>
        </p:nvSpPr>
        <p:spPr>
          <a:xfrm>
            <a:off x="830961" y="4237196"/>
            <a:ext cx="77909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/model</a:t>
            </a:r>
          </a:p>
        </p:txBody>
      </p:sp>
      <p:sp>
        <p:nvSpPr>
          <p:cNvPr id="24" name="TextBox 24"/>
          <p:cNvSpPr txBox="1"/>
          <p:nvPr/>
        </p:nvSpPr>
        <p:spPr>
          <a:xfrm>
            <a:off x="4088511" y="4237196"/>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当日のモデル一覧を見る</a:t>
            </a:r>
          </a:p>
        </p:txBody>
      </p:sp>
      <p:sp>
        <p:nvSpPr>
          <p:cNvPr id="25" name="Rectangle 25"/>
          <p:cNvSpPr/>
          <p:nvPr/>
        </p:nvSpPr>
        <p:spPr>
          <a:xfrm>
            <a:off x="609600" y="4552950"/>
            <a:ext cx="10972800" cy="476250"/>
          </a:xfrm>
          <a:prstGeom prst="rect">
            <a:avLst/>
          </a:prstGeom>
          <a:solidFill>
            <a:srgbClr val="F7F9FA"/>
          </a:solidFill>
          <a:ln>
            <a:noFill/>
          </a:ln>
        </p:spPr>
      </p:sp>
      <p:sp>
        <p:nvSpPr>
          <p:cNvPr id="26" name="TextBox 26"/>
          <p:cNvSpPr txBox="1"/>
          <p:nvPr/>
        </p:nvSpPr>
        <p:spPr>
          <a:xfrm>
            <a:off x="830961" y="4713446"/>
            <a:ext cx="109670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/compact</a:t>
            </a:r>
          </a:p>
        </p:txBody>
      </p:sp>
      <p:sp>
        <p:nvSpPr>
          <p:cNvPr id="27" name="TextBox 27"/>
          <p:cNvSpPr txBox="1"/>
          <p:nvPr/>
        </p:nvSpPr>
        <p:spPr>
          <a:xfrm>
            <a:off x="4088511" y="4713446"/>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会話を圧縮して、コンテキストの残量を空ける</a:t>
            </a:r>
          </a:p>
        </p:txBody>
      </p:sp>
      <p:sp>
        <p:nvSpPr>
          <p:cNvPr id="28" name="Rectangle 28"/>
          <p:cNvSpPr/>
          <p:nvPr/>
        </p:nvSpPr>
        <p:spPr>
          <a:xfrm>
            <a:off x="609600" y="5257800"/>
            <a:ext cx="10972800" cy="990600"/>
          </a:xfrm>
          <a:prstGeom prst="roundRect">
            <a:avLst>
              <a:gd name="adj" fmla="val 7692"/>
            </a:avLst>
          </a:prstGeom>
          <a:solidFill>
            <a:srgbClr val="EEF6F7"/>
          </a:solidFill>
          <a:ln>
            <a:noFill/>
          </a:ln>
        </p:spPr>
      </p:sp>
      <p:sp>
        <p:nvSpPr>
          <p:cNvPr id="29" name="Rectangle 29"/>
          <p:cNvSpPr/>
          <p:nvPr/>
        </p:nvSpPr>
        <p:spPr>
          <a:xfrm>
            <a:off x="609600" y="5257800"/>
            <a:ext cx="57150" cy="990600"/>
          </a:xfrm>
          <a:prstGeom prst="roundRect">
            <a:avLst>
              <a:gd name="adj" fmla="val 50000"/>
            </a:avLst>
          </a:prstGeom>
          <a:solidFill>
            <a:srgbClr val="47BCC6"/>
          </a:solidFill>
          <a:ln>
            <a:noFill/>
          </a:ln>
        </p:spPr>
      </p:sp>
      <p:sp>
        <p:nvSpPr>
          <p:cNvPr id="30" name="TextBox 30"/>
          <p:cNvSpPr txBox="1"/>
          <p:nvPr/>
        </p:nvSpPr>
        <p:spPr>
          <a:xfrm>
            <a:off x="868680" y="547687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生成物の名前と場所</a:t>
            </a:r>
          </a:p>
        </p:txBody>
      </p:sp>
      <p:sp>
        <p:nvSpPr>
          <p:cNvPr id="31" name="TextBox 31"/>
          <p:cNvSpPr txBox="1"/>
          <p:nvPr/>
        </p:nvSpPr>
        <p:spPr>
          <a:xfrm>
            <a:off x="869061" y="5808821"/>
            <a:ext cx="903804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aggregate.py（このフォルダの直下に新規作成）と、/init が追記した CLAUDE.md</a:t>
            </a:r>
          </a:p>
        </p:txBody>
      </p:sp>
      <p:sp>
        <p:nvSpPr>
          <p:cNvPr id="32" name="TextBox 3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121</a:t>
            </a:r>
          </a:p>
        </p:txBody>
      </p:sp>
    </p:spTree>
  </p:cSld>
  <p:clrMapOvr>
    <a:masterClrMapping/>
  </p:clrMapOvr>
  <p:transition xmlns:p14="http://schemas.microsoft.com/office/powerpoint/2010/main" p14:dur="400">
    <p:fade/>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73766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進め方5段</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893379"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読ませて相談</a:t>
            </a:r>
            <a:r>
              <a:rPr lang="zh-CN" sz="2480" b="1" dirty="0">
                <a:solidFill>
                  <a:srgbClr val="000000"/>
                </a:solidFill>
                <a:latin typeface="Zen Kaku Gothic New"/>
                <a:ea typeface="Zen Kaku Gothic New"/>
                <a:cs typeface="Zen Kaku Gothic New"/>
              </a:rPr>
              <a:t>してから作らせ、最後に検算します。</a:t>
            </a:r>
          </a:p>
        </p:txBody>
      </p:sp>
      <p:sp>
        <p:nvSpPr>
          <p:cNvPr id="7" name="Polygon 7"/>
          <p:cNvSpPr/>
          <p:nvPr/>
        </p:nvSpPr>
        <p:spPr>
          <a:xfrm>
            <a:off x="609600" y="2381250"/>
            <a:ext cx="2152650" cy="666750"/>
          </a:xfrm>
          <a:custGeom>
            <a:avLst/>
            <a:gdLst/>
            <a:ahLst/>
            <a:cxnLst/>
            <a:rect l="l" t="t" r="r" b="b"/>
            <a:pathLst>
              <a:path w="2152650" h="666750">
                <a:moveTo>
                  <a:pt x="0" y="0"/>
                </a:moveTo>
                <a:lnTo>
                  <a:pt x="1866900" y="0"/>
                </a:lnTo>
                <a:lnTo>
                  <a:pt x="2152650" y="333375"/>
                </a:lnTo>
                <a:lnTo>
                  <a:pt x="1866900" y="666750"/>
                </a:lnTo>
                <a:lnTo>
                  <a:pt x="0" y="666750"/>
                </a:lnTo>
                <a:lnTo>
                  <a:pt x="285750" y="333375"/>
                </a:lnTo>
                <a:close/>
              </a:path>
            </a:pathLst>
          </a:custGeom>
          <a:solidFill>
            <a:srgbClr val="145A63"/>
          </a:solidFill>
          <a:ln>
            <a:noFill/>
          </a:ln>
        </p:spPr>
      </p:sp>
      <p:sp>
        <p:nvSpPr>
          <p:cNvPr id="8" name="TextBox 8"/>
          <p:cNvSpPr txBox="1"/>
          <p:nvPr/>
        </p:nvSpPr>
        <p:spPr>
          <a:xfrm>
            <a:off x="1061109" y="2627471"/>
            <a:ext cx="1249632"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データ確認</a:t>
            </a:r>
          </a:p>
        </p:txBody>
      </p:sp>
      <p:sp>
        <p:nvSpPr>
          <p:cNvPr id="9" name="Polygon 9"/>
          <p:cNvSpPr/>
          <p:nvPr/>
        </p:nvSpPr>
        <p:spPr>
          <a:xfrm>
            <a:off x="2667000" y="2381250"/>
            <a:ext cx="2152650" cy="666750"/>
          </a:xfrm>
          <a:custGeom>
            <a:avLst/>
            <a:gdLst/>
            <a:ahLst/>
            <a:cxnLst/>
            <a:rect l="l" t="t" r="r" b="b"/>
            <a:pathLst>
              <a:path w="2152650" h="666750">
                <a:moveTo>
                  <a:pt x="0" y="0"/>
                </a:moveTo>
                <a:lnTo>
                  <a:pt x="1866900" y="0"/>
                </a:lnTo>
                <a:lnTo>
                  <a:pt x="2152650" y="333375"/>
                </a:lnTo>
                <a:lnTo>
                  <a:pt x="1866900" y="666750"/>
                </a:lnTo>
                <a:lnTo>
                  <a:pt x="0" y="666750"/>
                </a:lnTo>
                <a:lnTo>
                  <a:pt x="285750" y="333375"/>
                </a:lnTo>
                <a:close/>
              </a:path>
            </a:pathLst>
          </a:custGeom>
          <a:solidFill>
            <a:srgbClr val="1F7C86"/>
          </a:solidFill>
          <a:ln>
            <a:noFill/>
          </a:ln>
        </p:spPr>
      </p:sp>
      <p:sp>
        <p:nvSpPr>
          <p:cNvPr id="10" name="TextBox 10"/>
          <p:cNvSpPr txBox="1"/>
          <p:nvPr/>
        </p:nvSpPr>
        <p:spPr>
          <a:xfrm>
            <a:off x="3118509" y="2627471"/>
            <a:ext cx="1249632"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設計の相談</a:t>
            </a:r>
          </a:p>
        </p:txBody>
      </p:sp>
      <p:sp>
        <p:nvSpPr>
          <p:cNvPr id="11" name="Polygon 11"/>
          <p:cNvSpPr/>
          <p:nvPr/>
        </p:nvSpPr>
        <p:spPr>
          <a:xfrm>
            <a:off x="4724400" y="2381250"/>
            <a:ext cx="2152650" cy="666750"/>
          </a:xfrm>
          <a:custGeom>
            <a:avLst/>
            <a:gdLst/>
            <a:ahLst/>
            <a:cxnLst/>
            <a:rect l="l" t="t" r="r" b="b"/>
            <a:pathLst>
              <a:path w="2152650" h="666750">
                <a:moveTo>
                  <a:pt x="0" y="0"/>
                </a:moveTo>
                <a:lnTo>
                  <a:pt x="1866900" y="0"/>
                </a:lnTo>
                <a:lnTo>
                  <a:pt x="2152650" y="333375"/>
                </a:lnTo>
                <a:lnTo>
                  <a:pt x="1866900" y="666750"/>
                </a:lnTo>
                <a:lnTo>
                  <a:pt x="0" y="666750"/>
                </a:lnTo>
                <a:lnTo>
                  <a:pt x="285750" y="333375"/>
                </a:lnTo>
                <a:close/>
              </a:path>
            </a:pathLst>
          </a:custGeom>
          <a:solidFill>
            <a:srgbClr val="2E9AA4"/>
          </a:solidFill>
          <a:ln>
            <a:noFill/>
          </a:ln>
        </p:spPr>
      </p:sp>
      <p:sp>
        <p:nvSpPr>
          <p:cNvPr id="12" name="TextBox 12"/>
          <p:cNvSpPr txBox="1"/>
          <p:nvPr/>
        </p:nvSpPr>
        <p:spPr>
          <a:xfrm>
            <a:off x="5175909" y="2627471"/>
            <a:ext cx="1249632"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実装と承認</a:t>
            </a:r>
          </a:p>
        </p:txBody>
      </p:sp>
      <p:sp>
        <p:nvSpPr>
          <p:cNvPr id="13" name="Polygon 13"/>
          <p:cNvSpPr/>
          <p:nvPr/>
        </p:nvSpPr>
        <p:spPr>
          <a:xfrm>
            <a:off x="6781800" y="2381250"/>
            <a:ext cx="2152650" cy="666750"/>
          </a:xfrm>
          <a:custGeom>
            <a:avLst/>
            <a:gdLst/>
            <a:ahLst/>
            <a:cxnLst/>
            <a:rect l="l" t="t" r="r" b="b"/>
            <a:pathLst>
              <a:path w="2152650" h="666750">
                <a:moveTo>
                  <a:pt x="0" y="0"/>
                </a:moveTo>
                <a:lnTo>
                  <a:pt x="1866900" y="0"/>
                </a:lnTo>
                <a:lnTo>
                  <a:pt x="2152650" y="333375"/>
                </a:lnTo>
                <a:lnTo>
                  <a:pt x="1866900" y="666750"/>
                </a:lnTo>
                <a:lnTo>
                  <a:pt x="0" y="666750"/>
                </a:lnTo>
                <a:lnTo>
                  <a:pt x="285750" y="333375"/>
                </a:lnTo>
                <a:close/>
              </a:path>
            </a:pathLst>
          </a:custGeom>
          <a:solidFill>
            <a:srgbClr val="3FB2BC"/>
          </a:solidFill>
          <a:ln>
            <a:noFill/>
          </a:ln>
        </p:spPr>
      </p:sp>
      <p:sp>
        <p:nvSpPr>
          <p:cNvPr id="14" name="TextBox 14"/>
          <p:cNvSpPr txBox="1"/>
          <p:nvPr/>
        </p:nvSpPr>
        <p:spPr>
          <a:xfrm>
            <a:off x="7603855" y="2627471"/>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実行</a:t>
            </a:r>
          </a:p>
        </p:txBody>
      </p:sp>
      <p:sp>
        <p:nvSpPr>
          <p:cNvPr id="15" name="Polygon 15"/>
          <p:cNvSpPr/>
          <p:nvPr/>
        </p:nvSpPr>
        <p:spPr>
          <a:xfrm>
            <a:off x="8839200" y="2381250"/>
            <a:ext cx="2152650" cy="666750"/>
          </a:xfrm>
          <a:custGeom>
            <a:avLst/>
            <a:gdLst/>
            <a:ahLst/>
            <a:cxnLst/>
            <a:rect l="l" t="t" r="r" b="b"/>
            <a:pathLst>
              <a:path w="2152650" h="666750">
                <a:moveTo>
                  <a:pt x="0" y="0"/>
                </a:moveTo>
                <a:lnTo>
                  <a:pt x="1866900" y="0"/>
                </a:lnTo>
                <a:lnTo>
                  <a:pt x="2152650" y="333375"/>
                </a:lnTo>
                <a:lnTo>
                  <a:pt x="1866900" y="666750"/>
                </a:lnTo>
                <a:lnTo>
                  <a:pt x="0" y="666750"/>
                </a:lnTo>
                <a:lnTo>
                  <a:pt x="285750" y="333375"/>
                </a:lnTo>
                <a:close/>
              </a:path>
            </a:pathLst>
          </a:custGeom>
          <a:solidFill>
            <a:srgbClr val="47BCC6"/>
          </a:solidFill>
          <a:ln>
            <a:noFill/>
          </a:ln>
        </p:spPr>
      </p:sp>
      <p:sp>
        <p:nvSpPr>
          <p:cNvPr id="16" name="TextBox 16"/>
          <p:cNvSpPr txBox="1"/>
          <p:nvPr/>
        </p:nvSpPr>
        <p:spPr>
          <a:xfrm>
            <a:off x="9661255" y="2627471"/>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検算</a:t>
            </a:r>
          </a:p>
        </p:txBody>
      </p:sp>
      <p:sp>
        <p:nvSpPr>
          <p:cNvPr id="17" name="Ellipse 17"/>
          <p:cNvSpPr/>
          <p:nvPr/>
        </p:nvSpPr>
        <p:spPr>
          <a:xfrm>
            <a:off x="676275" y="3648075"/>
            <a:ext cx="323850" cy="323850"/>
          </a:xfrm>
          <a:prstGeom prst="ellipse">
            <a:avLst/>
          </a:prstGeom>
          <a:solidFill>
            <a:srgbClr val="47BCC6"/>
          </a:solidFill>
          <a:ln>
            <a:noFill/>
          </a:ln>
        </p:spPr>
      </p:sp>
      <p:sp>
        <p:nvSpPr>
          <p:cNvPr id="18" name="TextBox 18"/>
          <p:cNvSpPr txBox="1"/>
          <p:nvPr/>
        </p:nvSpPr>
        <p:spPr>
          <a:xfrm>
            <a:off x="763028" y="37133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9" name="TextBox 19"/>
          <p:cNvSpPr txBox="1"/>
          <p:nvPr/>
        </p:nvSpPr>
        <p:spPr>
          <a:xfrm>
            <a:off x="1135380" y="37052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データ確認</a:t>
            </a:r>
          </a:p>
        </p:txBody>
      </p:sp>
      <p:sp>
        <p:nvSpPr>
          <p:cNvPr id="20" name="TextBox 20"/>
          <p:cNvSpPr txBox="1"/>
          <p:nvPr/>
        </p:nvSpPr>
        <p:spPr>
          <a:xfrm>
            <a:off x="2850261" y="3713321"/>
            <a:ext cx="467277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/read-data で列構成と行数を報告させます</a:t>
            </a:r>
          </a:p>
        </p:txBody>
      </p:sp>
      <p:sp>
        <p:nvSpPr>
          <p:cNvPr id="21" name="Ellipse 21"/>
          <p:cNvSpPr/>
          <p:nvPr/>
        </p:nvSpPr>
        <p:spPr>
          <a:xfrm>
            <a:off x="676275" y="4143375"/>
            <a:ext cx="323850" cy="323850"/>
          </a:xfrm>
          <a:prstGeom prst="ellipse">
            <a:avLst/>
          </a:prstGeom>
          <a:solidFill>
            <a:srgbClr val="47BCC6"/>
          </a:solidFill>
          <a:ln>
            <a:noFill/>
          </a:ln>
        </p:spPr>
      </p:sp>
      <p:sp>
        <p:nvSpPr>
          <p:cNvPr id="22" name="TextBox 22"/>
          <p:cNvSpPr txBox="1"/>
          <p:nvPr/>
        </p:nvSpPr>
        <p:spPr>
          <a:xfrm>
            <a:off x="763028" y="42086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3" name="TextBox 23"/>
          <p:cNvSpPr txBox="1"/>
          <p:nvPr/>
        </p:nvSpPr>
        <p:spPr>
          <a:xfrm>
            <a:off x="1135380" y="42005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設計の相談</a:t>
            </a:r>
          </a:p>
        </p:txBody>
      </p:sp>
      <p:sp>
        <p:nvSpPr>
          <p:cNvPr id="24" name="TextBox 24"/>
          <p:cNvSpPr txBox="1"/>
          <p:nvPr/>
        </p:nvSpPr>
        <p:spPr>
          <a:xfrm>
            <a:off x="2850261" y="4208621"/>
            <a:ext cx="73077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読み込み・集計・表示の分け方と、集計結果を持つクラスを決めます</a:t>
            </a:r>
          </a:p>
        </p:txBody>
      </p:sp>
      <p:sp>
        <p:nvSpPr>
          <p:cNvPr id="25" name="Ellipse 25"/>
          <p:cNvSpPr/>
          <p:nvPr/>
        </p:nvSpPr>
        <p:spPr>
          <a:xfrm>
            <a:off x="676275" y="4638675"/>
            <a:ext cx="323850" cy="323850"/>
          </a:xfrm>
          <a:prstGeom prst="ellipse">
            <a:avLst/>
          </a:prstGeom>
          <a:solidFill>
            <a:srgbClr val="47BCC6"/>
          </a:solidFill>
          <a:ln>
            <a:noFill/>
          </a:ln>
        </p:spPr>
      </p:sp>
      <p:sp>
        <p:nvSpPr>
          <p:cNvPr id="26" name="TextBox 26"/>
          <p:cNvSpPr txBox="1"/>
          <p:nvPr/>
        </p:nvSpPr>
        <p:spPr>
          <a:xfrm>
            <a:off x="763028" y="47039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7" name="TextBox 27"/>
          <p:cNvSpPr txBox="1"/>
          <p:nvPr/>
        </p:nvSpPr>
        <p:spPr>
          <a:xfrm>
            <a:off x="1135380" y="46958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実装と承認</a:t>
            </a:r>
          </a:p>
        </p:txBody>
      </p:sp>
      <p:sp>
        <p:nvSpPr>
          <p:cNvPr id="28" name="TextBox 28"/>
          <p:cNvSpPr txBox="1"/>
          <p:nvPr/>
        </p:nvSpPr>
        <p:spPr>
          <a:xfrm>
            <a:off x="2850261" y="4703921"/>
            <a:ext cx="60255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差分は1件ずつ読んで承認します。まとめて承認しません</a:t>
            </a:r>
          </a:p>
        </p:txBody>
      </p:sp>
      <p:sp>
        <p:nvSpPr>
          <p:cNvPr id="29" name="Ellipse 29"/>
          <p:cNvSpPr/>
          <p:nvPr/>
        </p:nvSpPr>
        <p:spPr>
          <a:xfrm>
            <a:off x="676275" y="5133975"/>
            <a:ext cx="323850" cy="323850"/>
          </a:xfrm>
          <a:prstGeom prst="ellipse">
            <a:avLst/>
          </a:prstGeom>
          <a:solidFill>
            <a:srgbClr val="47BCC6"/>
          </a:solidFill>
          <a:ln>
            <a:noFill/>
          </a:ln>
        </p:spPr>
      </p:sp>
      <p:sp>
        <p:nvSpPr>
          <p:cNvPr id="30" name="TextBox 30"/>
          <p:cNvSpPr txBox="1"/>
          <p:nvPr/>
        </p:nvSpPr>
        <p:spPr>
          <a:xfrm>
            <a:off x="763028" y="51992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31" name="TextBox 31"/>
          <p:cNvSpPr txBox="1"/>
          <p:nvPr/>
        </p:nvSpPr>
        <p:spPr>
          <a:xfrm>
            <a:off x="1135380" y="51911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実行</a:t>
            </a:r>
          </a:p>
        </p:txBody>
      </p:sp>
      <p:sp>
        <p:nvSpPr>
          <p:cNvPr id="32" name="TextBox 32"/>
          <p:cNvSpPr txBox="1"/>
          <p:nvPr/>
        </p:nvSpPr>
        <p:spPr>
          <a:xfrm>
            <a:off x="2850261" y="5199221"/>
            <a:ext cx="818344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統合ターミナルで python3 aggregate.py（Windows は py aggregate.py）</a:t>
            </a:r>
          </a:p>
        </p:txBody>
      </p:sp>
      <p:sp>
        <p:nvSpPr>
          <p:cNvPr id="33" name="Ellipse 33"/>
          <p:cNvSpPr/>
          <p:nvPr/>
        </p:nvSpPr>
        <p:spPr>
          <a:xfrm>
            <a:off x="676275" y="5629275"/>
            <a:ext cx="323850" cy="323850"/>
          </a:xfrm>
          <a:prstGeom prst="ellipse">
            <a:avLst/>
          </a:prstGeom>
          <a:solidFill>
            <a:srgbClr val="47BCC6"/>
          </a:solidFill>
          <a:ln>
            <a:noFill/>
          </a:ln>
        </p:spPr>
      </p:sp>
      <p:sp>
        <p:nvSpPr>
          <p:cNvPr id="34" name="TextBox 34"/>
          <p:cNvSpPr txBox="1"/>
          <p:nvPr/>
        </p:nvSpPr>
        <p:spPr>
          <a:xfrm>
            <a:off x="763028" y="56945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35" name="TextBox 35"/>
          <p:cNvSpPr txBox="1"/>
          <p:nvPr/>
        </p:nvSpPr>
        <p:spPr>
          <a:xfrm>
            <a:off x="1135380" y="56864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検算</a:t>
            </a:r>
          </a:p>
        </p:txBody>
      </p:sp>
      <p:sp>
        <p:nvSpPr>
          <p:cNvPr id="36" name="TextBox 36"/>
          <p:cNvSpPr txBox="1"/>
          <p:nvPr/>
        </p:nvSpPr>
        <p:spPr>
          <a:xfrm>
            <a:off x="2850261" y="5694521"/>
            <a:ext cx="71430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/run-and-verify で合計を数え直し、手で確かめた値と合わせます</a:t>
            </a:r>
          </a:p>
        </p:txBody>
      </p:sp>
      <p:sp>
        <p:nvSpPr>
          <p:cNvPr id="37" name="TextBox 3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122</a:t>
            </a:r>
          </a:p>
        </p:txBody>
      </p:sp>
    </p:spTree>
  </p:cSld>
  <p:clrMapOvr>
    <a:masterClrMapping/>
  </p:clrMapOvr>
  <p:transition xmlns:p14="http://schemas.microsoft.com/office/powerpoint/2010/main" p14:dur="400">
    <p:fade/>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47BCC6"/>
          </a:solidFill>
          <a:ln>
            <a:noFill/>
          </a:ln>
        </p:spPr>
      </p:sp>
      <p:sp>
        <p:nvSpPr>
          <p:cNvPr id="4" name="Rectangle 4"/>
          <p:cNvSpPr/>
          <p:nvPr/>
        </p:nvSpPr>
        <p:spPr>
          <a:xfrm>
            <a:off x="457200" y="495300"/>
            <a:ext cx="1143000" cy="457200"/>
          </a:xfrm>
          <a:prstGeom prst="roundRect">
            <a:avLst>
              <a:gd name="adj" fmla="val 16667"/>
            </a:avLst>
          </a:prstGeom>
          <a:solidFill>
            <a:srgbClr val="47BCC6"/>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実演</a:t>
            </a:r>
          </a:p>
        </p:txBody>
      </p:sp>
      <p:sp>
        <p:nvSpPr>
          <p:cNvPr id="6" name="TextBox 6"/>
          <p:cNvSpPr txBox="1"/>
          <p:nvPr/>
        </p:nvSpPr>
        <p:spPr>
          <a:xfrm>
            <a:off x="1989201" y="641509"/>
            <a:ext cx="371716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講師実演 /read-data</a:t>
            </a:r>
          </a:p>
        </p:txBody>
      </p:sp>
      <p:sp>
        <p:nvSpPr>
          <p:cNvPr id="7" name="Rectangle 7"/>
          <p:cNvSpPr/>
          <p:nvPr/>
        </p:nvSpPr>
        <p:spPr>
          <a:xfrm>
            <a:off x="2000250" y="1028700"/>
            <a:ext cx="9582150" cy="19050"/>
          </a:xfrm>
          <a:prstGeom prst="rect">
            <a:avLst/>
          </a:prstGeom>
          <a:solidFill>
            <a:srgbClr val="47BCC6"/>
          </a:solidFill>
          <a:ln>
            <a:noFill/>
          </a:ln>
        </p:spPr>
      </p:sp>
      <p:sp>
        <p:nvSpPr>
          <p:cNvPr id="8" name="TextBox 8"/>
          <p:cNvSpPr txBox="1"/>
          <p:nvPr/>
        </p:nvSpPr>
        <p:spPr>
          <a:xfrm>
            <a:off x="598170" y="1281112"/>
            <a:ext cx="782383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実装の前に、</a:t>
            </a:r>
            <a:r>
              <a:rPr lang="zh-CN" sz="2250" b="1" dirty="0">
                <a:solidFill>
                  <a:srgbClr val="264DBF"/>
                </a:solidFill>
                <a:latin typeface="Zen Kaku Gothic New"/>
                <a:ea typeface="Zen Kaku Gothic New"/>
                <a:cs typeface="Zen Kaku Gothic New"/>
              </a:rPr>
              <a:t>列構成と行数</a:t>
            </a:r>
            <a:r>
              <a:rPr lang="zh-CN" sz="2250" b="1" dirty="0">
                <a:solidFill>
                  <a:srgbClr val="000000"/>
                </a:solidFill>
                <a:latin typeface="Zen Kaku Gothic New"/>
                <a:ea typeface="Zen Kaku Gothic New"/>
                <a:cs typeface="Zen Kaku Gothic New"/>
              </a:rPr>
              <a:t>を報告させます。</a:t>
            </a:r>
          </a:p>
        </p:txBody>
      </p:sp>
      <p:pic>
        <p:nvPicPr>
          <p:cNvPr id="9" name="Image 9"/>
          <p:cNvPicPr>
            <a:picLocks noChangeAspect="1"/>
          </p:cNvPicPr>
          <p:nvPr/>
        </p:nvPicPr>
        <p:blipFill>
          <a:blip r:embed="rId2"/>
          <a:stretch>
            <a:fillRect/>
          </a:stretch>
        </p:blipFill>
        <p:spPr>
          <a:xfrm>
            <a:off x="3009900" y="1943100"/>
            <a:ext cx="6172200" cy="3619500"/>
          </a:xfrm>
          <a:prstGeom prst="rect">
            <a:avLst/>
          </a:prstGeom>
        </p:spPr>
      </p:pic>
      <p:sp>
        <p:nvSpPr>
          <p:cNvPr id="10" name="Rectangle 10"/>
          <p:cNvSpPr/>
          <p:nvPr/>
        </p:nvSpPr>
        <p:spPr>
          <a:xfrm>
            <a:off x="3009900" y="1943100"/>
            <a:ext cx="6172200" cy="3619500"/>
          </a:xfrm>
          <a:prstGeom prst="rect">
            <a:avLst/>
          </a:prstGeom>
          <a:noFill/>
          <a:ln w="9525">
            <a:solidFill>
              <a:srgbClr val="E3E7EA"/>
            </a:solidFill>
          </a:ln>
        </p:spPr>
      </p:sp>
      <p:sp>
        <p:nvSpPr>
          <p:cNvPr id="11" name="TextBox 11"/>
          <p:cNvSpPr txBox="1"/>
          <p:nvPr/>
        </p:nvSpPr>
        <p:spPr>
          <a:xfrm>
            <a:off x="3283196" y="5694521"/>
            <a:ext cx="562560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パネルがファイルを読んでいるところ（実機）</a:t>
            </a:r>
          </a:p>
        </p:txBody>
      </p:sp>
      <p:sp>
        <p:nvSpPr>
          <p:cNvPr id="12" name="TextBox 12"/>
          <p:cNvSpPr txBox="1"/>
          <p:nvPr/>
        </p:nvSpPr>
        <p:spPr>
          <a:xfrm>
            <a:off x="602361" y="6151721"/>
            <a:ext cx="1028550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「/」のメニューに出ない場合は「read-data の Skill を使ってください」と自然文で呼びます。</a:t>
            </a:r>
          </a:p>
        </p:txBody>
      </p:sp>
      <p:sp>
        <p:nvSpPr>
          <p:cNvPr id="13" name="TextBox 1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4" name="TextBox 14"/>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123</a:t>
            </a:r>
          </a:p>
        </p:txBody>
      </p:sp>
    </p:spTree>
  </p:cSld>
  <p:clrMapOvr>
    <a:masterClrMapping/>
  </p:clrMapOvr>
  <p:transition xmlns:p14="http://schemas.microsoft.com/office/powerpoint/2010/main" p14:dur="400">
    <p:fade/>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49010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題材データ work_log.csv</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690722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列は4つ、ヘッダーを除いて</a:t>
            </a:r>
            <a:r>
              <a:rPr lang="zh-CN" sz="2250" b="1" dirty="0">
                <a:solidFill>
                  <a:srgbClr val="264DBF"/>
                </a:solidFill>
                <a:latin typeface="Zen Kaku Gothic New"/>
                <a:ea typeface="Zen Kaku Gothic New"/>
                <a:cs typeface="Zen Kaku Gothic New"/>
              </a:rPr>
              <a:t>58行</a:t>
            </a:r>
            <a:r>
              <a:rPr lang="zh-CN" sz="2250" b="1" dirty="0">
                <a:solidFill>
                  <a:srgbClr val="000000"/>
                </a:solidFill>
                <a:latin typeface="Zen Kaku Gothic New"/>
                <a:ea typeface="Zen Kaku Gothic New"/>
                <a:cs typeface="Zen Kaku Gothic New"/>
              </a:rPr>
              <a:t>です。</a:t>
            </a:r>
          </a:p>
        </p:txBody>
      </p:sp>
      <p:sp>
        <p:nvSpPr>
          <p:cNvPr id="7" name="Rectangle 7"/>
          <p:cNvSpPr/>
          <p:nvPr/>
        </p:nvSpPr>
        <p:spPr>
          <a:xfrm>
            <a:off x="609600" y="1828800"/>
            <a:ext cx="10972800" cy="1676400"/>
          </a:xfrm>
          <a:prstGeom prst="roundRect">
            <a:avLst>
              <a:gd name="adj" fmla="val 4545"/>
            </a:avLst>
          </a:prstGeom>
          <a:solidFill>
            <a:srgbClr val="1E1E1E"/>
          </a:solidFill>
          <a:ln>
            <a:noFill/>
          </a:ln>
        </p:spPr>
      </p:sp>
      <p:sp>
        <p:nvSpPr>
          <p:cNvPr id="8" name="TextBox 8"/>
          <p:cNvSpPr txBox="1"/>
          <p:nvPr/>
        </p:nvSpPr>
        <p:spPr>
          <a:xfrm>
            <a:off x="830961" y="2017871"/>
            <a:ext cx="3202353" cy="278702"/>
          </a:xfrm>
          <a:prstGeom prst="rect">
            <a:avLst/>
          </a:prstGeom>
          <a:noFill/>
          <a:ln>
            <a:noFill/>
          </a:ln>
        </p:spPr>
        <p:txBody>
          <a:bodyPr wrap="none" lIns="0" tIns="0" rIns="0" bIns="0" anchor="t" anchorCtr="0">
            <a:spAutoFit/>
          </a:bodyPr>
          <a:lstStyle/>
          <a:p>
            <a:pPr algn="l"/>
            <a:r>
              <a:rPr lang="en-US" sz="1420" dirty="0">
                <a:solidFill>
                  <a:srgbClr val="9CDCFE"/>
                </a:solidFill>
                <a:latin typeface="Source Code Pro"/>
                <a:ea typeface="Source Code Pro"/>
                <a:cs typeface="Source Code Pro"/>
              </a:rPr>
              <a:t>date,member,task,minutes</a:t>
            </a:r>
          </a:p>
        </p:txBody>
      </p:sp>
      <p:sp>
        <p:nvSpPr>
          <p:cNvPr id="9" name="TextBox 9"/>
          <p:cNvSpPr txBox="1"/>
          <p:nvPr/>
        </p:nvSpPr>
        <p:spPr>
          <a:xfrm>
            <a:off x="830961" y="2360771"/>
            <a:ext cx="4014025"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2026-07-01,sato,設計レビュー,150</a:t>
            </a:r>
          </a:p>
        </p:txBody>
      </p:sp>
      <p:sp>
        <p:nvSpPr>
          <p:cNvPr id="10" name="TextBox 10"/>
          <p:cNvSpPr txBox="1"/>
          <p:nvPr/>
        </p:nvSpPr>
        <p:spPr>
          <a:xfrm>
            <a:off x="830961" y="2703671"/>
            <a:ext cx="3531727"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2026-07-01,takahashi,実装,45</a:t>
            </a:r>
          </a:p>
        </p:txBody>
      </p:sp>
      <p:sp>
        <p:nvSpPr>
          <p:cNvPr id="11" name="TextBox 11"/>
          <p:cNvSpPr txBox="1"/>
          <p:nvPr/>
        </p:nvSpPr>
        <p:spPr>
          <a:xfrm>
            <a:off x="830961" y="3046571"/>
            <a:ext cx="4555141"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2026-07-01,suzuki,ドキュメント作成,30</a:t>
            </a:r>
          </a:p>
        </p:txBody>
      </p:sp>
      <p:sp>
        <p:nvSpPr>
          <p:cNvPr id="12" name="TextBox 12"/>
          <p:cNvSpPr txBox="1"/>
          <p:nvPr/>
        </p:nvSpPr>
        <p:spPr>
          <a:xfrm>
            <a:off x="601599" y="3792379"/>
            <a:ext cx="110813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列の意味</a:t>
            </a:r>
          </a:p>
        </p:txBody>
      </p:sp>
      <p:sp>
        <p:nvSpPr>
          <p:cNvPr id="13" name="TextBox 13"/>
          <p:cNvSpPr txBox="1"/>
          <p:nvPr/>
        </p:nvSpPr>
        <p:spPr>
          <a:xfrm>
            <a:off x="602361" y="4189571"/>
            <a:ext cx="53206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date</a:t>
            </a:r>
          </a:p>
        </p:txBody>
      </p:sp>
      <p:sp>
        <p:nvSpPr>
          <p:cNvPr id="14" name="TextBox 14"/>
          <p:cNvSpPr txBox="1"/>
          <p:nvPr/>
        </p:nvSpPr>
        <p:spPr>
          <a:xfrm>
            <a:off x="1897761" y="4189571"/>
            <a:ext cx="27761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作業日（YYYY-MM-DD）</a:t>
            </a:r>
          </a:p>
        </p:txBody>
      </p:sp>
      <p:sp>
        <p:nvSpPr>
          <p:cNvPr id="15" name="TextBox 15"/>
          <p:cNvSpPr txBox="1"/>
          <p:nvPr/>
        </p:nvSpPr>
        <p:spPr>
          <a:xfrm>
            <a:off x="602361" y="4513421"/>
            <a:ext cx="88496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member</a:t>
            </a:r>
          </a:p>
        </p:txBody>
      </p:sp>
      <p:sp>
        <p:nvSpPr>
          <p:cNvPr id="16" name="TextBox 16"/>
          <p:cNvSpPr txBox="1"/>
          <p:nvPr/>
        </p:nvSpPr>
        <p:spPr>
          <a:xfrm>
            <a:off x="1897761" y="4513421"/>
            <a:ext cx="11908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メンバー名</a:t>
            </a:r>
          </a:p>
        </p:txBody>
      </p:sp>
      <p:sp>
        <p:nvSpPr>
          <p:cNvPr id="17" name="TextBox 17"/>
          <p:cNvSpPr txBox="1"/>
          <p:nvPr/>
        </p:nvSpPr>
        <p:spPr>
          <a:xfrm>
            <a:off x="602361" y="4837271"/>
            <a:ext cx="53206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task</a:t>
            </a:r>
          </a:p>
        </p:txBody>
      </p:sp>
      <p:sp>
        <p:nvSpPr>
          <p:cNvPr id="18" name="TextBox 18"/>
          <p:cNvSpPr txBox="1"/>
          <p:nvPr/>
        </p:nvSpPr>
        <p:spPr>
          <a:xfrm>
            <a:off x="1897761" y="4837271"/>
            <a:ext cx="202601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作業の種別（6種）</a:t>
            </a:r>
          </a:p>
        </p:txBody>
      </p:sp>
      <p:sp>
        <p:nvSpPr>
          <p:cNvPr id="19" name="TextBox 19"/>
          <p:cNvSpPr txBox="1"/>
          <p:nvPr/>
        </p:nvSpPr>
        <p:spPr>
          <a:xfrm>
            <a:off x="602361" y="5161121"/>
            <a:ext cx="908495"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minutes</a:t>
            </a:r>
          </a:p>
        </p:txBody>
      </p:sp>
      <p:sp>
        <p:nvSpPr>
          <p:cNvPr id="20" name="TextBox 20"/>
          <p:cNvSpPr txBox="1"/>
          <p:nvPr/>
        </p:nvSpPr>
        <p:spPr>
          <a:xfrm>
            <a:off x="1897761" y="5161121"/>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作業時間（分）</a:t>
            </a:r>
          </a:p>
        </p:txBody>
      </p:sp>
      <p:sp>
        <p:nvSpPr>
          <p:cNvPr id="21" name="Rectangle 21"/>
          <p:cNvSpPr/>
          <p:nvPr/>
        </p:nvSpPr>
        <p:spPr>
          <a:xfrm>
            <a:off x="6248400" y="3771900"/>
            <a:ext cx="5334000" cy="2057400"/>
          </a:xfrm>
          <a:prstGeom prst="roundRect">
            <a:avLst>
              <a:gd name="adj" fmla="val 3704"/>
            </a:avLst>
          </a:prstGeom>
          <a:solidFill>
            <a:srgbClr val="EEF6F7"/>
          </a:solidFill>
          <a:ln>
            <a:noFill/>
          </a:ln>
        </p:spPr>
      </p:sp>
      <p:sp>
        <p:nvSpPr>
          <p:cNvPr id="22" name="Rectangle 22"/>
          <p:cNvSpPr/>
          <p:nvPr/>
        </p:nvSpPr>
        <p:spPr>
          <a:xfrm>
            <a:off x="6248400" y="3771900"/>
            <a:ext cx="57150" cy="2057400"/>
          </a:xfrm>
          <a:prstGeom prst="roundRect">
            <a:avLst>
              <a:gd name="adj" fmla="val 50000"/>
            </a:avLst>
          </a:prstGeom>
          <a:solidFill>
            <a:srgbClr val="47BCC6"/>
          </a:solidFill>
          <a:ln>
            <a:noFill/>
          </a:ln>
        </p:spPr>
      </p:sp>
      <p:sp>
        <p:nvSpPr>
          <p:cNvPr id="23" name="TextBox 23"/>
          <p:cNvSpPr txBox="1"/>
          <p:nvPr/>
        </p:nvSpPr>
        <p:spPr>
          <a:xfrm>
            <a:off x="6507099" y="398287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検算に使う値</a:t>
            </a:r>
          </a:p>
        </p:txBody>
      </p:sp>
      <p:sp>
        <p:nvSpPr>
          <p:cNvPr id="24" name="TextBox 24"/>
          <p:cNvSpPr txBox="1"/>
          <p:nvPr/>
        </p:nvSpPr>
        <p:spPr>
          <a:xfrm>
            <a:off x="6507861" y="4380071"/>
            <a:ext cx="3755231" cy="11931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行数（ヘッダーを除く） 58</a:t>
            </a:r>
          </a:p>
          <a:p>
            <a:pPr algn="l">
              <a:lnSpc>
                <a:spcPts val="2400"/>
              </a:lnSpc>
            </a:pPr>
            <a:r>
              <a:rPr lang="zh-CN" sz="1420" dirty="0">
                <a:solidFill>
                  <a:srgbClr val="484848"/>
                </a:solidFill>
                <a:latin typeface="Zen Kaku Gothic New"/>
                <a:ea typeface="Zen Kaku Gothic New"/>
                <a:cs typeface="Zen Kaku Gothic New"/>
              </a:rPr>
              <a:t>メンバー 5名、作業種別 6種</a:t>
            </a:r>
          </a:p>
          <a:p>
            <a:pPr algn="l">
              <a:lnSpc>
                <a:spcPts val="2400"/>
              </a:lnSpc>
            </a:pPr>
            <a:r>
              <a:rPr lang="zh-CN" sz="1420" dirty="0">
                <a:solidFill>
                  <a:srgbClr val="484848"/>
                </a:solidFill>
                <a:latin typeface="Zen Kaku Gothic New"/>
                <a:ea typeface="Zen Kaku Gothic New"/>
                <a:cs typeface="Zen Kaku Gothic New"/>
              </a:rPr>
              <a:t>minutes の総計 4875</a:t>
            </a:r>
          </a:p>
          <a:p>
            <a:pPr algn="l">
              <a:lnSpc>
                <a:spcPts val="2400"/>
              </a:lnSpc>
            </a:pPr>
            <a:r>
              <a:rPr lang="zh-CN" sz="1420" dirty="0">
                <a:solidFill>
                  <a:srgbClr val="484848"/>
                </a:solidFill>
                <a:latin typeface="Zen Kaku Gothic New"/>
                <a:ea typeface="Zen Kaku Gothic New"/>
                <a:cs typeface="Zen Kaku Gothic New"/>
              </a:rPr>
              <a:t>期間 2026-07-01 から 2026-07-20</a:t>
            </a:r>
          </a:p>
        </p:txBody>
      </p:sp>
      <p:sp>
        <p:nvSpPr>
          <p:cNvPr id="25" name="TextBox 25"/>
          <p:cNvSpPr txBox="1"/>
          <p:nvPr/>
        </p:nvSpPr>
        <p:spPr>
          <a:xfrm>
            <a:off x="602361" y="6075521"/>
            <a:ext cx="1013098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統合ターミナルの作業ディレクトリは開いたフォルダなので、実行時のパス指定は要りません。</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124</a:t>
            </a:r>
          </a:p>
        </p:txBody>
      </p:sp>
    </p:spTree>
  </p:cSld>
  <p:clrMapOvr>
    <a:masterClrMapping/>
  </p:clrMapOvr>
  <p:transition xmlns:p14="http://schemas.microsoft.com/office/powerpoint/2010/main" p14:dur="400">
    <p:fade/>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自分で考える</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8170" y="1281112"/>
            <a:ext cx="10378654"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手を止めて、この</a:t>
            </a:r>
            <a:r>
              <a:rPr lang="zh-CN" sz="2250" b="1" dirty="0">
                <a:solidFill>
                  <a:srgbClr val="264DBF"/>
                </a:solidFill>
                <a:latin typeface="Zen Kaku Gothic New"/>
                <a:ea typeface="Zen Kaku Gothic New"/>
                <a:cs typeface="Zen Kaku Gothic New"/>
              </a:rPr>
              <a:t>3問</a:t>
            </a:r>
            <a:r>
              <a:rPr lang="zh-CN" sz="2250" b="1" dirty="0">
                <a:solidFill>
                  <a:srgbClr val="000000"/>
                </a:solidFill>
                <a:latin typeface="Zen Kaku Gothic New"/>
                <a:ea typeface="Zen Kaku Gothic New"/>
                <a:cs typeface="Zen Kaku Gothic New"/>
              </a:rPr>
              <a:t>を自分の言葉で答えてみてください。</a:t>
            </a:r>
          </a:p>
        </p:txBody>
      </p:sp>
      <p:sp>
        <p:nvSpPr>
          <p:cNvPr id="9" name="Rectangle 9"/>
          <p:cNvSpPr/>
          <p:nvPr/>
        </p:nvSpPr>
        <p:spPr>
          <a:xfrm>
            <a:off x="609600" y="1866900"/>
            <a:ext cx="10972800" cy="1047750"/>
          </a:xfrm>
          <a:prstGeom prst="roundRect">
            <a:avLst>
              <a:gd name="adj" fmla="val 9091"/>
            </a:avLst>
          </a:prstGeom>
          <a:solidFill>
            <a:srgbClr val="F5F7F8"/>
          </a:solidFill>
          <a:ln>
            <a:noFill/>
          </a:ln>
        </p:spPr>
      </p:sp>
      <p:sp>
        <p:nvSpPr>
          <p:cNvPr id="10" name="Rectangle 10"/>
          <p:cNvSpPr/>
          <p:nvPr/>
        </p:nvSpPr>
        <p:spPr>
          <a:xfrm>
            <a:off x="609600" y="1866900"/>
            <a:ext cx="57150" cy="1047750"/>
          </a:xfrm>
          <a:prstGeom prst="roundRect">
            <a:avLst>
              <a:gd name="adj" fmla="val 50000"/>
            </a:avLst>
          </a:prstGeom>
          <a:solidFill>
            <a:srgbClr val="CBD5D8"/>
          </a:solidFill>
          <a:ln>
            <a:noFill/>
          </a:ln>
        </p:spPr>
      </p:sp>
      <p:sp>
        <p:nvSpPr>
          <p:cNvPr id="11" name="Ellipse 11"/>
          <p:cNvSpPr/>
          <p:nvPr/>
        </p:nvSpPr>
        <p:spPr>
          <a:xfrm>
            <a:off x="847725" y="2190750"/>
            <a:ext cx="400050" cy="400050"/>
          </a:xfrm>
          <a:prstGeom prst="ellipse">
            <a:avLst/>
          </a:prstGeom>
          <a:solidFill>
            <a:srgbClr val="47BCC6"/>
          </a:solidFill>
          <a:ln>
            <a:noFill/>
          </a:ln>
        </p:spPr>
      </p:sp>
      <p:sp>
        <p:nvSpPr>
          <p:cNvPr id="12" name="TextBox 12"/>
          <p:cNvSpPr txBox="1"/>
          <p:nvPr/>
        </p:nvSpPr>
        <p:spPr>
          <a:xfrm>
            <a:off x="968621" y="2295525"/>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1</a:t>
            </a:r>
          </a:p>
        </p:txBody>
      </p:sp>
      <p:sp>
        <p:nvSpPr>
          <p:cNvPr id="13" name="TextBox 13"/>
          <p:cNvSpPr txBox="1"/>
          <p:nvPr/>
        </p:nvSpPr>
        <p:spPr>
          <a:xfrm>
            <a:off x="1478280" y="2124075"/>
            <a:ext cx="6813233" cy="617220"/>
          </a:xfrm>
          <a:prstGeom prst="rect">
            <a:avLst/>
          </a:prstGeom>
          <a:noFill/>
          <a:ln>
            <a:noFill/>
          </a:ln>
        </p:spPr>
        <p:txBody>
          <a:bodyPr wrap="square" lIns="0" tIns="0" rIns="0" bIns="0" anchor="t" anchorCtr="0"/>
          <a:lstStyle/>
          <a:p>
            <a:pPr algn="l">
              <a:lnSpc>
                <a:spcPts val="2550"/>
              </a:lnSpc>
            </a:pPr>
            <a:r>
              <a:rPr lang="zh-CN" sz="1500" dirty="0">
                <a:solidFill>
                  <a:srgbClr val="1A1A1A"/>
                </a:solidFill>
                <a:latin typeface="Zen Kaku Gothic New"/>
                <a:ea typeface="Zen Kaku Gothic New"/>
                <a:cs typeface="Zen Kaku Gothic New"/>
              </a:rPr>
              <a:t>CLAUDE.md に書いてあったおかげで、自分が書かずに済んだ</a:t>
            </a:r>
          </a:p>
          <a:p>
            <a:pPr algn="l">
              <a:lnSpc>
                <a:spcPts val="2550"/>
              </a:lnSpc>
            </a:pPr>
            <a:r>
              <a:rPr lang="zh-CN" sz="1500" dirty="0">
                <a:solidFill>
                  <a:srgbClr val="1A1A1A"/>
                </a:solidFill>
                <a:latin typeface="Zen Kaku Gothic New"/>
                <a:ea typeface="Zen Kaku Gothic New"/>
                <a:cs typeface="Zen Kaku Gothic New"/>
              </a:rPr>
              <a:t>指示はどれでしたか。</a:t>
            </a:r>
          </a:p>
        </p:txBody>
      </p:sp>
      <p:sp>
        <p:nvSpPr>
          <p:cNvPr id="14" name="Rectangle 14"/>
          <p:cNvSpPr/>
          <p:nvPr/>
        </p:nvSpPr>
        <p:spPr>
          <a:xfrm>
            <a:off x="609600" y="3067050"/>
            <a:ext cx="10972800" cy="1371600"/>
          </a:xfrm>
          <a:prstGeom prst="roundRect">
            <a:avLst>
              <a:gd name="adj" fmla="val 6944"/>
            </a:avLst>
          </a:prstGeom>
          <a:solidFill>
            <a:srgbClr val="F5F7F8"/>
          </a:solidFill>
          <a:ln>
            <a:noFill/>
          </a:ln>
        </p:spPr>
      </p:sp>
      <p:sp>
        <p:nvSpPr>
          <p:cNvPr id="15" name="Rectangle 15"/>
          <p:cNvSpPr/>
          <p:nvPr/>
        </p:nvSpPr>
        <p:spPr>
          <a:xfrm>
            <a:off x="609600" y="3067050"/>
            <a:ext cx="57150" cy="1371600"/>
          </a:xfrm>
          <a:prstGeom prst="roundRect">
            <a:avLst>
              <a:gd name="adj" fmla="val 50000"/>
            </a:avLst>
          </a:prstGeom>
          <a:solidFill>
            <a:srgbClr val="CBD5D8"/>
          </a:solidFill>
          <a:ln>
            <a:noFill/>
          </a:ln>
        </p:spPr>
      </p:sp>
      <p:sp>
        <p:nvSpPr>
          <p:cNvPr id="16" name="Ellipse 16"/>
          <p:cNvSpPr/>
          <p:nvPr/>
        </p:nvSpPr>
        <p:spPr>
          <a:xfrm>
            <a:off x="847725" y="3552825"/>
            <a:ext cx="400050" cy="400050"/>
          </a:xfrm>
          <a:prstGeom prst="ellipse">
            <a:avLst/>
          </a:prstGeom>
          <a:solidFill>
            <a:srgbClr val="47BCC6"/>
          </a:solidFill>
          <a:ln>
            <a:noFill/>
          </a:ln>
        </p:spPr>
      </p:sp>
      <p:sp>
        <p:nvSpPr>
          <p:cNvPr id="17" name="TextBox 17"/>
          <p:cNvSpPr txBox="1"/>
          <p:nvPr/>
        </p:nvSpPr>
        <p:spPr>
          <a:xfrm>
            <a:off x="968621" y="365760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2</a:t>
            </a:r>
          </a:p>
        </p:txBody>
      </p:sp>
      <p:sp>
        <p:nvSpPr>
          <p:cNvPr id="18" name="TextBox 18"/>
          <p:cNvSpPr txBox="1"/>
          <p:nvPr/>
        </p:nvSpPr>
        <p:spPr>
          <a:xfrm>
            <a:off x="1478280" y="3324225"/>
            <a:ext cx="7878128" cy="941070"/>
          </a:xfrm>
          <a:prstGeom prst="rect">
            <a:avLst/>
          </a:prstGeom>
          <a:noFill/>
          <a:ln>
            <a:noFill/>
          </a:ln>
        </p:spPr>
        <p:txBody>
          <a:bodyPr wrap="square" lIns="0" tIns="0" rIns="0" bIns="0" anchor="t" anchorCtr="0"/>
          <a:lstStyle/>
          <a:p>
            <a:pPr algn="l">
              <a:lnSpc>
                <a:spcPts val="2550"/>
              </a:lnSpc>
            </a:pPr>
            <a:r>
              <a:rPr lang="zh-CN" sz="1500" dirty="0">
                <a:solidFill>
                  <a:srgbClr val="1A1A1A"/>
                </a:solidFill>
                <a:latin typeface="Zen Kaku Gothic New"/>
                <a:ea typeface="Zen Kaku Gothic New"/>
                <a:cs typeface="Zen Kaku Gothic New"/>
              </a:rPr>
              <a:t>/read-data を呼ばずに「CSV を集計するツールを作ってください」と</a:t>
            </a:r>
          </a:p>
          <a:p>
            <a:pPr algn="l">
              <a:lnSpc>
                <a:spcPts val="2550"/>
              </a:lnSpc>
            </a:pPr>
            <a:r>
              <a:rPr lang="zh-CN" sz="1500" dirty="0">
                <a:solidFill>
                  <a:srgbClr val="1A1A1A"/>
                </a:solidFill>
                <a:latin typeface="Zen Kaku Gothic New"/>
                <a:ea typeface="Zen Kaku Gothic New"/>
                <a:cs typeface="Zen Kaku Gothic New"/>
              </a:rPr>
              <a:t>だけ頼んだ場合、何が違ったと思いますか。時間があれば1回試して</a:t>
            </a:r>
          </a:p>
          <a:p>
            <a:pPr algn="l">
              <a:lnSpc>
                <a:spcPts val="2550"/>
              </a:lnSpc>
            </a:pPr>
            <a:r>
              <a:rPr lang="zh-CN" sz="1500" dirty="0">
                <a:solidFill>
                  <a:srgbClr val="1A1A1A"/>
                </a:solidFill>
                <a:latin typeface="Zen Kaku Gothic New"/>
                <a:ea typeface="Zen Kaku Gothic New"/>
                <a:cs typeface="Zen Kaku Gothic New"/>
              </a:rPr>
              <a:t>比べてください。</a:t>
            </a:r>
          </a:p>
        </p:txBody>
      </p:sp>
      <p:sp>
        <p:nvSpPr>
          <p:cNvPr id="19" name="Rectangle 19"/>
          <p:cNvSpPr/>
          <p:nvPr/>
        </p:nvSpPr>
        <p:spPr>
          <a:xfrm>
            <a:off x="609600" y="4591050"/>
            <a:ext cx="10972800" cy="1371600"/>
          </a:xfrm>
          <a:prstGeom prst="roundRect">
            <a:avLst>
              <a:gd name="adj" fmla="val 6944"/>
            </a:avLst>
          </a:prstGeom>
          <a:solidFill>
            <a:srgbClr val="F5F7F8"/>
          </a:solidFill>
          <a:ln>
            <a:noFill/>
          </a:ln>
        </p:spPr>
      </p:sp>
      <p:sp>
        <p:nvSpPr>
          <p:cNvPr id="20" name="Rectangle 20"/>
          <p:cNvSpPr/>
          <p:nvPr/>
        </p:nvSpPr>
        <p:spPr>
          <a:xfrm>
            <a:off x="609600" y="4591050"/>
            <a:ext cx="57150" cy="1371600"/>
          </a:xfrm>
          <a:prstGeom prst="roundRect">
            <a:avLst>
              <a:gd name="adj" fmla="val 50000"/>
            </a:avLst>
          </a:prstGeom>
          <a:solidFill>
            <a:srgbClr val="CBD5D8"/>
          </a:solidFill>
          <a:ln>
            <a:noFill/>
          </a:ln>
        </p:spPr>
      </p:sp>
      <p:sp>
        <p:nvSpPr>
          <p:cNvPr id="21" name="Ellipse 21"/>
          <p:cNvSpPr/>
          <p:nvPr/>
        </p:nvSpPr>
        <p:spPr>
          <a:xfrm>
            <a:off x="847725" y="5076825"/>
            <a:ext cx="400050" cy="400050"/>
          </a:xfrm>
          <a:prstGeom prst="ellipse">
            <a:avLst/>
          </a:prstGeom>
          <a:solidFill>
            <a:srgbClr val="47BCC6"/>
          </a:solidFill>
          <a:ln>
            <a:noFill/>
          </a:ln>
        </p:spPr>
      </p:sp>
      <p:sp>
        <p:nvSpPr>
          <p:cNvPr id="22" name="TextBox 22"/>
          <p:cNvSpPr txBox="1"/>
          <p:nvPr/>
        </p:nvSpPr>
        <p:spPr>
          <a:xfrm>
            <a:off x="968621" y="518160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3</a:t>
            </a:r>
          </a:p>
        </p:txBody>
      </p:sp>
      <p:sp>
        <p:nvSpPr>
          <p:cNvPr id="23" name="TextBox 23"/>
          <p:cNvSpPr txBox="1"/>
          <p:nvPr/>
        </p:nvSpPr>
        <p:spPr>
          <a:xfrm>
            <a:off x="1478280" y="4848225"/>
            <a:ext cx="7940040" cy="941070"/>
          </a:xfrm>
          <a:prstGeom prst="rect">
            <a:avLst/>
          </a:prstGeom>
          <a:noFill/>
          <a:ln>
            <a:noFill/>
          </a:ln>
        </p:spPr>
        <p:txBody>
          <a:bodyPr wrap="square" lIns="0" tIns="0" rIns="0" bIns="0" anchor="t" anchorCtr="0"/>
          <a:lstStyle/>
          <a:p>
            <a:pPr algn="l">
              <a:lnSpc>
                <a:spcPts val="2550"/>
              </a:lnSpc>
            </a:pPr>
            <a:r>
              <a:rPr lang="zh-CN" sz="1500" dirty="0">
                <a:solidFill>
                  <a:srgbClr val="1A1A1A"/>
                </a:solidFill>
                <a:latin typeface="Zen Kaku Gothic New"/>
                <a:ea typeface="Zen Kaku Gothic New"/>
                <a:cs typeface="Zen Kaku Gothic New"/>
              </a:rPr>
              <a:t>SKILL.md を2本とも開いて読み、自分の言葉で書ける範囲の内容か</a:t>
            </a:r>
          </a:p>
          <a:p>
            <a:pPr algn="l">
              <a:lnSpc>
                <a:spcPts val="2550"/>
              </a:lnSpc>
            </a:pPr>
            <a:r>
              <a:rPr lang="zh-CN" sz="1500" dirty="0">
                <a:solidFill>
                  <a:srgbClr val="1A1A1A"/>
                </a:solidFill>
                <a:latin typeface="Zen Kaku Gothic New"/>
                <a:ea typeface="Zen Kaku Gothic New"/>
                <a:cs typeface="Zen Kaku Gothic New"/>
              </a:rPr>
              <a:t>どうかを判断してください。書ける範囲であれば、自分の職場の手順も</a:t>
            </a:r>
          </a:p>
          <a:p>
            <a:pPr algn="l">
              <a:lnSpc>
                <a:spcPts val="2550"/>
              </a:lnSpc>
            </a:pPr>
            <a:r>
              <a:rPr lang="zh-CN" sz="1500" dirty="0">
                <a:solidFill>
                  <a:srgbClr val="1A1A1A"/>
                </a:solidFill>
                <a:latin typeface="Zen Kaku Gothic New"/>
                <a:ea typeface="Zen Kaku Gothic New"/>
                <a:cs typeface="Zen Kaku Gothic New"/>
              </a:rPr>
              <a:t>同じ形にできます。</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125</a:t>
            </a:r>
          </a:p>
        </p:txBody>
      </p:sp>
    </p:spTree>
  </p:cSld>
  <p:clrMapOvr>
    <a:masterClrMapping/>
  </p:clrMapOvr>
  <p:transition xmlns:p14="http://schemas.microsoft.com/office/powerpoint/2010/main" p14:dur="400">
    <p:fad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実行と検算</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899398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エラーが出なかったことは、</a:t>
            </a:r>
            <a:r>
              <a:rPr lang="zh-CN" sz="2250" b="1" dirty="0">
                <a:solidFill>
                  <a:srgbClr val="264DBF"/>
                </a:solidFill>
                <a:latin typeface="Zen Kaku Gothic New"/>
                <a:ea typeface="Zen Kaku Gothic New"/>
                <a:cs typeface="Zen Kaku Gothic New"/>
              </a:rPr>
              <a:t>検算ではありません</a:t>
            </a:r>
            <a:r>
              <a:rPr lang="zh-CN" sz="2250" b="1" dirty="0">
                <a:solidFill>
                  <a:srgbClr val="000000"/>
                </a:solidFill>
                <a:latin typeface="Zen Kaku Gothic New"/>
                <a:ea typeface="Zen Kaku Gothic New"/>
                <a:cs typeface="Zen Kaku Gothic New"/>
              </a:rPr>
              <a:t>。</a:t>
            </a:r>
          </a:p>
        </p:txBody>
      </p:sp>
      <p:sp>
        <p:nvSpPr>
          <p:cNvPr id="7" name="Ellipse 7"/>
          <p:cNvSpPr/>
          <p:nvPr/>
        </p:nvSpPr>
        <p:spPr>
          <a:xfrm>
            <a:off x="742950" y="1981200"/>
            <a:ext cx="381000" cy="381000"/>
          </a:xfrm>
          <a:prstGeom prst="ellipse">
            <a:avLst/>
          </a:prstGeom>
          <a:solidFill>
            <a:srgbClr val="47BCC6"/>
          </a:solidFill>
          <a:ln>
            <a:noFill/>
          </a:ln>
        </p:spPr>
      </p:sp>
      <p:sp>
        <p:nvSpPr>
          <p:cNvPr id="8" name="TextBox 8"/>
          <p:cNvSpPr txBox="1"/>
          <p:nvPr/>
        </p:nvSpPr>
        <p:spPr>
          <a:xfrm>
            <a:off x="858278" y="2084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287399" y="1944529"/>
            <a:ext cx="310128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/run-and-verify を呼ぶ</a:t>
            </a:r>
          </a:p>
        </p:txBody>
      </p:sp>
      <p:sp>
        <p:nvSpPr>
          <p:cNvPr id="10" name="TextBox 10"/>
          <p:cNvSpPr txBox="1"/>
          <p:nvPr/>
        </p:nvSpPr>
        <p:spPr>
          <a:xfrm>
            <a:off x="1288161" y="2265521"/>
            <a:ext cx="260242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実行と検算の手順が</a:t>
            </a:r>
          </a:p>
          <a:p>
            <a:pPr algn="l">
              <a:lnSpc>
                <a:spcPts val="2250"/>
              </a:lnSpc>
            </a:pPr>
            <a:r>
              <a:rPr lang="zh-CN" sz="1420" dirty="0">
                <a:solidFill>
                  <a:srgbClr val="484848"/>
                </a:solidFill>
                <a:latin typeface="Zen Kaku Gothic New"/>
                <a:ea typeface="Zen Kaku Gothic New"/>
                <a:cs typeface="Zen Kaku Gothic New"/>
              </a:rPr>
              <a:t>型として入っています。</a:t>
            </a:r>
          </a:p>
        </p:txBody>
      </p:sp>
      <p:sp>
        <p:nvSpPr>
          <p:cNvPr id="11" name="Ellipse 11"/>
          <p:cNvSpPr/>
          <p:nvPr/>
        </p:nvSpPr>
        <p:spPr>
          <a:xfrm>
            <a:off x="742950" y="3105150"/>
            <a:ext cx="381000" cy="381000"/>
          </a:xfrm>
          <a:prstGeom prst="ellipse">
            <a:avLst/>
          </a:prstGeom>
          <a:solidFill>
            <a:srgbClr val="47BCC6"/>
          </a:solidFill>
          <a:ln>
            <a:noFill/>
          </a:ln>
        </p:spPr>
      </p:sp>
      <p:sp>
        <p:nvSpPr>
          <p:cNvPr id="12" name="TextBox 12"/>
          <p:cNvSpPr txBox="1"/>
          <p:nvPr/>
        </p:nvSpPr>
        <p:spPr>
          <a:xfrm>
            <a:off x="858278" y="32084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287399" y="3068479"/>
            <a:ext cx="329241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統合ターミナルで実行する</a:t>
            </a:r>
          </a:p>
        </p:txBody>
      </p:sp>
      <p:sp>
        <p:nvSpPr>
          <p:cNvPr id="14" name="TextBox 14"/>
          <p:cNvSpPr txBox="1"/>
          <p:nvPr/>
        </p:nvSpPr>
        <p:spPr>
          <a:xfrm>
            <a:off x="1288161" y="3389471"/>
            <a:ext cx="335527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Mac は python3 aggregate.py</a:t>
            </a:r>
          </a:p>
          <a:p>
            <a:pPr algn="l">
              <a:lnSpc>
                <a:spcPts val="2250"/>
              </a:lnSpc>
            </a:pPr>
            <a:r>
              <a:rPr lang="zh-CN" sz="1420" dirty="0">
                <a:solidFill>
                  <a:srgbClr val="484848"/>
                </a:solidFill>
                <a:latin typeface="Zen Kaku Gothic New"/>
                <a:ea typeface="Zen Kaku Gothic New"/>
                <a:cs typeface="Zen Kaku Gothic New"/>
              </a:rPr>
              <a:t>Windows は py aggregate.py</a:t>
            </a:r>
          </a:p>
        </p:txBody>
      </p:sp>
      <p:sp>
        <p:nvSpPr>
          <p:cNvPr id="15" name="Ellipse 15"/>
          <p:cNvSpPr/>
          <p:nvPr/>
        </p:nvSpPr>
        <p:spPr>
          <a:xfrm>
            <a:off x="742950" y="4229100"/>
            <a:ext cx="381000" cy="381000"/>
          </a:xfrm>
          <a:prstGeom prst="ellipse">
            <a:avLst/>
          </a:prstGeom>
          <a:solidFill>
            <a:srgbClr val="47BCC6"/>
          </a:solidFill>
          <a:ln>
            <a:noFill/>
          </a:ln>
        </p:spPr>
      </p:sp>
      <p:sp>
        <p:nvSpPr>
          <p:cNvPr id="16" name="TextBox 16"/>
          <p:cNvSpPr txBox="1"/>
          <p:nvPr/>
        </p:nvSpPr>
        <p:spPr>
          <a:xfrm>
            <a:off x="858278" y="43324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287399" y="419242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数え直した値と合わせる</a:t>
            </a:r>
          </a:p>
        </p:txBody>
      </p:sp>
      <p:sp>
        <p:nvSpPr>
          <p:cNvPr id="18" name="TextBox 18"/>
          <p:cNvSpPr txBox="1"/>
          <p:nvPr/>
        </p:nvSpPr>
        <p:spPr>
          <a:xfrm>
            <a:off x="1288161" y="4513421"/>
            <a:ext cx="3614071"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行数58 と minutes の総計4875 を</a:t>
            </a:r>
          </a:p>
          <a:p>
            <a:pPr algn="l">
              <a:lnSpc>
                <a:spcPts val="2250"/>
              </a:lnSpc>
            </a:pPr>
            <a:r>
              <a:rPr lang="zh-CN" sz="1420" dirty="0">
                <a:solidFill>
                  <a:srgbClr val="484848"/>
                </a:solidFill>
                <a:latin typeface="Zen Kaku Gothic New"/>
                <a:ea typeface="Zen Kaku Gothic New"/>
                <a:cs typeface="Zen Kaku Gothic New"/>
              </a:rPr>
              <a:t>別の経路で数え直します。</a:t>
            </a:r>
          </a:p>
        </p:txBody>
      </p:sp>
      <p:sp>
        <p:nvSpPr>
          <p:cNvPr id="19" name="Rectangle 19"/>
          <p:cNvSpPr/>
          <p:nvPr/>
        </p:nvSpPr>
        <p:spPr>
          <a:xfrm>
            <a:off x="609600" y="5314950"/>
            <a:ext cx="5334000" cy="895350"/>
          </a:xfrm>
          <a:prstGeom prst="roundRect">
            <a:avLst>
              <a:gd name="adj" fmla="val 8511"/>
            </a:avLst>
          </a:prstGeom>
          <a:solidFill>
            <a:srgbClr val="EEF6F7"/>
          </a:solidFill>
          <a:ln>
            <a:noFill/>
          </a:ln>
        </p:spPr>
      </p:sp>
      <p:sp>
        <p:nvSpPr>
          <p:cNvPr id="20" name="Rectangle 20"/>
          <p:cNvSpPr/>
          <p:nvPr/>
        </p:nvSpPr>
        <p:spPr>
          <a:xfrm>
            <a:off x="609600" y="5314950"/>
            <a:ext cx="57150" cy="895350"/>
          </a:xfrm>
          <a:prstGeom prst="roundRect">
            <a:avLst>
              <a:gd name="adj" fmla="val 50000"/>
            </a:avLst>
          </a:prstGeom>
          <a:solidFill>
            <a:srgbClr val="47BCC6"/>
          </a:solidFill>
          <a:ln>
            <a:noFill/>
          </a:ln>
        </p:spPr>
      </p:sp>
      <p:sp>
        <p:nvSpPr>
          <p:cNvPr id="21" name="TextBox 21"/>
          <p:cNvSpPr txBox="1"/>
          <p:nvPr/>
        </p:nvSpPr>
        <p:spPr>
          <a:xfrm>
            <a:off x="869061" y="5523071"/>
            <a:ext cx="401402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一致しないときは、直す前に</a:t>
            </a:r>
          </a:p>
          <a:p>
            <a:pPr algn="l">
              <a:lnSpc>
                <a:spcPts val="2250"/>
              </a:lnSpc>
            </a:pPr>
            <a:r>
              <a:rPr lang="zh-CN" sz="1420" dirty="0">
                <a:solidFill>
                  <a:srgbClr val="484848"/>
                </a:solidFill>
                <a:latin typeface="Zen Kaku Gothic New"/>
                <a:ea typeface="Zen Kaku Gothic New"/>
                <a:cs typeface="Zen Kaku Gothic New"/>
              </a:rPr>
              <a:t>どちらが誤りかを先に言葉にします。</a:t>
            </a:r>
          </a:p>
        </p:txBody>
      </p:sp>
      <p:sp>
        <p:nvSpPr>
          <p:cNvPr id="22" name="Rectangle 22"/>
          <p:cNvSpPr/>
          <p:nvPr/>
        </p:nvSpPr>
        <p:spPr>
          <a:xfrm>
            <a:off x="6248400" y="1905000"/>
            <a:ext cx="5334000" cy="3581400"/>
          </a:xfrm>
          <a:prstGeom prst="roundRect">
            <a:avLst>
              <a:gd name="adj" fmla="val 2128"/>
            </a:avLst>
          </a:prstGeom>
          <a:solidFill>
            <a:srgbClr val="F2F4F8"/>
          </a:solidFill>
          <a:ln w="14288">
            <a:solidFill>
              <a:srgbClr val="9AA0B4"/>
            </a:solidFill>
            <a:custDash>
              <a:ds d="400000" sp="266666"/>
            </a:custDash>
          </a:ln>
        </p:spPr>
      </p:sp>
      <p:sp>
        <p:nvSpPr>
          <p:cNvPr id="23" name="TextBox 23"/>
          <p:cNvSpPr txBox="1"/>
          <p:nvPr/>
        </p:nvSpPr>
        <p:spPr>
          <a:xfrm>
            <a:off x="7815262" y="34113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［要撮影：画面］</a:t>
            </a:r>
          </a:p>
        </p:txBody>
      </p:sp>
      <p:sp>
        <p:nvSpPr>
          <p:cNvPr id="24" name="TextBox 24"/>
          <p:cNvSpPr txBox="1"/>
          <p:nvPr/>
        </p:nvSpPr>
        <p:spPr>
          <a:xfrm>
            <a:off x="7496556" y="3770471"/>
            <a:ext cx="2837688"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統合ターミナルの実行結果</a:t>
            </a:r>
          </a:p>
        </p:txBody>
      </p:sp>
      <p:sp>
        <p:nvSpPr>
          <p:cNvPr id="25" name="TextBox 25"/>
          <p:cNvSpPr txBox="1"/>
          <p:nvPr/>
        </p:nvSpPr>
        <p:spPr>
          <a:xfrm>
            <a:off x="8376094" y="4037171"/>
            <a:ext cx="107861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（PS27）</a:t>
            </a:r>
          </a:p>
        </p:txBody>
      </p:sp>
      <p:sp>
        <p:nvSpPr>
          <p:cNvPr id="26" name="TextBox 26"/>
          <p:cNvSpPr txBox="1"/>
          <p:nvPr/>
        </p:nvSpPr>
        <p:spPr>
          <a:xfrm>
            <a:off x="6241161" y="5618321"/>
            <a:ext cx="471982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画面はリハーサルで撮影して差し替えます。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126</a:t>
            </a:r>
          </a:p>
        </p:txBody>
      </p:sp>
    </p:spTree>
  </p:cSld>
  <p:clrMapOvr>
    <a:masterClrMapping/>
  </p:clrMapOvr>
  <p:transition xmlns:p14="http://schemas.microsoft.com/office/powerpoint/2010/main" p14:dur="400">
    <p:fade/>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39749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OK基準7項目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842841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7つ</a:t>
            </a:r>
            <a:r>
              <a:rPr lang="zh-CN" sz="2250" b="1" dirty="0">
                <a:solidFill>
                  <a:srgbClr val="264DBF"/>
                </a:solidFill>
                <a:latin typeface="Zen Kaku Gothic New"/>
                <a:ea typeface="Zen Kaku Gothic New"/>
                <a:cs typeface="Zen Kaku Gothic New"/>
              </a:rPr>
              <a:t>すべて</a:t>
            </a:r>
            <a:r>
              <a:rPr lang="zh-CN" sz="2250" b="1" dirty="0">
                <a:solidFill>
                  <a:srgbClr val="000000"/>
                </a:solidFill>
                <a:latin typeface="Zen Kaku Gothic New"/>
                <a:ea typeface="Zen Kaku Gothic New"/>
                <a:cs typeface="Zen Kaku Gothic New"/>
              </a:rPr>
              <a:t>を満たせたら、この演習は完了です。</a:t>
            </a:r>
          </a:p>
        </p:txBody>
      </p:sp>
      <p:sp>
        <p:nvSpPr>
          <p:cNvPr id="7" name="Rectangle 7"/>
          <p:cNvSpPr/>
          <p:nvPr/>
        </p:nvSpPr>
        <p:spPr>
          <a:xfrm>
            <a:off x="609600" y="1771650"/>
            <a:ext cx="10972800" cy="381000"/>
          </a:xfrm>
          <a:prstGeom prst="rect">
            <a:avLst/>
          </a:prstGeom>
          <a:solidFill>
            <a:srgbClr val="0B2E33"/>
          </a:solidFill>
          <a:ln>
            <a:noFill/>
          </a:ln>
        </p:spPr>
      </p:sp>
      <p:sp>
        <p:nvSpPr>
          <p:cNvPr id="8" name="TextBox 8"/>
          <p:cNvSpPr txBox="1"/>
          <p:nvPr/>
        </p:nvSpPr>
        <p:spPr>
          <a:xfrm>
            <a:off x="830580" y="1876425"/>
            <a:ext cx="157543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確認する項目</a:t>
            </a:r>
          </a:p>
        </p:txBody>
      </p:sp>
      <p:sp>
        <p:nvSpPr>
          <p:cNvPr id="9" name="Rectangle 9"/>
          <p:cNvSpPr/>
          <p:nvPr/>
        </p:nvSpPr>
        <p:spPr>
          <a:xfrm>
            <a:off x="609600" y="2152650"/>
            <a:ext cx="10972800" cy="581025"/>
          </a:xfrm>
          <a:prstGeom prst="rect">
            <a:avLst/>
          </a:prstGeom>
          <a:solidFill>
            <a:srgbClr val="FFFFFF"/>
          </a:solidFill>
          <a:ln>
            <a:noFill/>
          </a:ln>
        </p:spPr>
      </p:sp>
      <p:sp>
        <p:nvSpPr>
          <p:cNvPr id="10" name="Ellipse 10"/>
          <p:cNvSpPr/>
          <p:nvPr/>
        </p:nvSpPr>
        <p:spPr>
          <a:xfrm>
            <a:off x="828675" y="2276475"/>
            <a:ext cx="323850" cy="323850"/>
          </a:xfrm>
          <a:prstGeom prst="ellipse">
            <a:avLst/>
          </a:prstGeom>
          <a:solidFill>
            <a:srgbClr val="47BCC6"/>
          </a:solidFill>
          <a:ln>
            <a:noFill/>
          </a:ln>
        </p:spPr>
      </p:sp>
      <p:sp>
        <p:nvSpPr>
          <p:cNvPr id="11" name="TextBox 11"/>
          <p:cNvSpPr txBox="1"/>
          <p:nvPr/>
        </p:nvSpPr>
        <p:spPr>
          <a:xfrm>
            <a:off x="915428" y="2351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2" name="TextBox 12"/>
          <p:cNvSpPr txBox="1"/>
          <p:nvPr/>
        </p:nvSpPr>
        <p:spPr>
          <a:xfrm>
            <a:off x="1383411" y="2351246"/>
            <a:ext cx="8112718"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python3 aggregate.py（Windows は py aggregate.py）がエラーなく動く</a:t>
            </a:r>
          </a:p>
        </p:txBody>
      </p:sp>
      <p:sp>
        <p:nvSpPr>
          <p:cNvPr id="13" name="Rectangle 13"/>
          <p:cNvSpPr/>
          <p:nvPr/>
        </p:nvSpPr>
        <p:spPr>
          <a:xfrm>
            <a:off x="609600" y="2733675"/>
            <a:ext cx="10972800" cy="581025"/>
          </a:xfrm>
          <a:prstGeom prst="rect">
            <a:avLst/>
          </a:prstGeom>
          <a:solidFill>
            <a:srgbClr val="F7F9FA"/>
          </a:solidFill>
          <a:ln>
            <a:noFill/>
          </a:ln>
        </p:spPr>
      </p:sp>
      <p:sp>
        <p:nvSpPr>
          <p:cNvPr id="14" name="Ellipse 14"/>
          <p:cNvSpPr/>
          <p:nvPr/>
        </p:nvSpPr>
        <p:spPr>
          <a:xfrm>
            <a:off x="828675" y="2857500"/>
            <a:ext cx="323850" cy="323850"/>
          </a:xfrm>
          <a:prstGeom prst="ellipse">
            <a:avLst/>
          </a:prstGeom>
          <a:solidFill>
            <a:srgbClr val="47BCC6"/>
          </a:solidFill>
          <a:ln>
            <a:noFill/>
          </a:ln>
        </p:spPr>
      </p:sp>
      <p:sp>
        <p:nvSpPr>
          <p:cNvPr id="15" name="TextBox 15"/>
          <p:cNvSpPr txBox="1"/>
          <p:nvPr/>
        </p:nvSpPr>
        <p:spPr>
          <a:xfrm>
            <a:off x="915428" y="29322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6" name="TextBox 16"/>
          <p:cNvSpPr txBox="1"/>
          <p:nvPr/>
        </p:nvSpPr>
        <p:spPr>
          <a:xfrm>
            <a:off x="1383411" y="2932271"/>
            <a:ext cx="5425630"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メンバー別の合計稼働分数が、多い順に表示される</a:t>
            </a:r>
          </a:p>
        </p:txBody>
      </p:sp>
      <p:sp>
        <p:nvSpPr>
          <p:cNvPr id="17" name="Rectangle 17"/>
          <p:cNvSpPr/>
          <p:nvPr/>
        </p:nvSpPr>
        <p:spPr>
          <a:xfrm>
            <a:off x="609600" y="3314700"/>
            <a:ext cx="10972800" cy="581025"/>
          </a:xfrm>
          <a:prstGeom prst="rect">
            <a:avLst/>
          </a:prstGeom>
          <a:solidFill>
            <a:srgbClr val="FFFFFF"/>
          </a:solidFill>
          <a:ln>
            <a:noFill/>
          </a:ln>
        </p:spPr>
      </p:sp>
      <p:sp>
        <p:nvSpPr>
          <p:cNvPr id="18" name="Ellipse 18"/>
          <p:cNvSpPr/>
          <p:nvPr/>
        </p:nvSpPr>
        <p:spPr>
          <a:xfrm>
            <a:off x="828675" y="3438525"/>
            <a:ext cx="323850" cy="323850"/>
          </a:xfrm>
          <a:prstGeom prst="ellipse">
            <a:avLst/>
          </a:prstGeom>
          <a:solidFill>
            <a:srgbClr val="47BCC6"/>
          </a:solidFill>
          <a:ln>
            <a:noFill/>
          </a:ln>
        </p:spPr>
      </p:sp>
      <p:sp>
        <p:nvSpPr>
          <p:cNvPr id="19" name="TextBox 19"/>
          <p:cNvSpPr txBox="1"/>
          <p:nvPr/>
        </p:nvSpPr>
        <p:spPr>
          <a:xfrm>
            <a:off x="915428" y="35132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0" name="TextBox 20"/>
          <p:cNvSpPr txBox="1"/>
          <p:nvPr/>
        </p:nvSpPr>
        <p:spPr>
          <a:xfrm>
            <a:off x="1383411" y="3513296"/>
            <a:ext cx="7143083"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表示された合計が、数え直した値と一致する（行数58・総計4875）</a:t>
            </a:r>
          </a:p>
        </p:txBody>
      </p:sp>
      <p:sp>
        <p:nvSpPr>
          <p:cNvPr id="21" name="Rectangle 21"/>
          <p:cNvSpPr/>
          <p:nvPr/>
        </p:nvSpPr>
        <p:spPr>
          <a:xfrm>
            <a:off x="609600" y="3895725"/>
            <a:ext cx="10972800" cy="581025"/>
          </a:xfrm>
          <a:prstGeom prst="rect">
            <a:avLst/>
          </a:prstGeom>
          <a:solidFill>
            <a:srgbClr val="F7F9FA"/>
          </a:solidFill>
          <a:ln>
            <a:noFill/>
          </a:ln>
        </p:spPr>
      </p:sp>
      <p:sp>
        <p:nvSpPr>
          <p:cNvPr id="22" name="Ellipse 22"/>
          <p:cNvSpPr/>
          <p:nvPr/>
        </p:nvSpPr>
        <p:spPr>
          <a:xfrm>
            <a:off x="828675" y="4019550"/>
            <a:ext cx="323850" cy="323850"/>
          </a:xfrm>
          <a:prstGeom prst="ellipse">
            <a:avLst/>
          </a:prstGeom>
          <a:solidFill>
            <a:srgbClr val="47BCC6"/>
          </a:solidFill>
          <a:ln>
            <a:noFill/>
          </a:ln>
        </p:spPr>
      </p:sp>
      <p:sp>
        <p:nvSpPr>
          <p:cNvPr id="23" name="TextBox 23"/>
          <p:cNvSpPr txBox="1"/>
          <p:nvPr/>
        </p:nvSpPr>
        <p:spPr>
          <a:xfrm>
            <a:off x="915428" y="40943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383411" y="4094321"/>
            <a:ext cx="5660898"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読み込み・集計・表示が、別々の関数に分かれている</a:t>
            </a:r>
          </a:p>
        </p:txBody>
      </p:sp>
      <p:sp>
        <p:nvSpPr>
          <p:cNvPr id="25" name="Rectangle 25"/>
          <p:cNvSpPr/>
          <p:nvPr/>
        </p:nvSpPr>
        <p:spPr>
          <a:xfrm>
            <a:off x="609600" y="4476750"/>
            <a:ext cx="10972800" cy="581025"/>
          </a:xfrm>
          <a:prstGeom prst="rect">
            <a:avLst/>
          </a:prstGeom>
          <a:solidFill>
            <a:srgbClr val="FFFFFF"/>
          </a:solidFill>
          <a:ln>
            <a:noFill/>
          </a:ln>
        </p:spPr>
      </p:sp>
      <p:sp>
        <p:nvSpPr>
          <p:cNvPr id="26" name="Ellipse 26"/>
          <p:cNvSpPr/>
          <p:nvPr/>
        </p:nvSpPr>
        <p:spPr>
          <a:xfrm>
            <a:off x="828675" y="4600575"/>
            <a:ext cx="323850" cy="323850"/>
          </a:xfrm>
          <a:prstGeom prst="ellipse">
            <a:avLst/>
          </a:prstGeom>
          <a:solidFill>
            <a:srgbClr val="47BCC6"/>
          </a:solidFill>
          <a:ln>
            <a:noFill/>
          </a:ln>
        </p:spPr>
      </p:sp>
      <p:sp>
        <p:nvSpPr>
          <p:cNvPr id="27" name="TextBox 27"/>
          <p:cNvSpPr txBox="1"/>
          <p:nvPr/>
        </p:nvSpPr>
        <p:spPr>
          <a:xfrm>
            <a:off x="915428" y="4675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8" name="TextBox 28"/>
          <p:cNvSpPr txBox="1"/>
          <p:nvPr/>
        </p:nvSpPr>
        <p:spPr>
          <a:xfrm>
            <a:off x="1383411" y="4675346"/>
            <a:ext cx="8248840"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集計結果を保持するクラスがあり、メンバー別と作業種別の両方を取り出せる</a:t>
            </a:r>
          </a:p>
        </p:txBody>
      </p:sp>
      <p:sp>
        <p:nvSpPr>
          <p:cNvPr id="29" name="Rectangle 29"/>
          <p:cNvSpPr/>
          <p:nvPr/>
        </p:nvSpPr>
        <p:spPr>
          <a:xfrm>
            <a:off x="609600" y="5057775"/>
            <a:ext cx="10972800" cy="581025"/>
          </a:xfrm>
          <a:prstGeom prst="rect">
            <a:avLst/>
          </a:prstGeom>
          <a:solidFill>
            <a:srgbClr val="F7F9FA"/>
          </a:solidFill>
          <a:ln>
            <a:noFill/>
          </a:ln>
        </p:spPr>
      </p:sp>
      <p:sp>
        <p:nvSpPr>
          <p:cNvPr id="30" name="Ellipse 30"/>
          <p:cNvSpPr/>
          <p:nvPr/>
        </p:nvSpPr>
        <p:spPr>
          <a:xfrm>
            <a:off x="828675" y="5181600"/>
            <a:ext cx="323850" cy="323850"/>
          </a:xfrm>
          <a:prstGeom prst="ellipse">
            <a:avLst/>
          </a:prstGeom>
          <a:solidFill>
            <a:srgbClr val="47BCC6"/>
          </a:solidFill>
          <a:ln>
            <a:noFill/>
          </a:ln>
        </p:spPr>
      </p:sp>
      <p:sp>
        <p:nvSpPr>
          <p:cNvPr id="31" name="TextBox 31"/>
          <p:cNvSpPr txBox="1"/>
          <p:nvPr/>
        </p:nvSpPr>
        <p:spPr>
          <a:xfrm>
            <a:off x="915428" y="52563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6</a:t>
            </a:r>
          </a:p>
        </p:txBody>
      </p:sp>
      <p:sp>
        <p:nvSpPr>
          <p:cNvPr id="32" name="TextBox 32"/>
          <p:cNvSpPr txBox="1"/>
          <p:nvPr/>
        </p:nvSpPr>
        <p:spPr>
          <a:xfrm>
            <a:off x="1383411" y="5256371"/>
            <a:ext cx="8723900"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CLAUDE.md の読み込みを確認できている（2経路のどちらか片方で足ります）</a:t>
            </a:r>
          </a:p>
        </p:txBody>
      </p:sp>
      <p:sp>
        <p:nvSpPr>
          <p:cNvPr id="33" name="Rectangle 33"/>
          <p:cNvSpPr/>
          <p:nvPr/>
        </p:nvSpPr>
        <p:spPr>
          <a:xfrm>
            <a:off x="609600" y="5638800"/>
            <a:ext cx="10972800" cy="581025"/>
          </a:xfrm>
          <a:prstGeom prst="rect">
            <a:avLst/>
          </a:prstGeom>
          <a:solidFill>
            <a:srgbClr val="FFFFFF"/>
          </a:solidFill>
          <a:ln>
            <a:noFill/>
          </a:ln>
        </p:spPr>
      </p:sp>
      <p:sp>
        <p:nvSpPr>
          <p:cNvPr id="34" name="Ellipse 34"/>
          <p:cNvSpPr/>
          <p:nvPr/>
        </p:nvSpPr>
        <p:spPr>
          <a:xfrm>
            <a:off x="828675" y="5762625"/>
            <a:ext cx="323850" cy="323850"/>
          </a:xfrm>
          <a:prstGeom prst="ellipse">
            <a:avLst/>
          </a:prstGeom>
          <a:solidFill>
            <a:srgbClr val="47BCC6"/>
          </a:solidFill>
          <a:ln>
            <a:noFill/>
          </a:ln>
        </p:spPr>
      </p:sp>
      <p:sp>
        <p:nvSpPr>
          <p:cNvPr id="35" name="TextBox 35"/>
          <p:cNvSpPr txBox="1"/>
          <p:nvPr/>
        </p:nvSpPr>
        <p:spPr>
          <a:xfrm>
            <a:off x="915428" y="5837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7</a:t>
            </a:r>
          </a:p>
        </p:txBody>
      </p:sp>
      <p:sp>
        <p:nvSpPr>
          <p:cNvPr id="36" name="TextBox 36"/>
          <p:cNvSpPr txBox="1"/>
          <p:nvPr/>
        </p:nvSpPr>
        <p:spPr>
          <a:xfrm>
            <a:off x="1383411" y="5837396"/>
            <a:ext cx="8060627"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data/work_log.csv の中身が変わっていない（行数58・総計4875 のまま）</a:t>
            </a:r>
          </a:p>
        </p:txBody>
      </p:sp>
      <p:sp>
        <p:nvSpPr>
          <p:cNvPr id="37" name="TextBox 3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127</a:t>
            </a:r>
          </a:p>
        </p:txBody>
      </p:sp>
    </p:spTree>
  </p:cSld>
  <p:clrMapOvr>
    <a:masterClrMapping/>
  </p:clrMapOvr>
  <p:transition xmlns:p14="http://schemas.microsoft.com/office/powerpoint/2010/main" p14:dur="400">
    <p:fade/>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追加と考察</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8170" y="1281112"/>
            <a:ext cx="998860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1行を消して同じ依頼を出し、</a:t>
            </a:r>
            <a:r>
              <a:rPr lang="zh-CN" sz="2250" b="1" dirty="0">
                <a:solidFill>
                  <a:srgbClr val="264DBF"/>
                </a:solidFill>
                <a:latin typeface="Zen Kaku Gothic New"/>
                <a:ea typeface="Zen Kaku Gothic New"/>
                <a:cs typeface="Zen Kaku Gothic New"/>
              </a:rPr>
              <a:t>この回の差</a:t>
            </a:r>
            <a:r>
              <a:rPr lang="zh-CN" sz="2250" b="1" dirty="0">
                <a:solidFill>
                  <a:srgbClr val="000000"/>
                </a:solidFill>
                <a:latin typeface="Zen Kaku Gothic New"/>
                <a:ea typeface="Zen Kaku Gothic New"/>
                <a:cs typeface="Zen Kaku Gothic New"/>
              </a:rPr>
              <a:t>を記録します。</a:t>
            </a:r>
          </a:p>
        </p:txBody>
      </p:sp>
      <p:sp>
        <p:nvSpPr>
          <p:cNvPr id="9" name="Rectangle 9"/>
          <p:cNvSpPr/>
          <p:nvPr/>
        </p:nvSpPr>
        <p:spPr>
          <a:xfrm>
            <a:off x="609600" y="1905000"/>
            <a:ext cx="5334000" cy="3352800"/>
          </a:xfrm>
          <a:prstGeom prst="roundRect">
            <a:avLst>
              <a:gd name="adj" fmla="val 2841"/>
            </a:avLst>
          </a:prstGeom>
          <a:solidFill>
            <a:srgbClr val="2B2B2B"/>
          </a:solidFill>
          <a:ln>
            <a:noFill/>
          </a:ln>
        </p:spPr>
      </p:sp>
      <p:sp>
        <p:nvSpPr>
          <p:cNvPr id="10" name="Rectangle 10"/>
          <p:cNvSpPr/>
          <p:nvPr/>
        </p:nvSpPr>
        <p:spPr>
          <a:xfrm>
            <a:off x="609600" y="1905000"/>
            <a:ext cx="5334000" cy="419100"/>
          </a:xfrm>
          <a:prstGeom prst="roundRect">
            <a:avLst>
              <a:gd name="adj" fmla="val 22727"/>
            </a:avLst>
          </a:prstGeom>
          <a:solidFill>
            <a:srgbClr val="3C3C3C"/>
          </a:solidFill>
          <a:ln>
            <a:noFill/>
          </a:ln>
        </p:spPr>
      </p:sp>
      <p:sp>
        <p:nvSpPr>
          <p:cNvPr id="11" name="Rectangle 11"/>
          <p:cNvSpPr/>
          <p:nvPr/>
        </p:nvSpPr>
        <p:spPr>
          <a:xfrm>
            <a:off x="609600" y="2114550"/>
            <a:ext cx="5334000" cy="209550"/>
          </a:xfrm>
          <a:prstGeom prst="rect">
            <a:avLst/>
          </a:prstGeom>
          <a:solidFill>
            <a:srgbClr val="3C3C3C"/>
          </a:solidFill>
          <a:ln>
            <a:noFill/>
          </a:ln>
        </p:spPr>
      </p:sp>
      <p:sp>
        <p:nvSpPr>
          <p:cNvPr id="12" name="TextBox 12"/>
          <p:cNvSpPr txBox="1"/>
          <p:nvPr/>
        </p:nvSpPr>
        <p:spPr>
          <a:xfrm>
            <a:off x="830580" y="2047875"/>
            <a:ext cx="1978485" cy="293370"/>
          </a:xfrm>
          <a:prstGeom prst="rect">
            <a:avLst/>
          </a:prstGeom>
          <a:noFill/>
          <a:ln>
            <a:noFill/>
          </a:ln>
        </p:spPr>
        <p:txBody>
          <a:bodyPr wrap="none" lIns="0" tIns="0" rIns="0" bIns="0" anchor="t" anchorCtr="0">
            <a:spAutoFit/>
          </a:bodyPr>
          <a:lstStyle/>
          <a:p>
            <a:pPr algn="l"/>
            <a:r>
              <a:rPr lang="zh-CN" sz="1500" b="1" dirty="0">
                <a:solidFill>
                  <a:srgbClr val="C9CFD4"/>
                </a:solidFill>
                <a:latin typeface="Zen Kaku Gothic New"/>
                <a:ea typeface="Zen Kaku Gothic New"/>
                <a:cs typeface="Zen Kaku Gothic New"/>
              </a:rPr>
              <a:t>一時的に消す1行</a:t>
            </a:r>
          </a:p>
        </p:txBody>
      </p:sp>
      <p:sp>
        <p:nvSpPr>
          <p:cNvPr id="13" name="TextBox 13"/>
          <p:cNvSpPr txBox="1"/>
          <p:nvPr/>
        </p:nvSpPr>
        <p:spPr>
          <a:xfrm>
            <a:off x="830961" y="2703671"/>
            <a:ext cx="4037552" cy="583502"/>
          </a:xfrm>
          <a:prstGeom prst="rect">
            <a:avLst/>
          </a:prstGeom>
          <a:noFill/>
          <a:ln>
            <a:noFill/>
          </a:ln>
        </p:spPr>
        <p:txBody>
          <a:bodyPr wrap="square" lIns="0" tIns="0" rIns="0" bIns="0" anchor="t" anchorCtr="0"/>
          <a:lstStyle/>
          <a:p>
            <a:pPr algn="l">
              <a:lnSpc>
                <a:spcPts val="2400"/>
              </a:lnSpc>
            </a:pPr>
            <a:r>
              <a:rPr lang="zh-CN" sz="1420" dirty="0">
                <a:solidFill>
                  <a:srgbClr val="E6E6E6"/>
                </a:solidFill>
                <a:latin typeface="Source Code Pro"/>
                <a:ea typeface="Microsoft YaHei"/>
                <a:cs typeface="Source Code Pro"/>
              </a:rPr>
              <a:t>CSV から読んだ数値は、計算する</a:t>
            </a:r>
          </a:p>
          <a:p>
            <a:pPr algn="l">
              <a:lnSpc>
                <a:spcPts val="2400"/>
              </a:lnSpc>
            </a:pPr>
            <a:r>
              <a:rPr lang="zh-CN" sz="1420" dirty="0">
                <a:solidFill>
                  <a:srgbClr val="E6E6E6"/>
                </a:solidFill>
                <a:latin typeface="Source Code Pro"/>
                <a:ea typeface="Microsoft YaHei"/>
                <a:cs typeface="Source Code Pro"/>
              </a:rPr>
              <a:t>前に int または float へ変換します。</a:t>
            </a:r>
          </a:p>
        </p:txBody>
      </p:sp>
      <p:sp>
        <p:nvSpPr>
          <p:cNvPr id="14" name="TextBox 14"/>
          <p:cNvSpPr txBox="1"/>
          <p:nvPr/>
        </p:nvSpPr>
        <p:spPr>
          <a:xfrm>
            <a:off x="830961" y="3656171"/>
            <a:ext cx="3778758" cy="888302"/>
          </a:xfrm>
          <a:prstGeom prst="rect">
            <a:avLst/>
          </a:prstGeom>
          <a:noFill/>
          <a:ln>
            <a:noFill/>
          </a:ln>
        </p:spPr>
        <p:txBody>
          <a:bodyPr wrap="square" lIns="0" tIns="0" rIns="0" bIns="0" anchor="t" anchorCtr="0"/>
          <a:lstStyle/>
          <a:p>
            <a:pPr algn="l">
              <a:lnSpc>
                <a:spcPts val="2400"/>
              </a:lnSpc>
            </a:pPr>
            <a:r>
              <a:rPr lang="zh-CN" sz="1420" dirty="0">
                <a:solidFill>
                  <a:srgbClr val="B9C0C6"/>
                </a:solidFill>
                <a:latin typeface="Zen Kaku Gothic New"/>
                <a:ea typeface="Zen Kaku Gothic New"/>
                <a:cs typeface="Zen Kaku Gothic New"/>
              </a:rPr>
              <a:t>この行が効いている前提で、</a:t>
            </a:r>
          </a:p>
          <a:p>
            <a:pPr algn="l">
              <a:lnSpc>
                <a:spcPts val="2400"/>
              </a:lnSpc>
            </a:pPr>
            <a:r>
              <a:rPr lang="zh-CN" sz="1420" dirty="0">
                <a:solidFill>
                  <a:srgbClr val="B9C0C6"/>
                </a:solidFill>
                <a:latin typeface="Zen Kaku Gothic New"/>
                <a:ea typeface="Zen Kaku Gothic New"/>
                <a:cs typeface="Zen Kaku Gothic New"/>
              </a:rPr>
              <a:t>いまのコードが出ています。</a:t>
            </a:r>
          </a:p>
          <a:p>
            <a:pPr algn="l">
              <a:lnSpc>
                <a:spcPts val="2400"/>
              </a:lnSpc>
            </a:pPr>
            <a:r>
              <a:rPr lang="zh-CN" sz="1420" dirty="0">
                <a:solidFill>
                  <a:srgbClr val="B9C0C6"/>
                </a:solidFill>
                <a:latin typeface="Zen Kaku Gothic New"/>
                <a:ea typeface="Zen Kaku Gothic New"/>
                <a:cs typeface="Zen Kaku Gothic New"/>
              </a:rPr>
              <a:t>消したあとに同じ依頼を出します。</a:t>
            </a:r>
          </a:p>
        </p:txBody>
      </p:sp>
      <p:sp>
        <p:nvSpPr>
          <p:cNvPr id="15" name="Rectangle 15"/>
          <p:cNvSpPr/>
          <p:nvPr/>
        </p:nvSpPr>
        <p:spPr>
          <a:xfrm>
            <a:off x="6248400" y="1905000"/>
            <a:ext cx="5334000" cy="3352800"/>
          </a:xfrm>
          <a:prstGeom prst="roundRect">
            <a:avLst>
              <a:gd name="adj" fmla="val 2841"/>
            </a:avLst>
          </a:prstGeom>
          <a:solidFill>
            <a:srgbClr val="0B2E33"/>
          </a:solidFill>
          <a:ln>
            <a:noFill/>
          </a:ln>
        </p:spPr>
      </p:sp>
      <p:sp>
        <p:nvSpPr>
          <p:cNvPr id="16" name="Rectangle 16"/>
          <p:cNvSpPr/>
          <p:nvPr/>
        </p:nvSpPr>
        <p:spPr>
          <a:xfrm>
            <a:off x="6248400" y="1905000"/>
            <a:ext cx="5334000" cy="419100"/>
          </a:xfrm>
          <a:prstGeom prst="roundRect">
            <a:avLst>
              <a:gd name="adj" fmla="val 22727"/>
            </a:avLst>
          </a:prstGeom>
          <a:solidFill>
            <a:srgbClr val="155059"/>
          </a:solidFill>
          <a:ln>
            <a:noFill/>
          </a:ln>
        </p:spPr>
      </p:sp>
      <p:sp>
        <p:nvSpPr>
          <p:cNvPr id="17" name="Rectangle 17"/>
          <p:cNvSpPr/>
          <p:nvPr/>
        </p:nvSpPr>
        <p:spPr>
          <a:xfrm>
            <a:off x="6248400" y="2114550"/>
            <a:ext cx="5334000" cy="209550"/>
          </a:xfrm>
          <a:prstGeom prst="rect">
            <a:avLst/>
          </a:prstGeom>
          <a:solidFill>
            <a:srgbClr val="155059"/>
          </a:solidFill>
          <a:ln>
            <a:noFill/>
          </a:ln>
        </p:spPr>
      </p:sp>
      <p:sp>
        <p:nvSpPr>
          <p:cNvPr id="18" name="TextBox 18"/>
          <p:cNvSpPr txBox="1"/>
          <p:nvPr/>
        </p:nvSpPr>
        <p:spPr>
          <a:xfrm>
            <a:off x="6469380" y="2047875"/>
            <a:ext cx="2875598" cy="293370"/>
          </a:xfrm>
          <a:prstGeom prst="rect">
            <a:avLst/>
          </a:prstGeom>
          <a:noFill/>
          <a:ln>
            <a:noFill/>
          </a:ln>
        </p:spPr>
        <p:txBody>
          <a:bodyPr wrap="none" lIns="0" tIns="0" rIns="0" bIns="0" anchor="t" anchorCtr="0">
            <a:spAutoFit/>
          </a:bodyPr>
          <a:lstStyle/>
          <a:p>
            <a:pPr algn="l"/>
            <a:r>
              <a:rPr lang="zh-CN" sz="1500" b="1" dirty="0">
                <a:solidFill>
                  <a:srgbClr val="A3DDE3"/>
                </a:solidFill>
                <a:latin typeface="Zen Kaku Gothic New"/>
                <a:ea typeface="Zen Kaku Gothic New"/>
                <a:cs typeface="Zen Kaku Gothic New"/>
              </a:rPr>
              <a:t>消したあとに見るところ</a:t>
            </a:r>
          </a:p>
        </p:txBody>
      </p:sp>
      <p:sp>
        <p:nvSpPr>
          <p:cNvPr id="19" name="TextBox 19"/>
          <p:cNvSpPr txBox="1"/>
          <p:nvPr/>
        </p:nvSpPr>
        <p:spPr>
          <a:xfrm>
            <a:off x="6469761" y="2703671"/>
            <a:ext cx="3778758" cy="964502"/>
          </a:xfrm>
          <a:prstGeom prst="rect">
            <a:avLst/>
          </a:prstGeom>
          <a:noFill/>
          <a:ln>
            <a:noFill/>
          </a:ln>
        </p:spPr>
        <p:txBody>
          <a:bodyPr wrap="square" lIns="0" tIns="0" rIns="0" bIns="0" anchor="t" anchorCtr="0"/>
          <a:lstStyle/>
          <a:p>
            <a:pPr algn="l">
              <a:lnSpc>
                <a:spcPts val="2700"/>
              </a:lnSpc>
            </a:pPr>
            <a:r>
              <a:rPr lang="zh-CN" sz="1420" dirty="0">
                <a:solidFill>
                  <a:srgbClr val="E6E6E6"/>
                </a:solidFill>
                <a:latin typeface="Zen Kaku Gothic New"/>
                <a:ea typeface="Zen Kaku Gothic New"/>
                <a:cs typeface="Zen Kaku Gothic New"/>
              </a:rPr>
              <a:t>数値を文字列のまま足していないか</a:t>
            </a:r>
          </a:p>
          <a:p>
            <a:pPr algn="l">
              <a:lnSpc>
                <a:spcPts val="2700"/>
              </a:lnSpc>
            </a:pPr>
            <a:r>
              <a:rPr lang="zh-CN" sz="1420" dirty="0">
                <a:solidFill>
                  <a:srgbClr val="E6E6E6"/>
                </a:solidFill>
                <a:latin typeface="Zen Kaku Gothic New"/>
                <a:ea typeface="Zen Kaku Gothic New"/>
                <a:cs typeface="Zen Kaku Gothic New"/>
              </a:rPr>
              <a:t>合計がずれていないか</a:t>
            </a:r>
          </a:p>
          <a:p>
            <a:pPr algn="l">
              <a:lnSpc>
                <a:spcPts val="2700"/>
              </a:lnSpc>
            </a:pPr>
            <a:r>
              <a:rPr lang="zh-CN" sz="1420" dirty="0">
                <a:solidFill>
                  <a:srgbClr val="E6E6E6"/>
                </a:solidFill>
                <a:latin typeface="Zen Kaku Gothic New"/>
                <a:ea typeface="Zen Kaku Gothic New"/>
                <a:cs typeface="Zen Kaku Gothic New"/>
              </a:rPr>
              <a:t>docstring や出力の書式は残るか</a:t>
            </a:r>
          </a:p>
        </p:txBody>
      </p:sp>
      <p:sp>
        <p:nvSpPr>
          <p:cNvPr id="20" name="TextBox 20"/>
          <p:cNvSpPr txBox="1"/>
          <p:nvPr/>
        </p:nvSpPr>
        <p:spPr>
          <a:xfrm>
            <a:off x="6469761" y="4151471"/>
            <a:ext cx="3072956" cy="583502"/>
          </a:xfrm>
          <a:prstGeom prst="rect">
            <a:avLst/>
          </a:prstGeom>
          <a:noFill/>
          <a:ln>
            <a:noFill/>
          </a:ln>
        </p:spPr>
        <p:txBody>
          <a:bodyPr wrap="square" lIns="0" tIns="0" rIns="0" bIns="0" anchor="t" anchorCtr="0"/>
          <a:lstStyle/>
          <a:p>
            <a:pPr algn="l">
              <a:lnSpc>
                <a:spcPts val="2400"/>
              </a:lnSpc>
            </a:pPr>
            <a:r>
              <a:rPr lang="zh-CN" sz="1420" dirty="0">
                <a:solidFill>
                  <a:srgbClr val="A3DDE3"/>
                </a:solidFill>
                <a:latin typeface="Zen Kaku Gothic New"/>
                <a:ea typeface="Zen Kaku Gothic New"/>
                <a:cs typeface="Zen Kaku Gothic New"/>
              </a:rPr>
              <a:t>確認が済んだら、消した行を</a:t>
            </a:r>
          </a:p>
          <a:p>
            <a:pPr algn="l">
              <a:lnSpc>
                <a:spcPts val="2400"/>
              </a:lnSpc>
            </a:pPr>
            <a:r>
              <a:rPr lang="zh-CN" sz="1420" dirty="0">
                <a:solidFill>
                  <a:srgbClr val="A3DDE3"/>
                </a:solidFill>
                <a:latin typeface="Zen Kaku Gothic New"/>
                <a:ea typeface="Zen Kaku Gothic New"/>
                <a:cs typeface="Zen Kaku Gothic New"/>
              </a:rPr>
              <a:t>元に戻します。</a:t>
            </a:r>
          </a:p>
        </p:txBody>
      </p:sp>
      <p:sp>
        <p:nvSpPr>
          <p:cNvPr id="21" name="Rectangle 21"/>
          <p:cNvSpPr/>
          <p:nvPr/>
        </p:nvSpPr>
        <p:spPr>
          <a:xfrm>
            <a:off x="609600" y="5486400"/>
            <a:ext cx="10972800" cy="857250"/>
          </a:xfrm>
          <a:prstGeom prst="roundRect">
            <a:avLst>
              <a:gd name="adj" fmla="val 8889"/>
            </a:avLst>
          </a:prstGeom>
          <a:solidFill>
            <a:srgbClr val="EEF6F7"/>
          </a:solidFill>
          <a:ln>
            <a:noFill/>
          </a:ln>
        </p:spPr>
      </p:sp>
      <p:sp>
        <p:nvSpPr>
          <p:cNvPr id="22" name="Rectangle 22"/>
          <p:cNvSpPr/>
          <p:nvPr/>
        </p:nvSpPr>
        <p:spPr>
          <a:xfrm>
            <a:off x="609600" y="5486400"/>
            <a:ext cx="57150" cy="857250"/>
          </a:xfrm>
          <a:prstGeom prst="roundRect">
            <a:avLst>
              <a:gd name="adj" fmla="val 50000"/>
            </a:avLst>
          </a:prstGeom>
          <a:solidFill>
            <a:srgbClr val="47BCC6"/>
          </a:solidFill>
          <a:ln>
            <a:noFill/>
          </a:ln>
        </p:spPr>
      </p:sp>
      <p:sp>
        <p:nvSpPr>
          <p:cNvPr id="23" name="TextBox 23"/>
          <p:cNvSpPr txBox="1"/>
          <p:nvPr/>
        </p:nvSpPr>
        <p:spPr>
          <a:xfrm>
            <a:off x="869061" y="5675471"/>
            <a:ext cx="777830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結果は「毎回こうなる」ではなく「この回はこうなった」と記録します。</a:t>
            </a:r>
          </a:p>
          <a:p>
            <a:pPr algn="l">
              <a:lnSpc>
                <a:spcPts val="2250"/>
              </a:lnSpc>
            </a:pPr>
            <a:r>
              <a:rPr lang="zh-CN" sz="1420" dirty="0">
                <a:solidFill>
                  <a:srgbClr val="484848"/>
                </a:solidFill>
                <a:latin typeface="Zen Kaku Gothic New"/>
                <a:ea typeface="Zen Kaku Gothic New"/>
                <a:cs typeface="Zen Kaku Gothic New"/>
              </a:rPr>
              <a:t>1回の比較で分かるのは、そこまでです。</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128</a:t>
            </a:r>
          </a:p>
        </p:txBody>
      </p:sp>
    </p:spTree>
  </p:cSld>
  <p:clrMapOvr>
    <a:masterClrMapping/>
  </p:clrMapOvr>
  <p:transition xmlns:p14="http://schemas.microsoft.com/office/powerpoint/2010/main" p14:dur="400">
    <p:fade/>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つまずきどころ</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8170" y="1281112"/>
            <a:ext cx="6478167"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詰まったら、</a:t>
            </a:r>
            <a:r>
              <a:rPr lang="zh-CN" sz="2250" b="1" dirty="0">
                <a:solidFill>
                  <a:srgbClr val="264DBF"/>
                </a:solidFill>
                <a:latin typeface="Zen Kaku Gothic New"/>
                <a:ea typeface="Zen Kaku Gothic New"/>
                <a:cs typeface="Zen Kaku Gothic New"/>
              </a:rPr>
              <a:t>この4つ</a:t>
            </a:r>
            <a:r>
              <a:rPr lang="zh-CN" sz="2250" b="1" dirty="0">
                <a:solidFill>
                  <a:srgbClr val="000000"/>
                </a:solidFill>
                <a:latin typeface="Zen Kaku Gothic New"/>
                <a:ea typeface="Zen Kaku Gothic New"/>
                <a:cs typeface="Zen Kaku Gothic New"/>
              </a:rPr>
              <a:t>を先に見ます。</a:t>
            </a:r>
          </a:p>
        </p:txBody>
      </p:sp>
      <p:sp>
        <p:nvSpPr>
          <p:cNvPr id="9" name="Rectangle 9"/>
          <p:cNvSpPr/>
          <p:nvPr/>
        </p:nvSpPr>
        <p:spPr>
          <a:xfrm>
            <a:off x="666750" y="1866900"/>
            <a:ext cx="4953000" cy="1438275"/>
          </a:xfrm>
          <a:prstGeom prst="roundRect">
            <a:avLst>
              <a:gd name="adj" fmla="val 5298"/>
            </a:avLst>
          </a:prstGeom>
          <a:solidFill>
            <a:srgbClr val="000000">
              <a:alpha val="8000"/>
            </a:srgbClr>
          </a:solidFill>
          <a:ln>
            <a:noFill/>
          </a:ln>
        </p:spPr>
      </p:sp>
      <p:pic>
        <p:nvPicPr>
          <p:cNvPr id="10" name="Image 10"/>
          <p:cNvPicPr>
            <a:picLocks noChangeAspect="1"/>
          </p:cNvPicPr>
          <p:nvPr/>
        </p:nvPicPr>
        <p:blipFill>
          <a:blip r:embed="rId2"/>
          <a:stretch>
            <a:fillRect/>
          </a:stretch>
        </p:blipFill>
        <p:spPr>
          <a:xfrm>
            <a:off x="609600" y="1809750"/>
            <a:ext cx="4953000" cy="1438275"/>
          </a:xfrm>
          <a:prstGeom prst="rect">
            <a:avLst/>
          </a:prstGeom>
        </p:spPr>
      </p:pic>
      <p:sp>
        <p:nvSpPr>
          <p:cNvPr id="11" name="Rectangle 11"/>
          <p:cNvSpPr/>
          <p:nvPr/>
        </p:nvSpPr>
        <p:spPr>
          <a:xfrm>
            <a:off x="609600" y="1809750"/>
            <a:ext cx="4953000" cy="1438275"/>
          </a:xfrm>
          <a:prstGeom prst="roundRect">
            <a:avLst>
              <a:gd name="adj" fmla="val 5298"/>
            </a:avLst>
          </a:prstGeom>
          <a:noFill/>
          <a:ln w="9525">
            <a:solidFill>
              <a:srgbClr val="E3E7EA"/>
            </a:solidFill>
          </a:ln>
        </p:spPr>
      </p:sp>
      <p:sp>
        <p:nvSpPr>
          <p:cNvPr id="12" name="TextBox 12"/>
          <p:cNvSpPr txBox="1"/>
          <p:nvPr/>
        </p:nvSpPr>
        <p:spPr>
          <a:xfrm>
            <a:off x="5860161" y="2055971"/>
            <a:ext cx="3778758"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パネル下部の入力欄です。</a:t>
            </a:r>
          </a:p>
          <a:p>
            <a:pPr algn="l">
              <a:lnSpc>
                <a:spcPts val="2250"/>
              </a:lnSpc>
            </a:pPr>
            <a:r>
              <a:rPr lang="zh-CN" sz="1420" dirty="0">
                <a:solidFill>
                  <a:srgbClr val="484848"/>
                </a:solidFill>
                <a:latin typeface="Zen Kaku Gothic New"/>
                <a:ea typeface="Zen Kaku Gothic New"/>
                <a:cs typeface="Zen Kaku Gothic New"/>
              </a:rPr>
              <a:t>Skill が一覧に出ないときも、</a:t>
            </a:r>
          </a:p>
          <a:p>
            <a:pPr algn="l">
              <a:lnSpc>
                <a:spcPts val="2250"/>
              </a:lnSpc>
            </a:pPr>
            <a:r>
              <a:rPr lang="zh-CN" sz="1420" dirty="0">
                <a:solidFill>
                  <a:srgbClr val="484848"/>
                </a:solidFill>
                <a:latin typeface="Zen Kaku Gothic New"/>
                <a:ea typeface="Zen Kaku Gothic New"/>
                <a:cs typeface="Zen Kaku Gothic New"/>
              </a:rPr>
              <a:t>この欄に自然文で書いて呼びます。</a:t>
            </a:r>
          </a:p>
        </p:txBody>
      </p:sp>
      <p:sp>
        <p:nvSpPr>
          <p:cNvPr id="13" name="TextBox 13"/>
          <p:cNvSpPr txBox="1"/>
          <p:nvPr/>
        </p:nvSpPr>
        <p:spPr>
          <a:xfrm>
            <a:off x="602361" y="3389471"/>
            <a:ext cx="543721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Claude Code パネルの入力欄まわり（実機）</a:t>
            </a:r>
          </a:p>
        </p:txBody>
      </p:sp>
      <p:sp>
        <p:nvSpPr>
          <p:cNvPr id="14" name="Rectangle 14"/>
          <p:cNvSpPr/>
          <p:nvPr/>
        </p:nvSpPr>
        <p:spPr>
          <a:xfrm>
            <a:off x="609600" y="3771900"/>
            <a:ext cx="10972800" cy="381000"/>
          </a:xfrm>
          <a:prstGeom prst="rect">
            <a:avLst/>
          </a:prstGeom>
          <a:solidFill>
            <a:srgbClr val="0B2E33"/>
          </a:solidFill>
          <a:ln>
            <a:noFill/>
          </a:ln>
        </p:spPr>
      </p:sp>
      <p:sp>
        <p:nvSpPr>
          <p:cNvPr id="15" name="TextBox 15"/>
          <p:cNvSpPr txBox="1"/>
          <p:nvPr/>
        </p:nvSpPr>
        <p:spPr>
          <a:xfrm>
            <a:off x="830580" y="387667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症状</a:t>
            </a:r>
          </a:p>
        </p:txBody>
      </p:sp>
      <p:sp>
        <p:nvSpPr>
          <p:cNvPr id="16" name="TextBox 16"/>
          <p:cNvSpPr txBox="1"/>
          <p:nvPr/>
        </p:nvSpPr>
        <p:spPr>
          <a:xfrm>
            <a:off x="5935980" y="3876675"/>
            <a:ext cx="1315402"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見るところ</a:t>
            </a:r>
          </a:p>
        </p:txBody>
      </p:sp>
      <p:sp>
        <p:nvSpPr>
          <p:cNvPr id="17" name="Rectangle 17"/>
          <p:cNvSpPr/>
          <p:nvPr/>
        </p:nvSpPr>
        <p:spPr>
          <a:xfrm>
            <a:off x="609600" y="4152900"/>
            <a:ext cx="10972800" cy="552450"/>
          </a:xfrm>
          <a:prstGeom prst="rect">
            <a:avLst/>
          </a:prstGeom>
          <a:solidFill>
            <a:srgbClr val="FFFFFF"/>
          </a:solidFill>
          <a:ln>
            <a:noFill/>
          </a:ln>
        </p:spPr>
      </p:sp>
      <p:sp>
        <p:nvSpPr>
          <p:cNvPr id="18" name="TextBox 18"/>
          <p:cNvSpPr txBox="1"/>
          <p:nvPr/>
        </p:nvSpPr>
        <p:spPr>
          <a:xfrm>
            <a:off x="830961" y="4351496"/>
            <a:ext cx="41434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/init の差分が既存行を書き換えている</a:t>
            </a:r>
          </a:p>
        </p:txBody>
      </p:sp>
      <p:sp>
        <p:nvSpPr>
          <p:cNvPr id="19" name="TextBox 19"/>
          <p:cNvSpPr txBox="1"/>
          <p:nvPr/>
        </p:nvSpPr>
        <p:spPr>
          <a:xfrm>
            <a:off x="5936361" y="4351496"/>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却下して、追記だけを頼み直します</a:t>
            </a:r>
          </a:p>
        </p:txBody>
      </p:sp>
      <p:sp>
        <p:nvSpPr>
          <p:cNvPr id="20" name="Rectangle 20"/>
          <p:cNvSpPr/>
          <p:nvPr/>
        </p:nvSpPr>
        <p:spPr>
          <a:xfrm>
            <a:off x="609600" y="4705350"/>
            <a:ext cx="10972800" cy="552450"/>
          </a:xfrm>
          <a:prstGeom prst="rect">
            <a:avLst/>
          </a:prstGeom>
          <a:solidFill>
            <a:srgbClr val="F7F9FA"/>
          </a:solidFill>
          <a:ln>
            <a:noFill/>
          </a:ln>
        </p:spPr>
      </p:sp>
      <p:sp>
        <p:nvSpPr>
          <p:cNvPr id="21" name="TextBox 21"/>
          <p:cNvSpPr txBox="1"/>
          <p:nvPr/>
        </p:nvSpPr>
        <p:spPr>
          <a:xfrm>
            <a:off x="830961" y="4903946"/>
            <a:ext cx="322750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Skill が / のメニューに出ない</a:t>
            </a:r>
          </a:p>
        </p:txBody>
      </p:sp>
      <p:sp>
        <p:nvSpPr>
          <p:cNvPr id="22" name="TextBox 22"/>
          <p:cNvSpPr txBox="1"/>
          <p:nvPr/>
        </p:nvSpPr>
        <p:spPr>
          <a:xfrm>
            <a:off x="5936361" y="4903946"/>
            <a:ext cx="46966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信頼を確認し、自然文で Skill 名を書きます</a:t>
            </a:r>
          </a:p>
        </p:txBody>
      </p:sp>
      <p:sp>
        <p:nvSpPr>
          <p:cNvPr id="23" name="Rectangle 23"/>
          <p:cNvSpPr/>
          <p:nvPr/>
        </p:nvSpPr>
        <p:spPr>
          <a:xfrm>
            <a:off x="609600" y="5257800"/>
            <a:ext cx="10972800" cy="552450"/>
          </a:xfrm>
          <a:prstGeom prst="rect">
            <a:avLst/>
          </a:prstGeom>
          <a:solidFill>
            <a:srgbClr val="FFFFFF"/>
          </a:solidFill>
          <a:ln>
            <a:noFill/>
          </a:ln>
        </p:spPr>
      </p:sp>
      <p:sp>
        <p:nvSpPr>
          <p:cNvPr id="24" name="TextBox 24"/>
          <p:cNvSpPr txBox="1"/>
          <p:nvPr/>
        </p:nvSpPr>
        <p:spPr>
          <a:xfrm>
            <a:off x="830961" y="5456396"/>
            <a:ext cx="263771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python3 が見つからない</a:t>
            </a:r>
          </a:p>
        </p:txBody>
      </p:sp>
      <p:sp>
        <p:nvSpPr>
          <p:cNvPr id="25" name="TextBox 25"/>
          <p:cNvSpPr txBox="1"/>
          <p:nvPr/>
        </p:nvSpPr>
        <p:spPr>
          <a:xfrm>
            <a:off x="5936361" y="5456396"/>
            <a:ext cx="526209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Windows は py です。演習設定.md の表を見ます</a:t>
            </a:r>
          </a:p>
        </p:txBody>
      </p:sp>
      <p:sp>
        <p:nvSpPr>
          <p:cNvPr id="26" name="Rectangle 26"/>
          <p:cNvSpPr/>
          <p:nvPr/>
        </p:nvSpPr>
        <p:spPr>
          <a:xfrm>
            <a:off x="609600" y="5810250"/>
            <a:ext cx="10972800" cy="552450"/>
          </a:xfrm>
          <a:prstGeom prst="rect">
            <a:avLst/>
          </a:prstGeom>
          <a:solidFill>
            <a:srgbClr val="F7F9FA"/>
          </a:solidFill>
          <a:ln>
            <a:noFill/>
          </a:ln>
        </p:spPr>
      </p:sp>
      <p:sp>
        <p:nvSpPr>
          <p:cNvPr id="27" name="TextBox 27"/>
          <p:cNvSpPr txBox="1"/>
          <p:nvPr/>
        </p:nvSpPr>
        <p:spPr>
          <a:xfrm>
            <a:off x="830961" y="6008846"/>
            <a:ext cx="401402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パネルが開かない、拡張が反応しない</a:t>
            </a:r>
          </a:p>
        </p:txBody>
      </p:sp>
      <p:sp>
        <p:nvSpPr>
          <p:cNvPr id="28" name="TextBox 28"/>
          <p:cNvSpPr txBox="1"/>
          <p:nvPr/>
        </p:nvSpPr>
        <p:spPr>
          <a:xfrm>
            <a:off x="5936361" y="6008846"/>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制限モードです。開き直して信頼を選びます</a:t>
            </a:r>
          </a:p>
        </p:txBody>
      </p:sp>
      <p:sp>
        <p:nvSpPr>
          <p:cNvPr id="29" name="TextBox 2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129</a:t>
            </a:r>
          </a:p>
        </p:txBody>
      </p:sp>
    </p:spTree>
  </p:cSld>
  <p:clrMapOvr>
    <a:masterClrMapping/>
  </p:clrMapOvr>
  <p:transition xmlns:p14="http://schemas.microsoft.com/office/powerpoint/2010/main" p14:dur="4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67780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パネルを開いてサインインを確認</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8170" y="1262062"/>
            <a:ext cx="966666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 xml:space="preserve">エディタ右上の </a:t>
            </a:r>
            <a:r>
              <a:rPr lang="zh-CN" sz="2250" b="1" dirty="0">
                <a:solidFill>
                  <a:srgbClr val="264DBF"/>
                </a:solidFill>
                <a:latin typeface="Zen Kaku Gothic New"/>
                <a:ea typeface="Zen Kaku Gothic New"/>
                <a:cs typeface="Zen Kaku Gothic New"/>
              </a:rPr>
              <a:t>Spark アイコン</a:t>
            </a:r>
            <a:r>
              <a:rPr lang="zh-CN" sz="2250" b="1" dirty="0">
                <a:solidFill>
                  <a:srgbClr val="000000"/>
                </a:solidFill>
                <a:latin typeface="Zen Kaku Gothic New"/>
                <a:ea typeface="Zen Kaku Gothic New"/>
                <a:cs typeface="Zen Kaku Gothic New"/>
              </a:rPr>
              <a:t>でパネルを開きます。</a:t>
            </a:r>
          </a:p>
        </p:txBody>
      </p:sp>
      <p:sp>
        <p:nvSpPr>
          <p:cNvPr id="7" name="Rectangle 7"/>
          <p:cNvSpPr/>
          <p:nvPr/>
        </p:nvSpPr>
        <p:spPr>
          <a:xfrm>
            <a:off x="609600" y="1771650"/>
            <a:ext cx="10744200" cy="590550"/>
          </a:xfrm>
          <a:prstGeom prst="roundRect">
            <a:avLst>
              <a:gd name="adj" fmla="val 16129"/>
            </a:avLst>
          </a:prstGeom>
          <a:solidFill>
            <a:srgbClr val="EEF6F7"/>
          </a:solidFill>
          <a:ln>
            <a:noFill/>
          </a:ln>
        </p:spPr>
      </p:sp>
      <p:sp>
        <p:nvSpPr>
          <p:cNvPr id="8" name="Rectangle 8"/>
          <p:cNvSpPr/>
          <p:nvPr/>
        </p:nvSpPr>
        <p:spPr>
          <a:xfrm>
            <a:off x="609600" y="1771650"/>
            <a:ext cx="57150" cy="590550"/>
          </a:xfrm>
          <a:prstGeom prst="roundRect">
            <a:avLst>
              <a:gd name="adj" fmla="val 50000"/>
            </a:avLst>
          </a:prstGeom>
          <a:solidFill>
            <a:srgbClr val="47BCC6"/>
          </a:solidFill>
          <a:ln>
            <a:noFill/>
          </a:ln>
        </p:spPr>
      </p:sp>
      <p:sp>
        <p:nvSpPr>
          <p:cNvPr id="9" name="TextBox 9"/>
          <p:cNvSpPr txBox="1"/>
          <p:nvPr/>
        </p:nvSpPr>
        <p:spPr>
          <a:xfrm>
            <a:off x="907161" y="1979771"/>
            <a:ext cx="103662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「このフォルダに何が入っているか教えてください」と送り、返答が返ればサインイン済みです。</a:t>
            </a:r>
          </a:p>
        </p:txBody>
      </p:sp>
      <p:sp>
        <p:nvSpPr>
          <p:cNvPr id="10" name="Rectangle 10"/>
          <p:cNvSpPr/>
          <p:nvPr/>
        </p:nvSpPr>
        <p:spPr>
          <a:xfrm>
            <a:off x="3295650" y="2628900"/>
            <a:ext cx="5715000" cy="3371850"/>
          </a:xfrm>
          <a:prstGeom prst="rect">
            <a:avLst/>
          </a:prstGeom>
          <a:solidFill>
            <a:srgbClr val="000000">
              <a:alpha val="8000"/>
            </a:srgbClr>
          </a:solidFill>
          <a:ln>
            <a:noFill/>
          </a:ln>
        </p:spPr>
      </p:sp>
      <p:pic>
        <p:nvPicPr>
          <p:cNvPr id="11" name="Image 11"/>
          <p:cNvPicPr>
            <a:picLocks noChangeAspect="1"/>
          </p:cNvPicPr>
          <p:nvPr/>
        </p:nvPicPr>
        <p:blipFill>
          <a:blip r:embed="rId2"/>
          <a:stretch>
            <a:fillRect/>
          </a:stretch>
        </p:blipFill>
        <p:spPr>
          <a:xfrm>
            <a:off x="3238500" y="2571750"/>
            <a:ext cx="5715000" cy="3371850"/>
          </a:xfrm>
          <a:prstGeom prst="rect">
            <a:avLst/>
          </a:prstGeom>
        </p:spPr>
      </p:pic>
      <p:sp>
        <p:nvSpPr>
          <p:cNvPr id="12" name="Rectangle 12"/>
          <p:cNvSpPr/>
          <p:nvPr/>
        </p:nvSpPr>
        <p:spPr>
          <a:xfrm>
            <a:off x="3238500" y="2571750"/>
            <a:ext cx="5715000" cy="3371850"/>
          </a:xfrm>
          <a:prstGeom prst="rect">
            <a:avLst/>
          </a:prstGeom>
          <a:noFill/>
          <a:ln w="9525">
            <a:solidFill>
              <a:srgbClr val="E3E7EA"/>
            </a:solidFill>
          </a:ln>
        </p:spPr>
      </p:sp>
      <p:sp>
        <p:nvSpPr>
          <p:cNvPr id="13" name="Ellipse 13"/>
          <p:cNvSpPr/>
          <p:nvPr/>
        </p:nvSpPr>
        <p:spPr>
          <a:xfrm>
            <a:off x="6686550" y="2495550"/>
            <a:ext cx="304800" cy="304800"/>
          </a:xfrm>
          <a:prstGeom prst="ellipse">
            <a:avLst/>
          </a:prstGeom>
          <a:solidFill>
            <a:srgbClr val="264DBF"/>
          </a:solidFill>
          <a:ln>
            <a:noFill/>
          </a:ln>
        </p:spPr>
      </p:sp>
      <p:sp>
        <p:nvSpPr>
          <p:cNvPr id="14" name="TextBox 14"/>
          <p:cNvSpPr txBox="1"/>
          <p:nvPr/>
        </p:nvSpPr>
        <p:spPr>
          <a:xfrm>
            <a:off x="6763778" y="2560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Line 15"/>
          <p:cNvSpPr/>
          <p:nvPr/>
        </p:nvSpPr>
        <p:spPr>
          <a:xfrm>
            <a:off x="6991350" y="2647950"/>
            <a:ext cx="2438400" cy="9525"/>
          </a:xfrm>
          <a:custGeom>
            <a:avLst/>
            <a:gdLst/>
            <a:ahLst/>
            <a:cxnLst/>
            <a:rect l="l" t="t" r="r" b="b"/>
            <a:pathLst>
              <a:path w="2438400" h="9525">
                <a:moveTo>
                  <a:pt x="0" y="0"/>
                </a:moveTo>
                <a:lnTo>
                  <a:pt x="2438400" y="0"/>
                </a:lnTo>
              </a:path>
            </a:pathLst>
          </a:custGeom>
          <a:noFill/>
          <a:ln w="19050">
            <a:solidFill>
              <a:srgbClr val="264DBF"/>
            </a:solidFill>
          </a:ln>
        </p:spPr>
      </p:sp>
      <p:sp>
        <p:nvSpPr>
          <p:cNvPr id="16" name="TextBox 16"/>
          <p:cNvSpPr txBox="1"/>
          <p:nvPr/>
        </p:nvSpPr>
        <p:spPr>
          <a:xfrm>
            <a:off x="9498711" y="2560796"/>
            <a:ext cx="1782839"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Spark アイコン</a:t>
            </a:r>
          </a:p>
        </p:txBody>
      </p:sp>
      <p:sp>
        <p:nvSpPr>
          <p:cNvPr id="17" name="TextBox 17"/>
          <p:cNvSpPr txBox="1"/>
          <p:nvPr/>
        </p:nvSpPr>
        <p:spPr>
          <a:xfrm>
            <a:off x="2764024" y="6075521"/>
            <a:ext cx="6663952"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拡張を入れた VSCode（右側が Claude Code のパネル）</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a:t>
            </a:r>
          </a:p>
        </p:txBody>
      </p:sp>
    </p:spTree>
  </p:cSld>
  <p:clrMapOvr>
    <a:masterClrMapping/>
  </p:clrMapOvr>
  <p:transition xmlns:p14="http://schemas.microsoft.com/office/powerpoint/2010/main" p14:dur="400">
    <p:fade/>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7948879"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実装を頼む前に、最初にやることはどれですか。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44729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思いついた列名で、いきなり実装を頼む</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49682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データを読ませて、列構成と件数を確認する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514921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発展課題の CSV 書き出しから先に着手する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42252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クラス名と関数名を全部先に決めきる</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130</a:t>
            </a:r>
          </a:p>
        </p:txBody>
      </p:sp>
    </p:spTree>
  </p:cSld>
  <p:clrMapOvr>
    <a:masterClrMapping/>
  </p:clrMapOvr>
  <p:transition xmlns:p14="http://schemas.microsoft.com/office/powerpoint/2010/main" p14:dur="400">
    <p:fad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281112"/>
            <a:ext cx="1075520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B</a:t>
            </a:r>
            <a:r>
              <a:rPr lang="zh-CN" sz="2250" b="1" dirty="0">
                <a:solidFill>
                  <a:srgbClr val="000000"/>
                </a:solidFill>
                <a:latin typeface="Zen Kaku Gothic New"/>
                <a:ea typeface="Zen Kaku Gothic New"/>
                <a:cs typeface="Zen Kaku Gothic New"/>
              </a:rPr>
              <a:t>。先にデータを読ませると、後戻りが減ります。</a:t>
            </a:r>
          </a:p>
        </p:txBody>
      </p:sp>
      <p:sp>
        <p:nvSpPr>
          <p:cNvPr id="9" name="Rectangle 9"/>
          <p:cNvSpPr/>
          <p:nvPr/>
        </p:nvSpPr>
        <p:spPr>
          <a:xfrm>
            <a:off x="609600" y="1828800"/>
            <a:ext cx="10972800" cy="952500"/>
          </a:xfrm>
          <a:prstGeom prst="roundRect">
            <a:avLst>
              <a:gd name="adj" fmla="val 10000"/>
            </a:avLst>
          </a:prstGeom>
          <a:solidFill>
            <a:srgbClr val="EEF6F7"/>
          </a:solidFill>
          <a:ln>
            <a:noFill/>
          </a:ln>
        </p:spPr>
      </p:sp>
      <p:sp>
        <p:nvSpPr>
          <p:cNvPr id="10" name="Rectangle 10"/>
          <p:cNvSpPr/>
          <p:nvPr/>
        </p:nvSpPr>
        <p:spPr>
          <a:xfrm>
            <a:off x="609600" y="1828800"/>
            <a:ext cx="76200" cy="952500"/>
          </a:xfrm>
          <a:prstGeom prst="roundRect">
            <a:avLst>
              <a:gd name="adj" fmla="val 50000"/>
            </a:avLst>
          </a:prstGeom>
          <a:solidFill>
            <a:srgbClr val="47BCC6"/>
          </a:solidFill>
          <a:ln>
            <a:noFill/>
          </a:ln>
        </p:spPr>
      </p:sp>
      <p:sp>
        <p:nvSpPr>
          <p:cNvPr id="11" name="Ellipse 11"/>
          <p:cNvSpPr/>
          <p:nvPr/>
        </p:nvSpPr>
        <p:spPr>
          <a:xfrm>
            <a:off x="876300" y="2076450"/>
            <a:ext cx="457200" cy="457200"/>
          </a:xfrm>
          <a:prstGeom prst="ellipse">
            <a:avLst/>
          </a:prstGeom>
          <a:solidFill>
            <a:srgbClr val="47BCC6"/>
          </a:solidFill>
          <a:ln>
            <a:noFill/>
          </a:ln>
        </p:spPr>
      </p:sp>
      <p:sp>
        <p:nvSpPr>
          <p:cNvPr id="12" name="TextBox 12"/>
          <p:cNvSpPr txBox="1"/>
          <p:nvPr/>
        </p:nvSpPr>
        <p:spPr>
          <a:xfrm>
            <a:off x="1011807" y="220313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B</a:t>
            </a:r>
          </a:p>
        </p:txBody>
      </p:sp>
      <p:sp>
        <p:nvSpPr>
          <p:cNvPr id="13" name="TextBox 13"/>
          <p:cNvSpPr txBox="1"/>
          <p:nvPr/>
        </p:nvSpPr>
        <p:spPr>
          <a:xfrm>
            <a:off x="1516380" y="2047875"/>
            <a:ext cx="58139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データを読ませて、列構成と件数を確認する</a:t>
            </a:r>
          </a:p>
        </p:txBody>
      </p:sp>
      <p:sp>
        <p:nvSpPr>
          <p:cNvPr id="14" name="TextBox 14"/>
          <p:cNvSpPr txBox="1"/>
          <p:nvPr/>
        </p:nvSpPr>
        <p:spPr>
          <a:xfrm>
            <a:off x="1516761" y="2379821"/>
            <a:ext cx="773125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列名や集計軸のずれを、実装前に直せます。/read-data がこの型です。</a:t>
            </a:r>
          </a:p>
        </p:txBody>
      </p:sp>
      <p:sp>
        <p:nvSpPr>
          <p:cNvPr id="15" name="Rectangle 15"/>
          <p:cNvSpPr/>
          <p:nvPr/>
        </p:nvSpPr>
        <p:spPr>
          <a:xfrm>
            <a:off x="609600" y="2933700"/>
            <a:ext cx="10972800" cy="723900"/>
          </a:xfrm>
          <a:prstGeom prst="roundRect">
            <a:avLst>
              <a:gd name="adj" fmla="val 10526"/>
            </a:avLst>
          </a:prstGeom>
          <a:solidFill>
            <a:srgbClr val="F5F7F8"/>
          </a:solidFill>
          <a:ln>
            <a:noFill/>
          </a:ln>
        </p:spPr>
      </p:sp>
      <p:sp>
        <p:nvSpPr>
          <p:cNvPr id="16" name="Ellipse 16"/>
          <p:cNvSpPr/>
          <p:nvPr/>
        </p:nvSpPr>
        <p:spPr>
          <a:xfrm>
            <a:off x="819150" y="3124200"/>
            <a:ext cx="342900" cy="342900"/>
          </a:xfrm>
          <a:prstGeom prst="ellipse">
            <a:avLst/>
          </a:prstGeom>
          <a:solidFill>
            <a:srgbClr val="E6ECEE"/>
          </a:solidFill>
          <a:ln>
            <a:noFill/>
          </a:ln>
        </p:spPr>
      </p:sp>
      <p:sp>
        <p:nvSpPr>
          <p:cNvPr id="17" name="TextBox 17"/>
          <p:cNvSpPr txBox="1"/>
          <p:nvPr/>
        </p:nvSpPr>
        <p:spPr>
          <a:xfrm>
            <a:off x="910202" y="32084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45311" y="3065621"/>
            <a:ext cx="424929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思いついた列名で、いきなり実装を頼む</a:t>
            </a:r>
          </a:p>
        </p:txBody>
      </p:sp>
      <p:sp>
        <p:nvSpPr>
          <p:cNvPr id="19" name="TextBox 19"/>
          <p:cNvSpPr txBox="1"/>
          <p:nvPr/>
        </p:nvSpPr>
        <p:spPr>
          <a:xfrm>
            <a:off x="1345311" y="3332321"/>
            <a:ext cx="660196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列名を勘で書くと実データと食い違い、やり直しが増えます。</a:t>
            </a:r>
          </a:p>
        </p:txBody>
      </p:sp>
      <p:sp>
        <p:nvSpPr>
          <p:cNvPr id="20" name="Rectangle 20"/>
          <p:cNvSpPr/>
          <p:nvPr/>
        </p:nvSpPr>
        <p:spPr>
          <a:xfrm>
            <a:off x="609600" y="3733800"/>
            <a:ext cx="10972800" cy="723900"/>
          </a:xfrm>
          <a:prstGeom prst="roundRect">
            <a:avLst>
              <a:gd name="adj" fmla="val 10526"/>
            </a:avLst>
          </a:prstGeom>
          <a:solidFill>
            <a:srgbClr val="F5F7F8"/>
          </a:solidFill>
          <a:ln>
            <a:noFill/>
          </a:ln>
        </p:spPr>
      </p:sp>
      <p:sp>
        <p:nvSpPr>
          <p:cNvPr id="21" name="Ellipse 21"/>
          <p:cNvSpPr/>
          <p:nvPr/>
        </p:nvSpPr>
        <p:spPr>
          <a:xfrm>
            <a:off x="819150" y="3924300"/>
            <a:ext cx="342900" cy="342900"/>
          </a:xfrm>
          <a:prstGeom prst="ellipse">
            <a:avLst/>
          </a:prstGeom>
          <a:solidFill>
            <a:srgbClr val="E6ECEE"/>
          </a:solidFill>
          <a:ln>
            <a:noFill/>
          </a:ln>
        </p:spPr>
      </p:sp>
      <p:sp>
        <p:nvSpPr>
          <p:cNvPr id="22" name="TextBox 22"/>
          <p:cNvSpPr txBox="1"/>
          <p:nvPr/>
        </p:nvSpPr>
        <p:spPr>
          <a:xfrm>
            <a:off x="910202" y="40085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3" name="TextBox 23"/>
          <p:cNvSpPr txBox="1"/>
          <p:nvPr/>
        </p:nvSpPr>
        <p:spPr>
          <a:xfrm>
            <a:off x="1345311" y="3865721"/>
            <a:ext cx="4891754"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発展課題の CSV 書き出しから先に着手する</a:t>
            </a:r>
          </a:p>
        </p:txBody>
      </p:sp>
      <p:sp>
        <p:nvSpPr>
          <p:cNvPr id="24" name="TextBox 24"/>
          <p:cNvSpPr txBox="1"/>
          <p:nvPr/>
        </p:nvSpPr>
        <p:spPr>
          <a:xfrm>
            <a:off x="1345311" y="4132421"/>
            <a:ext cx="636670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発展は基本の集計ができてからです。順番が逆になります。</a:t>
            </a:r>
          </a:p>
        </p:txBody>
      </p:sp>
      <p:sp>
        <p:nvSpPr>
          <p:cNvPr id="25" name="Rectangle 25"/>
          <p:cNvSpPr/>
          <p:nvPr/>
        </p:nvSpPr>
        <p:spPr>
          <a:xfrm>
            <a:off x="609600" y="4533900"/>
            <a:ext cx="10972800" cy="723900"/>
          </a:xfrm>
          <a:prstGeom prst="roundRect">
            <a:avLst>
              <a:gd name="adj" fmla="val 10526"/>
            </a:avLst>
          </a:prstGeom>
          <a:solidFill>
            <a:srgbClr val="F5F7F8"/>
          </a:solidFill>
          <a:ln>
            <a:noFill/>
          </a:ln>
        </p:spPr>
      </p:sp>
      <p:sp>
        <p:nvSpPr>
          <p:cNvPr id="26" name="Ellipse 26"/>
          <p:cNvSpPr/>
          <p:nvPr/>
        </p:nvSpPr>
        <p:spPr>
          <a:xfrm>
            <a:off x="819150" y="4724400"/>
            <a:ext cx="342900" cy="342900"/>
          </a:xfrm>
          <a:prstGeom prst="ellipse">
            <a:avLst/>
          </a:prstGeom>
          <a:solidFill>
            <a:srgbClr val="E6ECEE"/>
          </a:solidFill>
          <a:ln>
            <a:noFill/>
          </a:ln>
        </p:spPr>
      </p:sp>
      <p:sp>
        <p:nvSpPr>
          <p:cNvPr id="27" name="TextBox 27"/>
          <p:cNvSpPr txBox="1"/>
          <p:nvPr/>
        </p:nvSpPr>
        <p:spPr>
          <a:xfrm>
            <a:off x="910202" y="48086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45311" y="4665821"/>
            <a:ext cx="4014026"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クラス名と関数名を全部先に決めきる</a:t>
            </a:r>
          </a:p>
        </p:txBody>
      </p:sp>
      <p:sp>
        <p:nvSpPr>
          <p:cNvPr id="29" name="TextBox 29"/>
          <p:cNvSpPr txBox="1"/>
          <p:nvPr/>
        </p:nvSpPr>
        <p:spPr>
          <a:xfrm>
            <a:off x="1345311" y="4932521"/>
            <a:ext cx="730777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先に固めすぎると、データを見たあとの見直しがしにくくなります。</a:t>
            </a:r>
          </a:p>
        </p:txBody>
      </p:sp>
      <p:sp>
        <p:nvSpPr>
          <p:cNvPr id="30" name="Rectangle 30"/>
          <p:cNvSpPr/>
          <p:nvPr/>
        </p:nvSpPr>
        <p:spPr>
          <a:xfrm>
            <a:off x="609600" y="5410200"/>
            <a:ext cx="10972800" cy="914400"/>
          </a:xfrm>
          <a:prstGeom prst="roundRect">
            <a:avLst>
              <a:gd name="adj" fmla="val 8333"/>
            </a:avLst>
          </a:prstGeom>
          <a:solidFill>
            <a:srgbClr val="EEF6F7"/>
          </a:solidFill>
          <a:ln>
            <a:noFill/>
          </a:ln>
        </p:spPr>
      </p:sp>
      <p:sp>
        <p:nvSpPr>
          <p:cNvPr id="31" name="Rectangle 31"/>
          <p:cNvSpPr/>
          <p:nvPr/>
        </p:nvSpPr>
        <p:spPr>
          <a:xfrm>
            <a:off x="609600" y="5410200"/>
            <a:ext cx="57150" cy="914400"/>
          </a:xfrm>
          <a:prstGeom prst="roundRect">
            <a:avLst>
              <a:gd name="adj" fmla="val 50000"/>
            </a:avLst>
          </a:prstGeom>
          <a:solidFill>
            <a:srgbClr val="47BCC6"/>
          </a:solidFill>
          <a:ln>
            <a:noFill/>
          </a:ln>
        </p:spPr>
      </p:sp>
      <p:sp>
        <p:nvSpPr>
          <p:cNvPr id="32" name="TextBox 32"/>
          <p:cNvSpPr txBox="1"/>
          <p:nvPr/>
        </p:nvSpPr>
        <p:spPr>
          <a:xfrm>
            <a:off x="868680" y="561022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実務でのポイント</a:t>
            </a:r>
          </a:p>
        </p:txBody>
      </p:sp>
      <p:sp>
        <p:nvSpPr>
          <p:cNvPr id="33" name="TextBox 33"/>
          <p:cNvSpPr txBox="1"/>
          <p:nvPr/>
        </p:nvSpPr>
        <p:spPr>
          <a:xfrm>
            <a:off x="869061" y="5942171"/>
            <a:ext cx="77783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読ませる、相談する、書かせるの順にすると、後戻りが小さくなります。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131</a:t>
            </a:r>
          </a:p>
        </p:txBody>
      </p:sp>
    </p:spTree>
  </p:cSld>
  <p:clrMapOvr>
    <a:masterClrMapping/>
  </p:clrMapOvr>
  <p:transition xmlns:p14="http://schemas.microsoft.com/office/powerpoint/2010/main" p14:dur="400">
    <p:fade/>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6A432"/>
          </a:solidFill>
          <a:ln>
            <a:noFill/>
          </a:ln>
        </p:spPr>
      </p:sp>
      <p:sp>
        <p:nvSpPr>
          <p:cNvPr id="4" name="Rectangle 4"/>
          <p:cNvSpPr/>
          <p:nvPr/>
        </p:nvSpPr>
        <p:spPr>
          <a:xfrm>
            <a:off x="457200" y="495300"/>
            <a:ext cx="1143000" cy="457200"/>
          </a:xfrm>
          <a:prstGeom prst="roundRect">
            <a:avLst>
              <a:gd name="adj" fmla="val 16667"/>
            </a:avLst>
          </a:prstGeom>
          <a:solidFill>
            <a:srgbClr val="26A432"/>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発展</a:t>
            </a:r>
          </a:p>
        </p:txBody>
      </p:sp>
      <p:sp>
        <p:nvSpPr>
          <p:cNvPr id="6" name="TextBox 6"/>
          <p:cNvSpPr txBox="1"/>
          <p:nvPr/>
        </p:nvSpPr>
        <p:spPr>
          <a:xfrm>
            <a:off x="1989201" y="641509"/>
            <a:ext cx="15302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発展課題</a:t>
            </a:r>
          </a:p>
        </p:txBody>
      </p:sp>
      <p:sp>
        <p:nvSpPr>
          <p:cNvPr id="7" name="Rectangle 7"/>
          <p:cNvSpPr/>
          <p:nvPr/>
        </p:nvSpPr>
        <p:spPr>
          <a:xfrm>
            <a:off x="2000250" y="1028700"/>
            <a:ext cx="9582150" cy="19050"/>
          </a:xfrm>
          <a:prstGeom prst="rect">
            <a:avLst/>
          </a:prstGeom>
          <a:solidFill>
            <a:srgbClr val="26A432"/>
          </a:solidFill>
          <a:ln>
            <a:noFill/>
          </a:ln>
        </p:spPr>
      </p:sp>
      <p:sp>
        <p:nvSpPr>
          <p:cNvPr id="8" name="TextBox 8"/>
          <p:cNvSpPr txBox="1"/>
          <p:nvPr/>
        </p:nvSpPr>
        <p:spPr>
          <a:xfrm>
            <a:off x="598170" y="1204912"/>
            <a:ext cx="7141250" cy="802005"/>
          </a:xfrm>
          <a:prstGeom prst="rect">
            <a:avLst/>
          </a:prstGeom>
          <a:noFill/>
          <a:ln>
            <a:noFill/>
          </a:ln>
        </p:spPr>
        <p:txBody>
          <a:bodyPr wrap="square" lIns="0" tIns="0" rIns="0" bIns="0" anchor="t" anchorCtr="0"/>
          <a:lstStyle/>
          <a:p>
            <a:pPr algn="l">
              <a:lnSpc>
                <a:spcPts val="2850"/>
              </a:lnSpc>
            </a:pPr>
            <a:r>
              <a:rPr lang="zh-CN" sz="2250" b="1" dirty="0">
                <a:solidFill>
                  <a:srgbClr val="000000"/>
                </a:solidFill>
                <a:latin typeface="Zen Kaku Gothic New"/>
                <a:ea typeface="Zen Kaku Gothic New"/>
                <a:cs typeface="Zen Kaku Gothic New"/>
              </a:rPr>
              <a:t xml:space="preserve">作業種別のランキングを </a:t>
            </a:r>
            <a:r>
              <a:rPr lang="zh-CN" sz="2250" b="1" dirty="0">
                <a:solidFill>
                  <a:srgbClr val="264DBF"/>
                </a:solidFill>
                <a:latin typeface="Zen Kaku Gothic New"/>
                <a:ea typeface="Zen Kaku Gothic New"/>
                <a:cs typeface="Zen Kaku Gothic New"/>
              </a:rPr>
              <a:t>CSV に書き出す</a:t>
            </a:r>
          </a:p>
          <a:p>
            <a:pPr algn="l">
              <a:lnSpc>
                <a:spcPts val="2850"/>
              </a:lnSpc>
            </a:pPr>
            <a:r>
              <a:rPr lang="zh-CN" sz="2250" b="1" dirty="0">
                <a:solidFill>
                  <a:srgbClr val="000000"/>
                </a:solidFill>
                <a:latin typeface="Zen Kaku Gothic New"/>
                <a:ea typeface="Zen Kaku Gothic New"/>
                <a:cs typeface="Zen Kaku Gothic New"/>
              </a:rPr>
              <a:t>サブコマンドを足します。</a:t>
            </a:r>
          </a:p>
        </p:txBody>
      </p:sp>
      <p:sp>
        <p:nvSpPr>
          <p:cNvPr id="9" name="TextBox 9"/>
          <p:cNvSpPr txBox="1"/>
          <p:nvPr/>
        </p:nvSpPr>
        <p:spPr>
          <a:xfrm>
            <a:off x="601599" y="1944529"/>
            <a:ext cx="12583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条件は2つ</a:t>
            </a:r>
          </a:p>
        </p:txBody>
      </p:sp>
      <p:sp>
        <p:nvSpPr>
          <p:cNvPr id="10" name="Rectangle 10"/>
          <p:cNvSpPr/>
          <p:nvPr/>
        </p:nvSpPr>
        <p:spPr>
          <a:xfrm>
            <a:off x="609600" y="2286000"/>
            <a:ext cx="5105400" cy="609600"/>
          </a:xfrm>
          <a:prstGeom prst="roundRect">
            <a:avLst>
              <a:gd name="adj" fmla="val 12500"/>
            </a:avLst>
          </a:prstGeom>
          <a:solidFill>
            <a:srgbClr val="F5F7F8"/>
          </a:solidFill>
          <a:ln>
            <a:noFill/>
          </a:ln>
        </p:spPr>
      </p:sp>
      <p:sp>
        <p:nvSpPr>
          <p:cNvPr id="11" name="Rectangle 11"/>
          <p:cNvSpPr/>
          <p:nvPr/>
        </p:nvSpPr>
        <p:spPr>
          <a:xfrm>
            <a:off x="609600" y="2286000"/>
            <a:ext cx="57150" cy="609600"/>
          </a:xfrm>
          <a:prstGeom prst="roundRect">
            <a:avLst>
              <a:gd name="adj" fmla="val 50000"/>
            </a:avLst>
          </a:prstGeom>
          <a:solidFill>
            <a:srgbClr val="CBD5D8"/>
          </a:solidFill>
          <a:ln>
            <a:noFill/>
          </a:ln>
        </p:spPr>
      </p:sp>
      <p:sp>
        <p:nvSpPr>
          <p:cNvPr id="12" name="TextBox 12"/>
          <p:cNvSpPr txBox="1"/>
          <p:nvPr/>
        </p:nvSpPr>
        <p:spPr>
          <a:xfrm>
            <a:off x="869061" y="2513171"/>
            <a:ext cx="3778758"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既存のメンバー別の表示を変えない</a:t>
            </a:r>
          </a:p>
        </p:txBody>
      </p:sp>
      <p:sp>
        <p:nvSpPr>
          <p:cNvPr id="13" name="Rectangle 13"/>
          <p:cNvSpPr/>
          <p:nvPr/>
        </p:nvSpPr>
        <p:spPr>
          <a:xfrm>
            <a:off x="609600" y="3048000"/>
            <a:ext cx="5105400" cy="609600"/>
          </a:xfrm>
          <a:prstGeom prst="roundRect">
            <a:avLst>
              <a:gd name="adj" fmla="val 12500"/>
            </a:avLst>
          </a:prstGeom>
          <a:solidFill>
            <a:srgbClr val="F5F7F8"/>
          </a:solidFill>
          <a:ln>
            <a:noFill/>
          </a:ln>
        </p:spPr>
      </p:sp>
      <p:sp>
        <p:nvSpPr>
          <p:cNvPr id="14" name="Rectangle 14"/>
          <p:cNvSpPr/>
          <p:nvPr/>
        </p:nvSpPr>
        <p:spPr>
          <a:xfrm>
            <a:off x="609600" y="3048000"/>
            <a:ext cx="57150" cy="609600"/>
          </a:xfrm>
          <a:prstGeom prst="roundRect">
            <a:avLst>
              <a:gd name="adj" fmla="val 50000"/>
            </a:avLst>
          </a:prstGeom>
          <a:solidFill>
            <a:srgbClr val="CBD5D8"/>
          </a:solidFill>
          <a:ln>
            <a:noFill/>
          </a:ln>
        </p:spPr>
      </p:sp>
      <p:sp>
        <p:nvSpPr>
          <p:cNvPr id="15" name="TextBox 15"/>
          <p:cNvSpPr txBox="1"/>
          <p:nvPr/>
        </p:nvSpPr>
        <p:spPr>
          <a:xfrm>
            <a:off x="869061" y="3275171"/>
            <a:ext cx="3390567"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書き出し先は data/ の外にする</a:t>
            </a:r>
          </a:p>
        </p:txBody>
      </p:sp>
      <p:sp>
        <p:nvSpPr>
          <p:cNvPr id="16" name="Rectangle 16"/>
          <p:cNvSpPr/>
          <p:nvPr/>
        </p:nvSpPr>
        <p:spPr>
          <a:xfrm>
            <a:off x="609600" y="3924300"/>
            <a:ext cx="5105400" cy="1447800"/>
          </a:xfrm>
          <a:prstGeom prst="roundRect">
            <a:avLst>
              <a:gd name="adj" fmla="val 5263"/>
            </a:avLst>
          </a:prstGeom>
          <a:solidFill>
            <a:srgbClr val="EEF6F7"/>
          </a:solidFill>
          <a:ln>
            <a:noFill/>
          </a:ln>
        </p:spPr>
      </p:sp>
      <p:sp>
        <p:nvSpPr>
          <p:cNvPr id="17" name="Rectangle 17"/>
          <p:cNvSpPr/>
          <p:nvPr/>
        </p:nvSpPr>
        <p:spPr>
          <a:xfrm>
            <a:off x="609600" y="3924300"/>
            <a:ext cx="57150" cy="1447800"/>
          </a:xfrm>
          <a:prstGeom prst="roundRect">
            <a:avLst>
              <a:gd name="adj" fmla="val 50000"/>
            </a:avLst>
          </a:prstGeom>
          <a:solidFill>
            <a:srgbClr val="47BCC6"/>
          </a:solidFill>
          <a:ln>
            <a:noFill/>
          </a:ln>
        </p:spPr>
      </p:sp>
      <p:sp>
        <p:nvSpPr>
          <p:cNvPr id="18" name="TextBox 18"/>
          <p:cNvSpPr txBox="1"/>
          <p:nvPr/>
        </p:nvSpPr>
        <p:spPr>
          <a:xfrm>
            <a:off x="868680" y="4124325"/>
            <a:ext cx="313563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止まったら想定どおりです</a:t>
            </a:r>
          </a:p>
        </p:txBody>
      </p:sp>
      <p:sp>
        <p:nvSpPr>
          <p:cNvPr id="19" name="TextBox 19"/>
          <p:cNvSpPr txBox="1"/>
          <p:nvPr/>
        </p:nvSpPr>
        <p:spPr>
          <a:xfrm>
            <a:off x="869061" y="4475321"/>
            <a:ext cx="3731704"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settings.json の deny にある</a:t>
            </a:r>
          </a:p>
          <a:p>
            <a:pPr algn="l">
              <a:lnSpc>
                <a:spcPts val="2250"/>
              </a:lnSpc>
            </a:pPr>
            <a:r>
              <a:rPr lang="zh-CN" sz="1420" dirty="0">
                <a:solidFill>
                  <a:srgbClr val="484848"/>
                </a:solidFill>
                <a:latin typeface="Zen Kaku Gothic New"/>
                <a:ea typeface="Zen Kaku Gothic New"/>
                <a:cs typeface="Zen Kaku Gothic New"/>
              </a:rPr>
              <a:t>Edit(data/**) の1行で、data/ へ</a:t>
            </a:r>
          </a:p>
          <a:p>
            <a:pPr algn="l">
              <a:lnSpc>
                <a:spcPts val="2250"/>
              </a:lnSpc>
            </a:pPr>
            <a:r>
              <a:rPr lang="zh-CN" sz="1420" dirty="0">
                <a:solidFill>
                  <a:srgbClr val="484848"/>
                </a:solidFill>
                <a:latin typeface="Zen Kaku Gothic New"/>
                <a:ea typeface="Zen Kaku Gothic New"/>
                <a:cs typeface="Zen Kaku Gothic New"/>
              </a:rPr>
              <a:t>書こうとすると止まります。</a:t>
            </a:r>
          </a:p>
        </p:txBody>
      </p:sp>
      <p:sp>
        <p:nvSpPr>
          <p:cNvPr id="20" name="Rectangle 20"/>
          <p:cNvSpPr/>
          <p:nvPr/>
        </p:nvSpPr>
        <p:spPr>
          <a:xfrm>
            <a:off x="5943600" y="1905000"/>
            <a:ext cx="5638800" cy="3581400"/>
          </a:xfrm>
          <a:prstGeom prst="roundRect">
            <a:avLst>
              <a:gd name="adj" fmla="val 2128"/>
            </a:avLst>
          </a:prstGeom>
          <a:solidFill>
            <a:srgbClr val="F2F4F8"/>
          </a:solidFill>
          <a:ln w="14288">
            <a:solidFill>
              <a:srgbClr val="9AA0B4"/>
            </a:solidFill>
            <a:custDash>
              <a:ds d="400000" sp="266666"/>
            </a:custDash>
          </a:ln>
        </p:spPr>
      </p:sp>
      <p:sp>
        <p:nvSpPr>
          <p:cNvPr id="21" name="TextBox 21"/>
          <p:cNvSpPr txBox="1"/>
          <p:nvPr/>
        </p:nvSpPr>
        <p:spPr>
          <a:xfrm>
            <a:off x="7662862" y="34113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［要撮影：画面］</a:t>
            </a:r>
          </a:p>
        </p:txBody>
      </p:sp>
      <p:sp>
        <p:nvSpPr>
          <p:cNvPr id="22" name="TextBox 22"/>
          <p:cNvSpPr txBox="1"/>
          <p:nvPr/>
        </p:nvSpPr>
        <p:spPr>
          <a:xfrm>
            <a:off x="7285339" y="3770471"/>
            <a:ext cx="2955322"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deny で書き込みが止まった</a:t>
            </a:r>
          </a:p>
        </p:txBody>
      </p:sp>
      <p:sp>
        <p:nvSpPr>
          <p:cNvPr id="23" name="TextBox 23"/>
          <p:cNvSpPr txBox="1"/>
          <p:nvPr/>
        </p:nvSpPr>
        <p:spPr>
          <a:xfrm>
            <a:off x="7970330" y="4037171"/>
            <a:ext cx="158534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画面（PS29）</a:t>
            </a:r>
          </a:p>
        </p:txBody>
      </p:sp>
      <p:sp>
        <p:nvSpPr>
          <p:cNvPr id="24" name="TextBox 24"/>
          <p:cNvSpPr txBox="1"/>
          <p:nvPr/>
        </p:nvSpPr>
        <p:spPr>
          <a:xfrm>
            <a:off x="5936361" y="5618321"/>
            <a:ext cx="471982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画面はリハーサルで撮影して差し替えます。</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132</a:t>
            </a:r>
          </a:p>
        </p:txBody>
      </p:sp>
    </p:spTree>
  </p:cSld>
  <p:clrMapOvr>
    <a:masterClrMapping/>
  </p:clrMapOvr>
  <p:transition xmlns:p14="http://schemas.microsoft.com/office/powerpoint/2010/main" p14:dur="400">
    <p:fade/>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85536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M4 プロジェクトの CLAUDE.md に実行サマリー</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294924"/>
            <a:ext cx="1080305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同じ CLAUDE.md でも、</a:t>
            </a:r>
            <a:r>
              <a:rPr lang="zh-CN" sz="2480" b="1" dirty="0">
                <a:solidFill>
                  <a:srgbClr val="264DBF"/>
                </a:solidFill>
                <a:latin typeface="Zen Kaku Gothic New"/>
                <a:ea typeface="Zen Kaku Gothic New"/>
                <a:cs typeface="Zen Kaku Gothic New"/>
              </a:rPr>
              <a:t>層を分ければ</a:t>
            </a:r>
            <a:r>
              <a:rPr lang="zh-CN" sz="2480" b="1" dirty="0">
                <a:solidFill>
                  <a:srgbClr val="000000"/>
                </a:solidFill>
                <a:latin typeface="Zen Kaku Gothic New"/>
                <a:ea typeface="Zen Kaku Gothic New"/>
                <a:cs typeface="Zen Kaku Gothic New"/>
              </a:rPr>
              <a:t>矛盾しません。</a:t>
            </a:r>
          </a:p>
        </p:txBody>
      </p:sp>
      <p:sp>
        <p:nvSpPr>
          <p:cNvPr id="9" name="Rectangle 9"/>
          <p:cNvSpPr/>
          <p:nvPr/>
        </p:nvSpPr>
        <p:spPr>
          <a:xfrm>
            <a:off x="609600" y="2000250"/>
            <a:ext cx="5334000" cy="2571750"/>
          </a:xfrm>
          <a:prstGeom prst="roundRect">
            <a:avLst>
              <a:gd name="adj" fmla="val 3704"/>
            </a:avLst>
          </a:prstGeom>
          <a:solidFill>
            <a:srgbClr val="F3F3F3"/>
          </a:solidFill>
          <a:ln>
            <a:noFill/>
          </a:ln>
        </p:spPr>
      </p:sp>
      <p:sp>
        <p:nvSpPr>
          <p:cNvPr id="10" name="Rectangle 10"/>
          <p:cNvSpPr/>
          <p:nvPr/>
        </p:nvSpPr>
        <p:spPr>
          <a:xfrm>
            <a:off x="609600" y="2000250"/>
            <a:ext cx="5334000" cy="495300"/>
          </a:xfrm>
          <a:prstGeom prst="roundRect">
            <a:avLst>
              <a:gd name="adj" fmla="val 19231"/>
            </a:avLst>
          </a:prstGeom>
          <a:solidFill>
            <a:srgbClr val="999999"/>
          </a:solidFill>
          <a:ln>
            <a:noFill/>
          </a:ln>
        </p:spPr>
      </p:sp>
      <p:sp>
        <p:nvSpPr>
          <p:cNvPr id="11" name="TextBox 11"/>
          <p:cNvSpPr txBox="1"/>
          <p:nvPr/>
        </p:nvSpPr>
        <p:spPr>
          <a:xfrm>
            <a:off x="868299" y="2163604"/>
            <a:ext cx="1381173"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ユーザー層</a:t>
            </a:r>
          </a:p>
        </p:txBody>
      </p:sp>
      <p:sp>
        <p:nvSpPr>
          <p:cNvPr id="12" name="TextBox 12"/>
          <p:cNvSpPr txBox="1"/>
          <p:nvPr/>
        </p:nvSpPr>
        <p:spPr>
          <a:xfrm>
            <a:off x="869175" y="2687050"/>
            <a:ext cx="2501788"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~/.claude/CLAUDE.md</a:t>
            </a:r>
          </a:p>
        </p:txBody>
      </p:sp>
      <p:sp>
        <p:nvSpPr>
          <p:cNvPr id="13" name="TextBox 13"/>
          <p:cNvSpPr txBox="1"/>
          <p:nvPr/>
        </p:nvSpPr>
        <p:spPr>
          <a:xfrm>
            <a:off x="869061" y="3084671"/>
            <a:ext cx="3778758"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午前の M2 で入れた1行が、いまも</a:t>
            </a:r>
          </a:p>
          <a:p>
            <a:pPr algn="l">
              <a:lnSpc>
                <a:spcPts val="2250"/>
              </a:lnSpc>
            </a:pPr>
            <a:r>
              <a:rPr lang="zh-CN" sz="1420" dirty="0">
                <a:solidFill>
                  <a:srgbClr val="484848"/>
                </a:solidFill>
                <a:latin typeface="Zen Kaku Gothic New"/>
                <a:ea typeface="Zen Kaku Gothic New"/>
                <a:cs typeface="Zen Kaku Gothic New"/>
              </a:rPr>
              <a:t>効いています。ツールを呼ぶ直前に</a:t>
            </a:r>
          </a:p>
          <a:p>
            <a:pPr algn="l">
              <a:lnSpc>
                <a:spcPts val="2250"/>
              </a:lnSpc>
            </a:pPr>
            <a:r>
              <a:rPr lang="zh-CN" sz="1420" dirty="0">
                <a:solidFill>
                  <a:srgbClr val="484848"/>
                </a:solidFill>
                <a:latin typeface="Zen Kaku Gothic New"/>
                <a:ea typeface="Zen Kaku Gothic New"/>
                <a:cs typeface="Zen Kaku Gothic New"/>
              </a:rPr>
              <a:t>1行を出す指示で、どのフォルダを</a:t>
            </a:r>
          </a:p>
          <a:p>
            <a:pPr algn="l">
              <a:lnSpc>
                <a:spcPts val="2250"/>
              </a:lnSpc>
            </a:pPr>
            <a:r>
              <a:rPr lang="zh-CN" sz="1420" dirty="0">
                <a:solidFill>
                  <a:srgbClr val="484848"/>
                </a:solidFill>
                <a:latin typeface="Zen Kaku Gothic New"/>
                <a:ea typeface="Zen Kaku Gothic New"/>
                <a:cs typeface="Zen Kaku Gothic New"/>
              </a:rPr>
              <a:t>開いても同じように効きます。</a:t>
            </a:r>
          </a:p>
        </p:txBody>
      </p:sp>
      <p:sp>
        <p:nvSpPr>
          <p:cNvPr id="14" name="Rectangle 14"/>
          <p:cNvSpPr/>
          <p:nvPr/>
        </p:nvSpPr>
        <p:spPr>
          <a:xfrm>
            <a:off x="6248400" y="2000250"/>
            <a:ext cx="5334000" cy="2571750"/>
          </a:xfrm>
          <a:prstGeom prst="roundRect">
            <a:avLst>
              <a:gd name="adj" fmla="val 3704"/>
            </a:avLst>
          </a:prstGeom>
          <a:solidFill>
            <a:srgbClr val="EEF6F7"/>
          </a:solidFill>
          <a:ln>
            <a:noFill/>
          </a:ln>
        </p:spPr>
      </p:sp>
      <p:sp>
        <p:nvSpPr>
          <p:cNvPr id="15" name="Rectangle 15"/>
          <p:cNvSpPr/>
          <p:nvPr/>
        </p:nvSpPr>
        <p:spPr>
          <a:xfrm>
            <a:off x="6248400" y="2000250"/>
            <a:ext cx="5334000" cy="495300"/>
          </a:xfrm>
          <a:prstGeom prst="roundRect">
            <a:avLst>
              <a:gd name="adj" fmla="val 19231"/>
            </a:avLst>
          </a:prstGeom>
          <a:solidFill>
            <a:srgbClr val="47BCC6"/>
          </a:solidFill>
          <a:ln>
            <a:noFill/>
          </a:ln>
        </p:spPr>
      </p:sp>
      <p:sp>
        <p:nvSpPr>
          <p:cNvPr id="16" name="TextBox 16"/>
          <p:cNvSpPr txBox="1"/>
          <p:nvPr/>
        </p:nvSpPr>
        <p:spPr>
          <a:xfrm>
            <a:off x="6507099" y="2163604"/>
            <a:ext cx="1927241"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プロジェクト層</a:t>
            </a:r>
          </a:p>
        </p:txBody>
      </p:sp>
      <p:sp>
        <p:nvSpPr>
          <p:cNvPr id="17" name="TextBox 17"/>
          <p:cNvSpPr txBox="1"/>
          <p:nvPr/>
        </p:nvSpPr>
        <p:spPr>
          <a:xfrm>
            <a:off x="6507975" y="2687050"/>
            <a:ext cx="3918585" cy="274301"/>
          </a:xfrm>
          <a:prstGeom prst="rect">
            <a:avLst/>
          </a:prstGeom>
          <a:noFill/>
          <a:ln>
            <a:noFill/>
          </a:ln>
        </p:spPr>
        <p:txBody>
          <a:bodyPr wrap="none" lIns="0" tIns="0" rIns="0" bIns="0" anchor="t" anchorCtr="0">
            <a:spAutoFit/>
          </a:bodyPr>
          <a:lstStyle/>
          <a:p>
            <a:pPr algn="l"/>
            <a:r>
              <a:rPr lang="zh-CN" sz="1400" dirty="0">
                <a:solidFill>
                  <a:srgbClr val="264DBF"/>
                </a:solidFill>
                <a:latin typeface="Source Code Pro"/>
                <a:ea typeface="Microsoft YaHei"/>
                <a:cs typeface="Source Code Pro"/>
              </a:rPr>
              <a:t>演習1_Lv1_集計ツール/CLAUDE.md</a:t>
            </a:r>
          </a:p>
        </p:txBody>
      </p:sp>
      <p:sp>
        <p:nvSpPr>
          <p:cNvPr id="18" name="TextBox 18"/>
          <p:cNvSpPr txBox="1"/>
          <p:nvPr/>
        </p:nvSpPr>
        <p:spPr>
          <a:xfrm>
            <a:off x="6507861" y="3084671"/>
            <a:ext cx="3908155"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これから3行を足します。応答の末尾</a:t>
            </a:r>
          </a:p>
          <a:p>
            <a:pPr algn="l">
              <a:lnSpc>
                <a:spcPts val="2250"/>
              </a:lnSpc>
            </a:pPr>
            <a:r>
              <a:rPr lang="zh-CN" sz="1420" dirty="0">
                <a:solidFill>
                  <a:srgbClr val="484848"/>
                </a:solidFill>
                <a:latin typeface="Zen Kaku Gothic New"/>
                <a:ea typeface="Zen Kaku Gothic New"/>
                <a:cs typeface="Zen Kaku Gothic New"/>
              </a:rPr>
              <a:t>に、要約・読んだファイル・使った</a:t>
            </a:r>
          </a:p>
          <a:p>
            <a:pPr algn="l">
              <a:lnSpc>
                <a:spcPts val="2250"/>
              </a:lnSpc>
            </a:pPr>
            <a:r>
              <a:rPr lang="zh-CN" sz="1420" dirty="0">
                <a:solidFill>
                  <a:srgbClr val="484848"/>
                </a:solidFill>
                <a:latin typeface="Zen Kaku Gothic New"/>
                <a:ea typeface="Zen Kaku Gothic New"/>
                <a:cs typeface="Zen Kaku Gothic New"/>
              </a:rPr>
              <a:t>ハーネスを出す指示で、この演習</a:t>
            </a:r>
          </a:p>
          <a:p>
            <a:pPr algn="l">
              <a:lnSpc>
                <a:spcPts val="2250"/>
              </a:lnSpc>
            </a:pPr>
            <a:r>
              <a:rPr lang="zh-CN" sz="1420" dirty="0">
                <a:solidFill>
                  <a:srgbClr val="484848"/>
                </a:solidFill>
                <a:latin typeface="Zen Kaku Gothic New"/>
                <a:ea typeface="Zen Kaku Gothic New"/>
                <a:cs typeface="Zen Kaku Gothic New"/>
              </a:rPr>
              <a:t>フォルダでだけ効きます。</a:t>
            </a:r>
          </a:p>
        </p:txBody>
      </p:sp>
      <p:sp>
        <p:nvSpPr>
          <p:cNvPr id="19" name="Rectangle 19"/>
          <p:cNvSpPr/>
          <p:nvPr/>
        </p:nvSpPr>
        <p:spPr>
          <a:xfrm>
            <a:off x="609600" y="4838700"/>
            <a:ext cx="10972800" cy="1066800"/>
          </a:xfrm>
          <a:prstGeom prst="roundRect">
            <a:avLst>
              <a:gd name="adj" fmla="val 7143"/>
            </a:avLst>
          </a:prstGeom>
          <a:solidFill>
            <a:srgbClr val="EEF6F7"/>
          </a:solidFill>
          <a:ln>
            <a:noFill/>
          </a:ln>
        </p:spPr>
      </p:sp>
      <p:sp>
        <p:nvSpPr>
          <p:cNvPr id="20" name="Rectangle 20"/>
          <p:cNvSpPr/>
          <p:nvPr/>
        </p:nvSpPr>
        <p:spPr>
          <a:xfrm>
            <a:off x="609600" y="4838700"/>
            <a:ext cx="57150" cy="1066800"/>
          </a:xfrm>
          <a:prstGeom prst="roundRect">
            <a:avLst>
              <a:gd name="adj" fmla="val 50000"/>
            </a:avLst>
          </a:prstGeom>
          <a:solidFill>
            <a:srgbClr val="47BCC6"/>
          </a:solidFill>
          <a:ln>
            <a:noFill/>
          </a:ln>
        </p:spPr>
      </p:sp>
      <p:sp>
        <p:nvSpPr>
          <p:cNvPr id="21" name="TextBox 21"/>
          <p:cNvSpPr txBox="1"/>
          <p:nvPr/>
        </p:nvSpPr>
        <p:spPr>
          <a:xfrm>
            <a:off x="868680" y="5057775"/>
            <a:ext cx="781621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役割を分けておけば、両方が同時に効いても指示はぶつかりません</a:t>
            </a:r>
          </a:p>
        </p:txBody>
      </p:sp>
      <p:sp>
        <p:nvSpPr>
          <p:cNvPr id="22" name="TextBox 22"/>
          <p:cNvSpPr txBox="1"/>
          <p:nvPr/>
        </p:nvSpPr>
        <p:spPr>
          <a:xfrm>
            <a:off x="869061" y="5446871"/>
            <a:ext cx="87193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出力の書式を逐語で書くほど、出せているかを人が一目で判定しやすくなります。</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133</a:t>
            </a:r>
          </a:p>
        </p:txBody>
      </p:sp>
    </p:spTree>
  </p:cSld>
  <p:clrMapOvr>
    <a:masterClrMapping/>
  </p:clrMapOvr>
  <p:transition xmlns:p14="http://schemas.microsoft.com/office/powerpoint/2010/main" p14:dur="400">
    <p:fade/>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11471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追記する3行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789" y="1292066"/>
            <a:ext cx="9011645"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「無い場合は なし」まで、</a:t>
            </a:r>
            <a:r>
              <a:rPr lang="zh-CN" sz="2320" b="1" dirty="0">
                <a:solidFill>
                  <a:srgbClr val="264DBF"/>
                </a:solidFill>
                <a:latin typeface="Zen Kaku Gothic New"/>
                <a:ea typeface="Zen Kaku Gothic New"/>
                <a:cs typeface="Zen Kaku Gothic New"/>
              </a:rPr>
              <a:t>逐語で</a:t>
            </a:r>
            <a:r>
              <a:rPr lang="zh-CN" sz="2320" b="1" dirty="0">
                <a:solidFill>
                  <a:srgbClr val="000000"/>
                </a:solidFill>
                <a:latin typeface="Zen Kaku Gothic New"/>
                <a:ea typeface="Zen Kaku Gothic New"/>
                <a:cs typeface="Zen Kaku Gothic New"/>
              </a:rPr>
              <a:t>書き切ります。</a:t>
            </a:r>
          </a:p>
        </p:txBody>
      </p:sp>
      <p:sp>
        <p:nvSpPr>
          <p:cNvPr id="7" name="Rectangle 7"/>
          <p:cNvSpPr/>
          <p:nvPr/>
        </p:nvSpPr>
        <p:spPr>
          <a:xfrm>
            <a:off x="609600" y="1905000"/>
            <a:ext cx="6286500" cy="3581400"/>
          </a:xfrm>
          <a:prstGeom prst="roundRect">
            <a:avLst>
              <a:gd name="adj" fmla="val 2128"/>
            </a:avLst>
          </a:prstGeom>
          <a:solidFill>
            <a:srgbClr val="1E1E1E"/>
          </a:solidFill>
          <a:ln>
            <a:noFill/>
          </a:ln>
        </p:spPr>
      </p:sp>
      <p:sp>
        <p:nvSpPr>
          <p:cNvPr id="8" name="TextBox 8"/>
          <p:cNvSpPr txBox="1"/>
          <p:nvPr/>
        </p:nvSpPr>
        <p:spPr>
          <a:xfrm>
            <a:off x="831075" y="2172700"/>
            <a:ext cx="3475963" cy="274301"/>
          </a:xfrm>
          <a:prstGeom prst="rect">
            <a:avLst/>
          </a:prstGeom>
          <a:noFill/>
          <a:ln>
            <a:noFill/>
          </a:ln>
        </p:spPr>
        <p:txBody>
          <a:bodyPr wrap="none" lIns="0" tIns="0" rIns="0" bIns="0" anchor="t" anchorCtr="0">
            <a:spAutoFit/>
          </a:bodyPr>
          <a:lstStyle/>
          <a:p>
            <a:pPr algn="l"/>
            <a:r>
              <a:rPr lang="zh-CN" sz="1400" dirty="0">
                <a:solidFill>
                  <a:srgbClr val="C586C0"/>
                </a:solidFill>
                <a:latin typeface="Source Code Pro"/>
                <a:ea typeface="Microsoft YaHei"/>
                <a:cs typeface="Source Code Pro"/>
              </a:rPr>
              <a:t>## 応答の最後に必ず3行を付ける</a:t>
            </a:r>
          </a:p>
        </p:txBody>
      </p:sp>
      <p:sp>
        <p:nvSpPr>
          <p:cNvPr id="9" name="TextBox 9"/>
          <p:cNvSpPr txBox="1"/>
          <p:nvPr/>
        </p:nvSpPr>
        <p:spPr>
          <a:xfrm>
            <a:off x="831075" y="2610850"/>
            <a:ext cx="4043267"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要約: この応答でしたことを1文で書く</a:t>
            </a:r>
          </a:p>
        </p:txBody>
      </p:sp>
      <p:sp>
        <p:nvSpPr>
          <p:cNvPr id="10" name="TextBox 10"/>
          <p:cNvSpPr txBox="1"/>
          <p:nvPr/>
        </p:nvSpPr>
        <p:spPr>
          <a:xfrm>
            <a:off x="831075" y="3049000"/>
            <a:ext cx="4842124"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読んだファイル: 読んだパスをカンマ区切り。</a:t>
            </a:r>
          </a:p>
        </p:txBody>
      </p:sp>
      <p:sp>
        <p:nvSpPr>
          <p:cNvPr id="11" name="TextBox 11"/>
          <p:cNvSpPr txBox="1"/>
          <p:nvPr/>
        </p:nvSpPr>
        <p:spPr>
          <a:xfrm>
            <a:off x="831075" y="3372850"/>
            <a:ext cx="1704584"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無い場合は なし</a:t>
            </a:r>
          </a:p>
        </p:txBody>
      </p:sp>
      <p:sp>
        <p:nvSpPr>
          <p:cNvPr id="12" name="TextBox 12"/>
          <p:cNvSpPr txBox="1"/>
          <p:nvPr/>
        </p:nvSpPr>
        <p:spPr>
          <a:xfrm>
            <a:off x="831075" y="3811000"/>
            <a:ext cx="4354836"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使ったハーネス: CLAUDE.md・Skill名・</a:t>
            </a:r>
          </a:p>
        </p:txBody>
      </p:sp>
      <p:sp>
        <p:nvSpPr>
          <p:cNvPr id="13" name="TextBox 13"/>
          <p:cNvSpPr txBox="1"/>
          <p:nvPr/>
        </p:nvSpPr>
        <p:spPr>
          <a:xfrm>
            <a:off x="831075" y="4134850"/>
            <a:ext cx="4141826"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Subagent名・Hook名をカンマ区切り。</a:t>
            </a:r>
          </a:p>
        </p:txBody>
      </p:sp>
      <p:sp>
        <p:nvSpPr>
          <p:cNvPr id="14" name="TextBox 14"/>
          <p:cNvSpPr txBox="1"/>
          <p:nvPr/>
        </p:nvSpPr>
        <p:spPr>
          <a:xfrm>
            <a:off x="831075" y="4458700"/>
            <a:ext cx="1704584"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無い場合は なし</a:t>
            </a:r>
          </a:p>
        </p:txBody>
      </p:sp>
      <p:sp>
        <p:nvSpPr>
          <p:cNvPr id="15" name="TextBox 15"/>
          <p:cNvSpPr txBox="1"/>
          <p:nvPr/>
        </p:nvSpPr>
        <p:spPr>
          <a:xfrm>
            <a:off x="831075" y="4934950"/>
            <a:ext cx="3452808" cy="274301"/>
          </a:xfrm>
          <a:prstGeom prst="rect">
            <a:avLst/>
          </a:prstGeom>
          <a:noFill/>
          <a:ln>
            <a:noFill/>
          </a:ln>
        </p:spPr>
        <p:txBody>
          <a:bodyPr wrap="none" lIns="0" tIns="0" rIns="0" bIns="0" anchor="t" anchorCtr="0">
            <a:spAutoFit/>
          </a:bodyPr>
          <a:lstStyle/>
          <a:p>
            <a:pPr algn="l"/>
            <a:r>
              <a:rPr lang="zh-CN" sz="1400" dirty="0">
                <a:solidFill>
                  <a:srgbClr val="6A9955"/>
                </a:solidFill>
                <a:latin typeface="Source Code Pro"/>
                <a:ea typeface="Microsoft YaHei"/>
                <a:cs typeface="Source Code Pro"/>
              </a:rPr>
              <a:t># ラベルは同じ文字列のまま出す</a:t>
            </a:r>
          </a:p>
        </p:txBody>
      </p:sp>
      <p:sp>
        <p:nvSpPr>
          <p:cNvPr id="16" name="Rectangle 16"/>
          <p:cNvSpPr/>
          <p:nvPr/>
        </p:nvSpPr>
        <p:spPr>
          <a:xfrm>
            <a:off x="7124700" y="1905000"/>
            <a:ext cx="4457700" cy="3581400"/>
          </a:xfrm>
          <a:prstGeom prst="roundRect">
            <a:avLst>
              <a:gd name="adj" fmla="val 2660"/>
            </a:avLst>
          </a:prstGeom>
          <a:solidFill>
            <a:srgbClr val="EEF6F7"/>
          </a:solidFill>
          <a:ln>
            <a:noFill/>
          </a:ln>
        </p:spPr>
      </p:sp>
      <p:sp>
        <p:nvSpPr>
          <p:cNvPr id="17" name="Rectangle 17"/>
          <p:cNvSpPr/>
          <p:nvPr/>
        </p:nvSpPr>
        <p:spPr>
          <a:xfrm>
            <a:off x="7124700" y="1905000"/>
            <a:ext cx="57150" cy="3581400"/>
          </a:xfrm>
          <a:prstGeom prst="roundRect">
            <a:avLst>
              <a:gd name="adj" fmla="val 50000"/>
            </a:avLst>
          </a:prstGeom>
          <a:solidFill>
            <a:srgbClr val="47BCC6"/>
          </a:solidFill>
          <a:ln>
            <a:noFill/>
          </a:ln>
        </p:spPr>
      </p:sp>
      <p:sp>
        <p:nvSpPr>
          <p:cNvPr id="18" name="TextBox 18"/>
          <p:cNvSpPr txBox="1"/>
          <p:nvPr/>
        </p:nvSpPr>
        <p:spPr>
          <a:xfrm>
            <a:off x="7383780" y="216217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ラベルを固定する理由</a:t>
            </a:r>
          </a:p>
        </p:txBody>
      </p:sp>
      <p:sp>
        <p:nvSpPr>
          <p:cNvPr id="19" name="Ellipse 19"/>
          <p:cNvSpPr/>
          <p:nvPr/>
        </p:nvSpPr>
        <p:spPr>
          <a:xfrm>
            <a:off x="7448550" y="2762250"/>
            <a:ext cx="152400" cy="152400"/>
          </a:xfrm>
          <a:prstGeom prst="ellipse">
            <a:avLst/>
          </a:prstGeom>
          <a:solidFill>
            <a:srgbClr val="47BCC6"/>
          </a:solidFill>
          <a:ln>
            <a:noFill/>
          </a:ln>
        </p:spPr>
      </p:sp>
      <p:sp>
        <p:nvSpPr>
          <p:cNvPr id="20" name="TextBox 20"/>
          <p:cNvSpPr txBox="1"/>
          <p:nvPr/>
        </p:nvSpPr>
        <p:spPr>
          <a:xfrm>
            <a:off x="7745730" y="26193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一目で判定できる</a:t>
            </a:r>
          </a:p>
        </p:txBody>
      </p:sp>
      <p:sp>
        <p:nvSpPr>
          <p:cNvPr id="21" name="TextBox 21"/>
          <p:cNvSpPr txBox="1"/>
          <p:nvPr/>
        </p:nvSpPr>
        <p:spPr>
          <a:xfrm>
            <a:off x="7746111" y="29132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付いているかを人が数えられます</a:t>
            </a:r>
          </a:p>
        </p:txBody>
      </p:sp>
      <p:sp>
        <p:nvSpPr>
          <p:cNvPr id="22" name="Ellipse 22"/>
          <p:cNvSpPr/>
          <p:nvPr/>
        </p:nvSpPr>
        <p:spPr>
          <a:xfrm>
            <a:off x="7448550" y="3524250"/>
            <a:ext cx="152400" cy="152400"/>
          </a:xfrm>
          <a:prstGeom prst="ellipse">
            <a:avLst/>
          </a:prstGeom>
          <a:solidFill>
            <a:srgbClr val="47BCC6"/>
          </a:solidFill>
          <a:ln>
            <a:noFill/>
          </a:ln>
        </p:spPr>
      </p:sp>
      <p:sp>
        <p:nvSpPr>
          <p:cNvPr id="23" name="TextBox 23"/>
          <p:cNvSpPr txBox="1"/>
          <p:nvPr/>
        </p:nvSpPr>
        <p:spPr>
          <a:xfrm>
            <a:off x="7745730" y="33813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言い換えを防げる</a:t>
            </a:r>
          </a:p>
        </p:txBody>
      </p:sp>
      <p:sp>
        <p:nvSpPr>
          <p:cNvPr id="24" name="TextBox 24"/>
          <p:cNvSpPr txBox="1"/>
          <p:nvPr/>
        </p:nvSpPr>
        <p:spPr>
          <a:xfrm>
            <a:off x="7746111" y="367522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同じ意味の別表現に散りません</a:t>
            </a:r>
          </a:p>
        </p:txBody>
      </p:sp>
      <p:sp>
        <p:nvSpPr>
          <p:cNvPr id="25" name="Ellipse 25"/>
          <p:cNvSpPr/>
          <p:nvPr/>
        </p:nvSpPr>
        <p:spPr>
          <a:xfrm>
            <a:off x="7448550" y="4286250"/>
            <a:ext cx="152400" cy="152400"/>
          </a:xfrm>
          <a:prstGeom prst="ellipse">
            <a:avLst/>
          </a:prstGeom>
          <a:solidFill>
            <a:srgbClr val="47BCC6"/>
          </a:solidFill>
          <a:ln>
            <a:noFill/>
          </a:ln>
        </p:spPr>
      </p:sp>
      <p:sp>
        <p:nvSpPr>
          <p:cNvPr id="26" name="TextBox 26"/>
          <p:cNvSpPr txBox="1"/>
          <p:nvPr/>
        </p:nvSpPr>
        <p:spPr>
          <a:xfrm>
            <a:off x="7745730" y="414337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後から機械にも渡せる</a:t>
            </a:r>
          </a:p>
        </p:txBody>
      </p:sp>
      <p:sp>
        <p:nvSpPr>
          <p:cNvPr id="27" name="TextBox 27"/>
          <p:cNvSpPr txBox="1"/>
          <p:nvPr/>
        </p:nvSpPr>
        <p:spPr>
          <a:xfrm>
            <a:off x="7746111" y="443722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固定文字列なら検索で拾えます</a:t>
            </a:r>
          </a:p>
        </p:txBody>
      </p:sp>
      <p:sp>
        <p:nvSpPr>
          <p:cNvPr id="28" name="TextBox 28"/>
          <p:cNvSpPr txBox="1"/>
          <p:nvPr/>
        </p:nvSpPr>
        <p:spPr>
          <a:xfrm>
            <a:off x="7384161" y="49896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ラベルの文言は変えません。</a:t>
            </a:r>
          </a:p>
        </p:txBody>
      </p:sp>
      <p:sp>
        <p:nvSpPr>
          <p:cNvPr id="29" name="TextBox 29"/>
          <p:cNvSpPr txBox="1"/>
          <p:nvPr/>
        </p:nvSpPr>
        <p:spPr>
          <a:xfrm>
            <a:off x="602361" y="5713571"/>
            <a:ext cx="646080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この3行は演習2 でも同じものを使います。写しで足ります。</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134</a:t>
            </a:r>
          </a:p>
        </p:txBody>
      </p:sp>
    </p:spTree>
  </p:cSld>
  <p:clrMapOvr>
    <a:masterClrMapping/>
  </p:clrMapOvr>
  <p:transition xmlns:p14="http://schemas.microsoft.com/office/powerpoint/2010/main" p14:dur="400">
    <p:fade/>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491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動作確認の4手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1599" y="1334929"/>
            <a:ext cx="5879735"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追記したら、実際に依頼を1つ出して確かめます。</a:t>
            </a:r>
          </a:p>
        </p:txBody>
      </p:sp>
      <p:sp>
        <p:nvSpPr>
          <p:cNvPr id="7" name="Ellipse 7"/>
          <p:cNvSpPr/>
          <p:nvPr/>
        </p:nvSpPr>
        <p:spPr>
          <a:xfrm>
            <a:off x="800100" y="1924050"/>
            <a:ext cx="381000" cy="381000"/>
          </a:xfrm>
          <a:prstGeom prst="ellipse">
            <a:avLst/>
          </a:prstGeom>
          <a:solidFill>
            <a:srgbClr val="47BCC6"/>
          </a:solidFill>
          <a:ln>
            <a:noFill/>
          </a:ln>
        </p:spPr>
      </p:sp>
      <p:sp>
        <p:nvSpPr>
          <p:cNvPr id="8" name="TextBox 8"/>
          <p:cNvSpPr txBox="1"/>
          <p:nvPr/>
        </p:nvSpPr>
        <p:spPr>
          <a:xfrm>
            <a:off x="915428" y="2027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325499" y="1887379"/>
            <a:ext cx="110813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追記する</a:t>
            </a:r>
          </a:p>
        </p:txBody>
      </p:sp>
      <p:sp>
        <p:nvSpPr>
          <p:cNvPr id="10" name="TextBox 10"/>
          <p:cNvSpPr txBox="1"/>
          <p:nvPr/>
        </p:nvSpPr>
        <p:spPr>
          <a:xfrm>
            <a:off x="1326261" y="2170271"/>
            <a:ext cx="556362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演習1フォルダの CLAUDE.md の末尾に足します。</a:t>
            </a:r>
          </a:p>
        </p:txBody>
      </p:sp>
      <p:sp>
        <p:nvSpPr>
          <p:cNvPr id="11" name="Ellipse 11"/>
          <p:cNvSpPr/>
          <p:nvPr/>
        </p:nvSpPr>
        <p:spPr>
          <a:xfrm>
            <a:off x="800100" y="2838450"/>
            <a:ext cx="381000" cy="381000"/>
          </a:xfrm>
          <a:prstGeom prst="ellipse">
            <a:avLst/>
          </a:prstGeom>
          <a:solidFill>
            <a:srgbClr val="47BCC6"/>
          </a:solidFill>
          <a:ln>
            <a:noFill/>
          </a:ln>
        </p:spPr>
      </p:sp>
      <p:sp>
        <p:nvSpPr>
          <p:cNvPr id="12" name="TextBox 12"/>
          <p:cNvSpPr txBox="1"/>
          <p:nvPr/>
        </p:nvSpPr>
        <p:spPr>
          <a:xfrm>
            <a:off x="915428" y="2941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325499" y="2801779"/>
            <a:ext cx="180437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依頼を1つ出す</a:t>
            </a:r>
          </a:p>
        </p:txBody>
      </p:sp>
      <p:sp>
        <p:nvSpPr>
          <p:cNvPr id="14" name="TextBox 14"/>
          <p:cNvSpPr txBox="1"/>
          <p:nvPr/>
        </p:nvSpPr>
        <p:spPr>
          <a:xfrm>
            <a:off x="1326261" y="3084671"/>
            <a:ext cx="484922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演習1の発展課題を、いつもどおり頼みます。</a:t>
            </a:r>
          </a:p>
        </p:txBody>
      </p:sp>
      <p:sp>
        <p:nvSpPr>
          <p:cNvPr id="15" name="Ellipse 15"/>
          <p:cNvSpPr/>
          <p:nvPr/>
        </p:nvSpPr>
        <p:spPr>
          <a:xfrm>
            <a:off x="800100" y="3752850"/>
            <a:ext cx="381000" cy="381000"/>
          </a:xfrm>
          <a:prstGeom prst="ellipse">
            <a:avLst/>
          </a:prstGeom>
          <a:solidFill>
            <a:srgbClr val="47BCC6"/>
          </a:solidFill>
          <a:ln>
            <a:noFill/>
          </a:ln>
        </p:spPr>
      </p:sp>
      <p:sp>
        <p:nvSpPr>
          <p:cNvPr id="16" name="TextBox 16"/>
          <p:cNvSpPr txBox="1"/>
          <p:nvPr/>
        </p:nvSpPr>
        <p:spPr>
          <a:xfrm>
            <a:off x="915428" y="38561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325499" y="371617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並び順を見る</a:t>
            </a:r>
          </a:p>
        </p:txBody>
      </p:sp>
      <p:sp>
        <p:nvSpPr>
          <p:cNvPr id="18" name="TextBox 18"/>
          <p:cNvSpPr txBox="1"/>
          <p:nvPr/>
        </p:nvSpPr>
        <p:spPr>
          <a:xfrm>
            <a:off x="1326261" y="3999071"/>
            <a:ext cx="41434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3行が指定の順で付いているか見ます。</a:t>
            </a:r>
          </a:p>
        </p:txBody>
      </p:sp>
      <p:sp>
        <p:nvSpPr>
          <p:cNvPr id="19" name="Ellipse 19"/>
          <p:cNvSpPr/>
          <p:nvPr/>
        </p:nvSpPr>
        <p:spPr>
          <a:xfrm>
            <a:off x="800100" y="4667250"/>
            <a:ext cx="381000" cy="381000"/>
          </a:xfrm>
          <a:prstGeom prst="ellipse">
            <a:avLst/>
          </a:prstGeom>
          <a:solidFill>
            <a:srgbClr val="47BCC6"/>
          </a:solidFill>
          <a:ln>
            <a:noFill/>
          </a:ln>
        </p:spPr>
      </p:sp>
      <p:sp>
        <p:nvSpPr>
          <p:cNvPr id="20" name="TextBox 20"/>
          <p:cNvSpPr txBox="1"/>
          <p:nvPr/>
        </p:nvSpPr>
        <p:spPr>
          <a:xfrm>
            <a:off x="915428" y="4770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1" name="TextBox 21"/>
          <p:cNvSpPr txBox="1"/>
          <p:nvPr/>
        </p:nvSpPr>
        <p:spPr>
          <a:xfrm>
            <a:off x="1325499" y="463057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中身を見る</a:t>
            </a:r>
          </a:p>
        </p:txBody>
      </p:sp>
      <p:sp>
        <p:nvSpPr>
          <p:cNvPr id="22" name="TextBox 22"/>
          <p:cNvSpPr txBox="1"/>
          <p:nvPr/>
        </p:nvSpPr>
        <p:spPr>
          <a:xfrm>
            <a:off x="1326261" y="4913471"/>
            <a:ext cx="421888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実際に呼んだ Skill 名が入っているか。</a:t>
            </a:r>
          </a:p>
        </p:txBody>
      </p:sp>
      <p:sp>
        <p:nvSpPr>
          <p:cNvPr id="23" name="Rectangle 23"/>
          <p:cNvSpPr/>
          <p:nvPr/>
        </p:nvSpPr>
        <p:spPr>
          <a:xfrm>
            <a:off x="6819900" y="1866900"/>
            <a:ext cx="4762500" cy="3352800"/>
          </a:xfrm>
          <a:prstGeom prst="roundRect">
            <a:avLst>
              <a:gd name="adj" fmla="val 2273"/>
            </a:avLst>
          </a:prstGeom>
          <a:solidFill>
            <a:srgbClr val="F2F4F8"/>
          </a:solidFill>
          <a:ln w="14288">
            <a:solidFill>
              <a:srgbClr val="9AA0B4"/>
            </a:solidFill>
            <a:custDash>
              <a:ds d="400000" sp="266666"/>
            </a:custDash>
          </a:ln>
        </p:spPr>
      </p:sp>
      <p:sp>
        <p:nvSpPr>
          <p:cNvPr id="24" name="TextBox 24"/>
          <p:cNvSpPr txBox="1"/>
          <p:nvPr/>
        </p:nvSpPr>
        <p:spPr>
          <a:xfrm>
            <a:off x="8101012" y="30303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［要撮影：画面］</a:t>
            </a:r>
          </a:p>
        </p:txBody>
      </p:sp>
      <p:sp>
        <p:nvSpPr>
          <p:cNvPr id="25" name="TextBox 25"/>
          <p:cNvSpPr txBox="1"/>
          <p:nvPr/>
        </p:nvSpPr>
        <p:spPr>
          <a:xfrm>
            <a:off x="7599974" y="3427571"/>
            <a:ext cx="3202353"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応答の末尾に3行が付いた画面</a:t>
            </a:r>
          </a:p>
        </p:txBody>
      </p:sp>
      <p:sp>
        <p:nvSpPr>
          <p:cNvPr id="26" name="TextBox 26"/>
          <p:cNvSpPr txBox="1"/>
          <p:nvPr/>
        </p:nvSpPr>
        <p:spPr>
          <a:xfrm>
            <a:off x="7268337" y="3694271"/>
            <a:ext cx="3865626"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（PS30）。リハーサルで撮影して</a:t>
            </a:r>
          </a:p>
        </p:txBody>
      </p:sp>
      <p:sp>
        <p:nvSpPr>
          <p:cNvPr id="27" name="TextBox 27"/>
          <p:cNvSpPr txBox="1"/>
          <p:nvPr/>
        </p:nvSpPr>
        <p:spPr>
          <a:xfrm>
            <a:off x="8370475" y="3960971"/>
            <a:ext cx="166135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差し替えます。</a:t>
            </a:r>
          </a:p>
        </p:txBody>
      </p:sp>
      <p:sp>
        <p:nvSpPr>
          <p:cNvPr id="28" name="Rectangle 28"/>
          <p:cNvSpPr/>
          <p:nvPr/>
        </p:nvSpPr>
        <p:spPr>
          <a:xfrm>
            <a:off x="609600" y="5486400"/>
            <a:ext cx="10972800" cy="571500"/>
          </a:xfrm>
          <a:prstGeom prst="roundRect">
            <a:avLst>
              <a:gd name="adj" fmla="val 13333"/>
            </a:avLst>
          </a:prstGeom>
          <a:solidFill>
            <a:srgbClr val="EEF6F7"/>
          </a:solidFill>
          <a:ln>
            <a:noFill/>
          </a:ln>
        </p:spPr>
      </p:sp>
      <p:sp>
        <p:nvSpPr>
          <p:cNvPr id="29" name="Rectangle 29"/>
          <p:cNvSpPr/>
          <p:nvPr/>
        </p:nvSpPr>
        <p:spPr>
          <a:xfrm>
            <a:off x="609600" y="5486400"/>
            <a:ext cx="57150" cy="571500"/>
          </a:xfrm>
          <a:prstGeom prst="roundRect">
            <a:avLst>
              <a:gd name="adj" fmla="val 50000"/>
            </a:avLst>
          </a:prstGeom>
          <a:solidFill>
            <a:srgbClr val="47BCC6"/>
          </a:solidFill>
          <a:ln>
            <a:noFill/>
          </a:ln>
        </p:spPr>
      </p:sp>
      <p:sp>
        <p:nvSpPr>
          <p:cNvPr id="30" name="TextBox 30"/>
          <p:cNvSpPr txBox="1"/>
          <p:nvPr/>
        </p:nvSpPr>
        <p:spPr>
          <a:xfrm>
            <a:off x="869061" y="5684996"/>
            <a:ext cx="1067729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3行が出ないときは、CLAUDE.md を保存したか、開いているフォルダが演習1 かを確かめます。</a:t>
            </a:r>
          </a:p>
        </p:txBody>
      </p:sp>
      <p:sp>
        <p:nvSpPr>
          <p:cNvPr id="31" name="TextBox 3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135</a:t>
            </a:r>
          </a:p>
        </p:txBody>
      </p:sp>
    </p:spTree>
  </p:cSld>
  <p:clrMapOvr>
    <a:masterClrMapping/>
  </p:clrMapOvr>
  <p:transition xmlns:p14="http://schemas.microsoft.com/office/powerpoint/2010/main" p14:dur="400">
    <p:fade/>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8835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CLAUDE.md が効く書き方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782383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守れる粒度で書くほど、</a:t>
            </a:r>
            <a:r>
              <a:rPr lang="zh-CN" sz="2250" b="1" dirty="0">
                <a:solidFill>
                  <a:srgbClr val="264DBF"/>
                </a:solidFill>
                <a:latin typeface="Zen Kaku Gothic New"/>
                <a:ea typeface="Zen Kaku Gothic New"/>
                <a:cs typeface="Zen Kaku Gothic New"/>
              </a:rPr>
              <a:t>指示は守られます</a:t>
            </a:r>
            <a:r>
              <a:rPr lang="zh-CN" sz="2250" b="1" dirty="0">
                <a:solidFill>
                  <a:srgbClr val="000000"/>
                </a:solidFill>
                <a:latin typeface="Zen Kaku Gothic New"/>
                <a:ea typeface="Zen Kaku Gothic New"/>
                <a:cs typeface="Zen Kaku Gothic New"/>
              </a:rPr>
              <a:t>。</a:t>
            </a:r>
          </a:p>
        </p:txBody>
      </p:sp>
      <p:sp>
        <p:nvSpPr>
          <p:cNvPr id="7" name="Rectangle 7"/>
          <p:cNvSpPr/>
          <p:nvPr/>
        </p:nvSpPr>
        <p:spPr>
          <a:xfrm>
            <a:off x="609600" y="1866900"/>
            <a:ext cx="10972800" cy="419100"/>
          </a:xfrm>
          <a:prstGeom prst="rect">
            <a:avLst/>
          </a:prstGeom>
          <a:solidFill>
            <a:srgbClr val="0B2E33"/>
          </a:solidFill>
          <a:ln>
            <a:noFill/>
          </a:ln>
        </p:spPr>
      </p:sp>
      <p:sp>
        <p:nvSpPr>
          <p:cNvPr id="8" name="TextBox 8"/>
          <p:cNvSpPr txBox="1"/>
          <p:nvPr/>
        </p:nvSpPr>
        <p:spPr>
          <a:xfrm>
            <a:off x="830961" y="19892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観点</a:t>
            </a:r>
          </a:p>
        </p:txBody>
      </p:sp>
      <p:sp>
        <p:nvSpPr>
          <p:cNvPr id="9" name="TextBox 9"/>
          <p:cNvSpPr txBox="1"/>
          <p:nvPr/>
        </p:nvSpPr>
        <p:spPr>
          <a:xfrm>
            <a:off x="2278761" y="19892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書き方</a:t>
            </a:r>
          </a:p>
        </p:txBody>
      </p:sp>
      <p:sp>
        <p:nvSpPr>
          <p:cNvPr id="10" name="TextBox 10"/>
          <p:cNvSpPr txBox="1"/>
          <p:nvPr/>
        </p:nvSpPr>
        <p:spPr>
          <a:xfrm>
            <a:off x="5936361" y="19892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効き方</a:t>
            </a:r>
          </a:p>
        </p:txBody>
      </p:sp>
      <p:sp>
        <p:nvSpPr>
          <p:cNvPr id="11" name="Rectangle 11"/>
          <p:cNvSpPr/>
          <p:nvPr/>
        </p:nvSpPr>
        <p:spPr>
          <a:xfrm>
            <a:off x="609600" y="2286000"/>
            <a:ext cx="10972800" cy="590550"/>
          </a:xfrm>
          <a:prstGeom prst="rect">
            <a:avLst/>
          </a:prstGeom>
          <a:solidFill>
            <a:srgbClr val="FFFFFF"/>
          </a:solidFill>
          <a:ln>
            <a:noFill/>
          </a:ln>
        </p:spPr>
      </p:sp>
      <p:sp>
        <p:nvSpPr>
          <p:cNvPr id="12" name="TextBox 12"/>
          <p:cNvSpPr txBox="1"/>
          <p:nvPr/>
        </p:nvSpPr>
        <p:spPr>
          <a:xfrm>
            <a:off x="830961" y="249412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分量</a:t>
            </a:r>
          </a:p>
        </p:txBody>
      </p:sp>
      <p:sp>
        <p:nvSpPr>
          <p:cNvPr id="13" name="TextBox 13"/>
          <p:cNvSpPr txBox="1"/>
          <p:nvPr/>
        </p:nvSpPr>
        <p:spPr>
          <a:xfrm>
            <a:off x="2278761" y="2494121"/>
            <a:ext cx="2049542"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200行未満に収める</a:t>
            </a:r>
          </a:p>
        </p:txBody>
      </p:sp>
      <p:sp>
        <p:nvSpPr>
          <p:cNvPr id="14" name="TextBox 14"/>
          <p:cNvSpPr txBox="1"/>
          <p:nvPr/>
        </p:nvSpPr>
        <p:spPr>
          <a:xfrm>
            <a:off x="5936361" y="24941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長いほど後半の行が効きにくくなります</a:t>
            </a:r>
          </a:p>
        </p:txBody>
      </p:sp>
      <p:sp>
        <p:nvSpPr>
          <p:cNvPr id="15" name="Rectangle 15"/>
          <p:cNvSpPr/>
          <p:nvPr/>
        </p:nvSpPr>
        <p:spPr>
          <a:xfrm>
            <a:off x="609600" y="2876550"/>
            <a:ext cx="10972800" cy="590550"/>
          </a:xfrm>
          <a:prstGeom prst="rect">
            <a:avLst/>
          </a:prstGeom>
          <a:solidFill>
            <a:srgbClr val="F7F9FA"/>
          </a:solidFill>
          <a:ln>
            <a:noFill/>
          </a:ln>
        </p:spPr>
      </p:sp>
      <p:sp>
        <p:nvSpPr>
          <p:cNvPr id="16" name="TextBox 16"/>
          <p:cNvSpPr txBox="1"/>
          <p:nvPr/>
        </p:nvSpPr>
        <p:spPr>
          <a:xfrm>
            <a:off x="830961" y="308467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構造</a:t>
            </a:r>
          </a:p>
        </p:txBody>
      </p:sp>
      <p:sp>
        <p:nvSpPr>
          <p:cNvPr id="17" name="TextBox 17"/>
          <p:cNvSpPr txBox="1"/>
          <p:nvPr/>
        </p:nvSpPr>
        <p:spPr>
          <a:xfrm>
            <a:off x="2278761" y="3084671"/>
            <a:ext cx="2602420"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見出しと箇条書きで書く</a:t>
            </a:r>
          </a:p>
        </p:txBody>
      </p:sp>
      <p:sp>
        <p:nvSpPr>
          <p:cNvPr id="18" name="TextBox 18"/>
          <p:cNvSpPr txBox="1"/>
          <p:nvPr/>
        </p:nvSpPr>
        <p:spPr>
          <a:xfrm>
            <a:off x="5936361" y="308467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どこに何が書いてあるか拾いやすくなります</a:t>
            </a:r>
          </a:p>
        </p:txBody>
      </p:sp>
      <p:sp>
        <p:nvSpPr>
          <p:cNvPr id="19" name="Rectangle 19"/>
          <p:cNvSpPr/>
          <p:nvPr/>
        </p:nvSpPr>
        <p:spPr>
          <a:xfrm>
            <a:off x="609600" y="3467100"/>
            <a:ext cx="10972800" cy="590550"/>
          </a:xfrm>
          <a:prstGeom prst="rect">
            <a:avLst/>
          </a:prstGeom>
          <a:solidFill>
            <a:srgbClr val="FFFFFF"/>
          </a:solidFill>
          <a:ln>
            <a:noFill/>
          </a:ln>
        </p:spPr>
      </p:sp>
      <p:sp>
        <p:nvSpPr>
          <p:cNvPr id="20" name="TextBox 20"/>
          <p:cNvSpPr txBox="1"/>
          <p:nvPr/>
        </p:nvSpPr>
        <p:spPr>
          <a:xfrm>
            <a:off x="830961" y="367522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粒度</a:t>
            </a:r>
          </a:p>
        </p:txBody>
      </p:sp>
      <p:sp>
        <p:nvSpPr>
          <p:cNvPr id="21" name="TextBox 21"/>
          <p:cNvSpPr txBox="1"/>
          <p:nvPr/>
        </p:nvSpPr>
        <p:spPr>
          <a:xfrm>
            <a:off x="2278761" y="3675221"/>
            <a:ext cx="2602420"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検証できる言い方にする</a:t>
            </a:r>
          </a:p>
        </p:txBody>
      </p:sp>
      <p:sp>
        <p:nvSpPr>
          <p:cNvPr id="22" name="TextBox 22"/>
          <p:cNvSpPr txBox="1"/>
          <p:nvPr/>
        </p:nvSpPr>
        <p:spPr>
          <a:xfrm>
            <a:off x="5936361" y="367522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「丁寧に」ではなく「実行して確認する」</a:t>
            </a:r>
          </a:p>
        </p:txBody>
      </p:sp>
      <p:sp>
        <p:nvSpPr>
          <p:cNvPr id="23" name="Rectangle 23"/>
          <p:cNvSpPr/>
          <p:nvPr/>
        </p:nvSpPr>
        <p:spPr>
          <a:xfrm>
            <a:off x="609600" y="4057650"/>
            <a:ext cx="10972800" cy="590550"/>
          </a:xfrm>
          <a:prstGeom prst="rect">
            <a:avLst/>
          </a:prstGeom>
          <a:solidFill>
            <a:srgbClr val="F7F9FA"/>
          </a:solidFill>
          <a:ln>
            <a:noFill/>
          </a:ln>
        </p:spPr>
      </p:sp>
      <p:sp>
        <p:nvSpPr>
          <p:cNvPr id="24" name="TextBox 24"/>
          <p:cNvSpPr txBox="1"/>
          <p:nvPr/>
        </p:nvSpPr>
        <p:spPr>
          <a:xfrm>
            <a:off x="830961" y="4265771"/>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一貫性</a:t>
            </a:r>
          </a:p>
        </p:txBody>
      </p:sp>
      <p:sp>
        <p:nvSpPr>
          <p:cNvPr id="25" name="TextBox 25"/>
          <p:cNvSpPr txBox="1"/>
          <p:nvPr/>
        </p:nvSpPr>
        <p:spPr>
          <a:xfrm>
            <a:off x="2278761" y="4265771"/>
            <a:ext cx="2602420"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矛盾する指示を置かない</a:t>
            </a:r>
          </a:p>
        </p:txBody>
      </p:sp>
      <p:sp>
        <p:nvSpPr>
          <p:cNvPr id="26" name="TextBox 26"/>
          <p:cNvSpPr txBox="1"/>
          <p:nvPr/>
        </p:nvSpPr>
        <p:spPr>
          <a:xfrm>
            <a:off x="5936361" y="426577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層ごとに役割を分けます</a:t>
            </a:r>
          </a:p>
        </p:txBody>
      </p:sp>
      <p:sp>
        <p:nvSpPr>
          <p:cNvPr id="27" name="Line 27"/>
          <p:cNvSpPr/>
          <p:nvPr/>
        </p:nvSpPr>
        <p:spPr>
          <a:xfrm>
            <a:off x="609600" y="2286000"/>
            <a:ext cx="9525" cy="2362200"/>
          </a:xfrm>
          <a:custGeom>
            <a:avLst/>
            <a:gdLst/>
            <a:ahLst/>
            <a:cxnLst/>
            <a:rect l="l" t="t" r="r" b="b"/>
            <a:pathLst>
              <a:path w="9525" h="2362200">
                <a:moveTo>
                  <a:pt x="0" y="0"/>
                </a:moveTo>
                <a:lnTo>
                  <a:pt x="0" y="2362200"/>
                </a:lnTo>
              </a:path>
            </a:pathLst>
          </a:custGeom>
          <a:noFill/>
          <a:ln w="9525">
            <a:solidFill>
              <a:srgbClr val="E3E7EA"/>
            </a:solidFill>
          </a:ln>
        </p:spPr>
      </p:sp>
      <p:sp>
        <p:nvSpPr>
          <p:cNvPr id="28" name="Line 28"/>
          <p:cNvSpPr/>
          <p:nvPr/>
        </p:nvSpPr>
        <p:spPr>
          <a:xfrm>
            <a:off x="2057400" y="2286000"/>
            <a:ext cx="9525" cy="2362200"/>
          </a:xfrm>
          <a:custGeom>
            <a:avLst/>
            <a:gdLst/>
            <a:ahLst/>
            <a:cxnLst/>
            <a:rect l="l" t="t" r="r" b="b"/>
            <a:pathLst>
              <a:path w="9525" h="2362200">
                <a:moveTo>
                  <a:pt x="0" y="0"/>
                </a:moveTo>
                <a:lnTo>
                  <a:pt x="0" y="2362200"/>
                </a:lnTo>
              </a:path>
            </a:pathLst>
          </a:custGeom>
          <a:noFill/>
          <a:ln w="9525">
            <a:solidFill>
              <a:srgbClr val="E3E7EA"/>
            </a:solidFill>
          </a:ln>
        </p:spPr>
      </p:sp>
      <p:sp>
        <p:nvSpPr>
          <p:cNvPr id="29" name="Line 29"/>
          <p:cNvSpPr/>
          <p:nvPr/>
        </p:nvSpPr>
        <p:spPr>
          <a:xfrm>
            <a:off x="5715000" y="2286000"/>
            <a:ext cx="9525" cy="2362200"/>
          </a:xfrm>
          <a:custGeom>
            <a:avLst/>
            <a:gdLst/>
            <a:ahLst/>
            <a:cxnLst/>
            <a:rect l="l" t="t" r="r" b="b"/>
            <a:pathLst>
              <a:path w="9525" h="2362200">
                <a:moveTo>
                  <a:pt x="0" y="0"/>
                </a:moveTo>
                <a:lnTo>
                  <a:pt x="0" y="2362200"/>
                </a:lnTo>
              </a:path>
            </a:pathLst>
          </a:custGeom>
          <a:noFill/>
          <a:ln w="9525">
            <a:solidFill>
              <a:srgbClr val="E3E7EA"/>
            </a:solidFill>
          </a:ln>
        </p:spPr>
      </p:sp>
      <p:sp>
        <p:nvSpPr>
          <p:cNvPr id="30" name="Line 30"/>
          <p:cNvSpPr/>
          <p:nvPr/>
        </p:nvSpPr>
        <p:spPr>
          <a:xfrm>
            <a:off x="11582400" y="2286000"/>
            <a:ext cx="9525" cy="2362200"/>
          </a:xfrm>
          <a:custGeom>
            <a:avLst/>
            <a:gdLst/>
            <a:ahLst/>
            <a:cxnLst/>
            <a:rect l="l" t="t" r="r" b="b"/>
            <a:pathLst>
              <a:path w="9525" h="2362200">
                <a:moveTo>
                  <a:pt x="0" y="0"/>
                </a:moveTo>
                <a:lnTo>
                  <a:pt x="0" y="2362200"/>
                </a:lnTo>
              </a:path>
            </a:pathLst>
          </a:custGeom>
          <a:noFill/>
          <a:ln w="9525">
            <a:solidFill>
              <a:srgbClr val="E3E7EA"/>
            </a:solidFill>
          </a:ln>
        </p:spPr>
      </p:sp>
      <p:sp>
        <p:nvSpPr>
          <p:cNvPr id="31" name="Rectangle 31"/>
          <p:cNvSpPr/>
          <p:nvPr/>
        </p:nvSpPr>
        <p:spPr>
          <a:xfrm>
            <a:off x="609600" y="4914900"/>
            <a:ext cx="10972800" cy="1123950"/>
          </a:xfrm>
          <a:prstGeom prst="roundRect">
            <a:avLst>
              <a:gd name="adj" fmla="val 6780"/>
            </a:avLst>
          </a:prstGeom>
          <a:solidFill>
            <a:srgbClr val="EEF6F7"/>
          </a:solidFill>
          <a:ln>
            <a:noFill/>
          </a:ln>
        </p:spPr>
      </p:sp>
      <p:sp>
        <p:nvSpPr>
          <p:cNvPr id="32" name="Rectangle 32"/>
          <p:cNvSpPr/>
          <p:nvPr/>
        </p:nvSpPr>
        <p:spPr>
          <a:xfrm>
            <a:off x="609600" y="4914900"/>
            <a:ext cx="57150" cy="1123950"/>
          </a:xfrm>
          <a:prstGeom prst="roundRect">
            <a:avLst>
              <a:gd name="adj" fmla="val 50000"/>
            </a:avLst>
          </a:prstGeom>
          <a:solidFill>
            <a:srgbClr val="47BCC6"/>
          </a:solidFill>
          <a:ln>
            <a:noFill/>
          </a:ln>
        </p:spPr>
      </p:sp>
      <p:sp>
        <p:nvSpPr>
          <p:cNvPr id="33" name="TextBox 33"/>
          <p:cNvSpPr txBox="1"/>
          <p:nvPr/>
        </p:nvSpPr>
        <p:spPr>
          <a:xfrm>
            <a:off x="868680" y="5114925"/>
            <a:ext cx="313563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ラベルは固定文字列にする</a:t>
            </a:r>
          </a:p>
        </p:txBody>
      </p:sp>
      <p:sp>
        <p:nvSpPr>
          <p:cNvPr id="34" name="TextBox 34"/>
          <p:cNvSpPr txBox="1"/>
          <p:nvPr/>
        </p:nvSpPr>
        <p:spPr>
          <a:xfrm>
            <a:off x="869061" y="5465921"/>
            <a:ext cx="81429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「要約:」のように決めておくと、出せているかを人が一目で判定できます。</a:t>
            </a:r>
          </a:p>
        </p:txBody>
      </p:sp>
      <p:sp>
        <p:nvSpPr>
          <p:cNvPr id="35" name="TextBox 35"/>
          <p:cNvSpPr txBox="1"/>
          <p:nvPr/>
        </p:nvSpPr>
        <p:spPr>
          <a:xfrm>
            <a:off x="869061" y="5751671"/>
            <a:ext cx="555502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https://code.claude.com/docs/en/memory</a:t>
            </a:r>
          </a:p>
        </p:txBody>
      </p:sp>
      <p:sp>
        <p:nvSpPr>
          <p:cNvPr id="36" name="TextBox 3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7" name="TextBox 37"/>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136</a:t>
            </a:r>
          </a:p>
        </p:txBody>
      </p:sp>
    </p:spTree>
  </p:cSld>
  <p:clrMapOvr>
    <a:masterClrMapping/>
  </p:clrMapOvr>
  <p:transition xmlns:p14="http://schemas.microsoft.com/office/powerpoint/2010/main" p14:dur="400">
    <p:fade/>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追加と考察</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7027" y="1294924"/>
            <a:ext cx="1032243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ラベルを</a:t>
            </a:r>
            <a:r>
              <a:rPr lang="zh-CN" sz="2480" b="1" dirty="0">
                <a:solidFill>
                  <a:srgbClr val="264DBF"/>
                </a:solidFill>
                <a:latin typeface="Zen Kaku Gothic New"/>
                <a:ea typeface="Zen Kaku Gothic New"/>
                <a:cs typeface="Zen Kaku Gothic New"/>
              </a:rPr>
              <a:t>曖昧な言い方</a:t>
            </a:r>
            <a:r>
              <a:rPr lang="zh-CN" sz="2480" b="1" dirty="0">
                <a:solidFill>
                  <a:srgbClr val="000000"/>
                </a:solidFill>
                <a:latin typeface="Zen Kaku Gothic New"/>
                <a:ea typeface="Zen Kaku Gothic New"/>
                <a:cs typeface="Zen Kaku Gothic New"/>
              </a:rPr>
              <a:t>に変えると、出力は崩れます。</a:t>
            </a:r>
          </a:p>
        </p:txBody>
      </p:sp>
      <p:sp>
        <p:nvSpPr>
          <p:cNvPr id="9" name="Rectangle 9"/>
          <p:cNvSpPr/>
          <p:nvPr/>
        </p:nvSpPr>
        <p:spPr>
          <a:xfrm>
            <a:off x="609600" y="2019300"/>
            <a:ext cx="10972800" cy="1066800"/>
          </a:xfrm>
          <a:prstGeom prst="roundRect">
            <a:avLst>
              <a:gd name="adj" fmla="val 8929"/>
            </a:avLst>
          </a:prstGeom>
          <a:solidFill>
            <a:srgbClr val="F7F9FA"/>
          </a:solidFill>
          <a:ln>
            <a:noFill/>
          </a:ln>
        </p:spPr>
      </p:sp>
      <p:sp>
        <p:nvSpPr>
          <p:cNvPr id="10" name="Rectangle 10"/>
          <p:cNvSpPr/>
          <p:nvPr/>
        </p:nvSpPr>
        <p:spPr>
          <a:xfrm>
            <a:off x="609600" y="2019300"/>
            <a:ext cx="57150" cy="1066800"/>
          </a:xfrm>
          <a:prstGeom prst="roundRect">
            <a:avLst>
              <a:gd name="adj" fmla="val 50000"/>
            </a:avLst>
          </a:prstGeom>
          <a:solidFill>
            <a:srgbClr val="C60000"/>
          </a:solidFill>
          <a:ln>
            <a:noFill/>
          </a:ln>
        </p:spPr>
      </p:sp>
      <p:sp>
        <p:nvSpPr>
          <p:cNvPr id="11" name="TextBox 11"/>
          <p:cNvSpPr txBox="1"/>
          <p:nvPr/>
        </p:nvSpPr>
        <p:spPr>
          <a:xfrm>
            <a:off x="868299" y="2230279"/>
            <a:ext cx="768826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「使ったハーネス:」を「使ったもの:」に変えて出し直します</a:t>
            </a:r>
          </a:p>
        </p:txBody>
      </p:sp>
      <p:sp>
        <p:nvSpPr>
          <p:cNvPr id="12" name="TextBox 12"/>
          <p:cNvSpPr txBox="1"/>
          <p:nvPr/>
        </p:nvSpPr>
        <p:spPr>
          <a:xfrm>
            <a:off x="869061" y="2589371"/>
            <a:ext cx="63667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出力が崩れるかを見て、確認したら元のラベルに戻します。</a:t>
            </a:r>
          </a:p>
        </p:txBody>
      </p:sp>
      <p:sp>
        <p:nvSpPr>
          <p:cNvPr id="13" name="Rectangle 13"/>
          <p:cNvSpPr/>
          <p:nvPr/>
        </p:nvSpPr>
        <p:spPr>
          <a:xfrm>
            <a:off x="609600" y="3238500"/>
            <a:ext cx="10972800" cy="1066800"/>
          </a:xfrm>
          <a:prstGeom prst="roundRect">
            <a:avLst>
              <a:gd name="adj" fmla="val 8929"/>
            </a:avLst>
          </a:prstGeom>
          <a:solidFill>
            <a:srgbClr val="F7F9FA"/>
          </a:solidFill>
          <a:ln>
            <a:noFill/>
          </a:ln>
        </p:spPr>
      </p:sp>
      <p:sp>
        <p:nvSpPr>
          <p:cNvPr id="14" name="Rectangle 14"/>
          <p:cNvSpPr/>
          <p:nvPr/>
        </p:nvSpPr>
        <p:spPr>
          <a:xfrm>
            <a:off x="609600" y="3238500"/>
            <a:ext cx="57150" cy="1066800"/>
          </a:xfrm>
          <a:prstGeom prst="roundRect">
            <a:avLst>
              <a:gd name="adj" fmla="val 50000"/>
            </a:avLst>
          </a:prstGeom>
          <a:solidFill>
            <a:srgbClr val="C60000"/>
          </a:solidFill>
          <a:ln>
            <a:noFill/>
          </a:ln>
        </p:spPr>
      </p:sp>
      <p:sp>
        <p:nvSpPr>
          <p:cNvPr id="15" name="TextBox 15"/>
          <p:cNvSpPr txBox="1"/>
          <p:nvPr/>
        </p:nvSpPr>
        <p:spPr>
          <a:xfrm>
            <a:off x="868299" y="3449479"/>
            <a:ext cx="589988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崩れたなら、何が曖昧だったかを1行で書きます</a:t>
            </a:r>
          </a:p>
        </p:txBody>
      </p:sp>
      <p:sp>
        <p:nvSpPr>
          <p:cNvPr id="16" name="TextBox 16"/>
          <p:cNvSpPr txBox="1"/>
          <p:nvPr/>
        </p:nvSpPr>
        <p:spPr>
          <a:xfrm>
            <a:off x="869061" y="3808571"/>
            <a:ext cx="82488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語の抽象度か、対象の範囲か。どちらが効かなかった原因かを言葉にします。</a:t>
            </a:r>
          </a:p>
        </p:txBody>
      </p:sp>
      <p:sp>
        <p:nvSpPr>
          <p:cNvPr id="17" name="Rectangle 17"/>
          <p:cNvSpPr/>
          <p:nvPr/>
        </p:nvSpPr>
        <p:spPr>
          <a:xfrm>
            <a:off x="609600" y="4457700"/>
            <a:ext cx="10972800" cy="1066800"/>
          </a:xfrm>
          <a:prstGeom prst="roundRect">
            <a:avLst>
              <a:gd name="adj" fmla="val 8929"/>
            </a:avLst>
          </a:prstGeom>
          <a:solidFill>
            <a:srgbClr val="F7F9FA"/>
          </a:solidFill>
          <a:ln>
            <a:noFill/>
          </a:ln>
        </p:spPr>
      </p:sp>
      <p:sp>
        <p:nvSpPr>
          <p:cNvPr id="18" name="Rectangle 18"/>
          <p:cNvSpPr/>
          <p:nvPr/>
        </p:nvSpPr>
        <p:spPr>
          <a:xfrm>
            <a:off x="609600" y="4457700"/>
            <a:ext cx="57150" cy="1066800"/>
          </a:xfrm>
          <a:prstGeom prst="roundRect">
            <a:avLst>
              <a:gd name="adj" fmla="val 50000"/>
            </a:avLst>
          </a:prstGeom>
          <a:solidFill>
            <a:srgbClr val="C60000"/>
          </a:solidFill>
          <a:ln>
            <a:noFill/>
          </a:ln>
        </p:spPr>
      </p:sp>
      <p:sp>
        <p:nvSpPr>
          <p:cNvPr id="19" name="TextBox 19"/>
          <p:cNvSpPr txBox="1"/>
          <p:nvPr/>
        </p:nvSpPr>
        <p:spPr>
          <a:xfrm>
            <a:off x="868299" y="4668679"/>
            <a:ext cx="692376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発展課題 「毎回必ず」を機械で担保する方法を考えます</a:t>
            </a:r>
          </a:p>
        </p:txBody>
      </p:sp>
      <p:sp>
        <p:nvSpPr>
          <p:cNvPr id="20" name="TextBox 20"/>
          <p:cNvSpPr txBox="1"/>
          <p:nvPr/>
        </p:nvSpPr>
        <p:spPr>
          <a:xfrm>
            <a:off x="869061" y="5027771"/>
            <a:ext cx="111648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Stop フックで応答を検査する構成が候補です。実装と挙動は未検証なので本日は触れるだけにします。</a:t>
            </a:r>
          </a:p>
        </p:txBody>
      </p:sp>
      <p:sp>
        <p:nvSpPr>
          <p:cNvPr id="21" name="TextBox 21"/>
          <p:cNvSpPr txBox="1"/>
          <p:nvPr/>
        </p:nvSpPr>
        <p:spPr>
          <a:xfrm>
            <a:off x="602361" y="5808821"/>
            <a:ext cx="519036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変えた設定は必ず元に戻してから次へ進みます。</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137</a:t>
            </a:r>
          </a:p>
        </p:txBody>
      </p:sp>
    </p:spTree>
  </p:cSld>
  <p:clrMapOvr>
    <a:masterClrMapping/>
  </p:clrMapOvr>
  <p:transition xmlns:p14="http://schemas.microsoft.com/office/powerpoint/2010/main" p14:dur="400">
    <p:fade/>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37699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圧縮のあとも3行は続くか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1147116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プロジェクトの CLAUDE.md は</a:t>
            </a:r>
            <a:r>
              <a:rPr lang="zh-CN" sz="2250" b="1" dirty="0">
                <a:solidFill>
                  <a:srgbClr val="264DBF"/>
                </a:solidFill>
                <a:latin typeface="Zen Kaku Gothic New"/>
                <a:ea typeface="Zen Kaku Gothic New"/>
                <a:cs typeface="Zen Kaku Gothic New"/>
              </a:rPr>
              <a:t>圧縮を越えて</a:t>
            </a:r>
            <a:r>
              <a:rPr lang="zh-CN" sz="2250" b="1" dirty="0">
                <a:solidFill>
                  <a:srgbClr val="000000"/>
                </a:solidFill>
                <a:latin typeface="Zen Kaku Gothic New"/>
                <a:ea typeface="Zen Kaku Gothic New"/>
                <a:cs typeface="Zen Kaku Gothic New"/>
              </a:rPr>
              <a:t>読み直されます。</a:t>
            </a:r>
          </a:p>
        </p:txBody>
      </p:sp>
      <p:sp>
        <p:nvSpPr>
          <p:cNvPr id="7" name="Rectangle 7"/>
          <p:cNvSpPr/>
          <p:nvPr/>
        </p:nvSpPr>
        <p:spPr>
          <a:xfrm>
            <a:off x="609600" y="1866900"/>
            <a:ext cx="6286500" cy="3543300"/>
          </a:xfrm>
          <a:prstGeom prst="roundRect">
            <a:avLst>
              <a:gd name="adj" fmla="val 2151"/>
            </a:avLst>
          </a:prstGeom>
          <a:solidFill>
            <a:srgbClr val="F2F4F8"/>
          </a:solidFill>
          <a:ln w="14288">
            <a:solidFill>
              <a:srgbClr val="9AA0B4"/>
            </a:solidFill>
            <a:custDash>
              <a:ds d="400000" sp="266666"/>
            </a:custDash>
          </a:ln>
        </p:spPr>
      </p:sp>
      <p:sp>
        <p:nvSpPr>
          <p:cNvPr id="8" name="TextBox 8"/>
          <p:cNvSpPr txBox="1"/>
          <p:nvPr/>
        </p:nvSpPr>
        <p:spPr>
          <a:xfrm>
            <a:off x="2652712" y="31827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［要撮影：画面］</a:t>
            </a:r>
          </a:p>
        </p:txBody>
      </p:sp>
      <p:sp>
        <p:nvSpPr>
          <p:cNvPr id="9" name="TextBox 9"/>
          <p:cNvSpPr txBox="1"/>
          <p:nvPr/>
        </p:nvSpPr>
        <p:spPr>
          <a:xfrm>
            <a:off x="1992868" y="3579971"/>
            <a:ext cx="3519964"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/compact のあとも応答の末尾に</a:t>
            </a:r>
          </a:p>
        </p:txBody>
      </p:sp>
      <p:sp>
        <p:nvSpPr>
          <p:cNvPr id="10" name="TextBox 10"/>
          <p:cNvSpPr txBox="1"/>
          <p:nvPr/>
        </p:nvSpPr>
        <p:spPr>
          <a:xfrm>
            <a:off x="1877044" y="3846671"/>
            <a:ext cx="3751612"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3行が付いている画面（PS31）。</a:t>
            </a:r>
          </a:p>
        </p:txBody>
      </p:sp>
      <p:sp>
        <p:nvSpPr>
          <p:cNvPr id="11" name="TextBox 11"/>
          <p:cNvSpPr txBox="1"/>
          <p:nvPr/>
        </p:nvSpPr>
        <p:spPr>
          <a:xfrm>
            <a:off x="1745837" y="4113371"/>
            <a:ext cx="4014026"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リハーサルで撮影して差し替えます。</a:t>
            </a:r>
          </a:p>
        </p:txBody>
      </p:sp>
      <p:sp>
        <p:nvSpPr>
          <p:cNvPr id="12" name="Ellipse 12"/>
          <p:cNvSpPr/>
          <p:nvPr/>
        </p:nvSpPr>
        <p:spPr>
          <a:xfrm>
            <a:off x="7581900" y="2152650"/>
            <a:ext cx="266700" cy="266700"/>
          </a:xfrm>
          <a:prstGeom prst="ellipse">
            <a:avLst/>
          </a:prstGeom>
          <a:solidFill>
            <a:srgbClr val="264DBF"/>
          </a:solidFill>
          <a:ln>
            <a:noFill/>
          </a:ln>
        </p:spPr>
      </p:sp>
      <p:sp>
        <p:nvSpPr>
          <p:cNvPr id="13" name="TextBox 13"/>
          <p:cNvSpPr txBox="1"/>
          <p:nvPr/>
        </p:nvSpPr>
        <p:spPr>
          <a:xfrm>
            <a:off x="7640078" y="2198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4" name="TextBox 14"/>
          <p:cNvSpPr txBox="1"/>
          <p:nvPr/>
        </p:nvSpPr>
        <p:spPr>
          <a:xfrm>
            <a:off x="7974330" y="2066925"/>
            <a:ext cx="299261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/compact を1回実行する</a:t>
            </a:r>
          </a:p>
        </p:txBody>
      </p:sp>
      <p:sp>
        <p:nvSpPr>
          <p:cNvPr id="15" name="TextBox 15"/>
          <p:cNvSpPr txBox="1"/>
          <p:nvPr/>
        </p:nvSpPr>
        <p:spPr>
          <a:xfrm>
            <a:off x="7974711" y="236077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会話が要約にたたまれます</a:t>
            </a:r>
          </a:p>
        </p:txBody>
      </p:sp>
      <p:sp>
        <p:nvSpPr>
          <p:cNvPr id="16" name="Ellipse 16"/>
          <p:cNvSpPr/>
          <p:nvPr/>
        </p:nvSpPr>
        <p:spPr>
          <a:xfrm>
            <a:off x="7581900" y="3009900"/>
            <a:ext cx="266700" cy="266700"/>
          </a:xfrm>
          <a:prstGeom prst="ellipse">
            <a:avLst/>
          </a:prstGeom>
          <a:solidFill>
            <a:srgbClr val="264DBF"/>
          </a:solidFill>
          <a:ln>
            <a:noFill/>
          </a:ln>
        </p:spPr>
      </p:sp>
      <p:sp>
        <p:nvSpPr>
          <p:cNvPr id="17" name="TextBox 17"/>
          <p:cNvSpPr txBox="1"/>
          <p:nvPr/>
        </p:nvSpPr>
        <p:spPr>
          <a:xfrm>
            <a:off x="7640078" y="3056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7974330" y="2924175"/>
            <a:ext cx="223851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もう1つ依頼を出す</a:t>
            </a:r>
          </a:p>
        </p:txBody>
      </p:sp>
      <p:sp>
        <p:nvSpPr>
          <p:cNvPr id="19" name="TextBox 19"/>
          <p:cNvSpPr txBox="1"/>
          <p:nvPr/>
        </p:nvSpPr>
        <p:spPr>
          <a:xfrm>
            <a:off x="7974711" y="321802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同じ会話のまま続けます</a:t>
            </a:r>
          </a:p>
        </p:txBody>
      </p:sp>
      <p:sp>
        <p:nvSpPr>
          <p:cNvPr id="20" name="Ellipse 20"/>
          <p:cNvSpPr/>
          <p:nvPr/>
        </p:nvSpPr>
        <p:spPr>
          <a:xfrm>
            <a:off x="7581900" y="3867150"/>
            <a:ext cx="266700" cy="266700"/>
          </a:xfrm>
          <a:prstGeom prst="ellipse">
            <a:avLst/>
          </a:prstGeom>
          <a:solidFill>
            <a:srgbClr val="264DBF"/>
          </a:solidFill>
          <a:ln>
            <a:noFill/>
          </a:ln>
        </p:spPr>
      </p:sp>
      <p:sp>
        <p:nvSpPr>
          <p:cNvPr id="21" name="TextBox 21"/>
          <p:cNvSpPr txBox="1"/>
          <p:nvPr/>
        </p:nvSpPr>
        <p:spPr>
          <a:xfrm>
            <a:off x="7640078" y="3913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2" name="TextBox 22"/>
          <p:cNvSpPr txBox="1"/>
          <p:nvPr/>
        </p:nvSpPr>
        <p:spPr>
          <a:xfrm>
            <a:off x="7974330" y="3781425"/>
            <a:ext cx="197848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末尾の3行を見る</a:t>
            </a:r>
          </a:p>
        </p:txBody>
      </p:sp>
      <p:sp>
        <p:nvSpPr>
          <p:cNvPr id="23" name="TextBox 23"/>
          <p:cNvSpPr txBox="1"/>
          <p:nvPr/>
        </p:nvSpPr>
        <p:spPr>
          <a:xfrm>
            <a:off x="7974711" y="4075271"/>
            <a:ext cx="295351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同じ順で付いていれば OK</a:t>
            </a:r>
          </a:p>
        </p:txBody>
      </p:sp>
      <p:sp>
        <p:nvSpPr>
          <p:cNvPr id="24" name="Rectangle 24"/>
          <p:cNvSpPr/>
          <p:nvPr/>
        </p:nvSpPr>
        <p:spPr>
          <a:xfrm>
            <a:off x="609600" y="5638800"/>
            <a:ext cx="10972800" cy="609600"/>
          </a:xfrm>
          <a:prstGeom prst="roundRect">
            <a:avLst>
              <a:gd name="adj" fmla="val 12500"/>
            </a:avLst>
          </a:prstGeom>
          <a:solidFill>
            <a:srgbClr val="EEF6F7"/>
          </a:solidFill>
          <a:ln>
            <a:noFill/>
          </a:ln>
        </p:spPr>
      </p:sp>
      <p:sp>
        <p:nvSpPr>
          <p:cNvPr id="25" name="Rectangle 25"/>
          <p:cNvSpPr/>
          <p:nvPr/>
        </p:nvSpPr>
        <p:spPr>
          <a:xfrm>
            <a:off x="609600" y="5638800"/>
            <a:ext cx="57150" cy="609600"/>
          </a:xfrm>
          <a:prstGeom prst="roundRect">
            <a:avLst>
              <a:gd name="adj" fmla="val 50000"/>
            </a:avLst>
          </a:prstGeom>
          <a:solidFill>
            <a:srgbClr val="47BCC6"/>
          </a:solidFill>
          <a:ln>
            <a:noFill/>
          </a:ln>
        </p:spPr>
      </p:sp>
      <p:sp>
        <p:nvSpPr>
          <p:cNvPr id="26" name="TextBox 26"/>
          <p:cNvSpPr txBox="1"/>
          <p:nvPr/>
        </p:nvSpPr>
        <p:spPr>
          <a:xfrm>
            <a:off x="869061" y="5846921"/>
            <a:ext cx="839473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圧縮が走ると Conversation was compacted to free up context. が出ます。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138</a:t>
            </a:r>
          </a:p>
        </p:txBody>
      </p:sp>
    </p:spTree>
  </p:cSld>
  <p:clrMapOvr>
    <a:masterClrMapping/>
  </p:clrMapOvr>
  <p:transition xmlns:p14="http://schemas.microsoft.com/office/powerpoint/2010/main" p14:dur="400">
    <p:fad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9144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OK基準3点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5966603"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3つ</a:t>
            </a:r>
            <a:r>
              <a:rPr lang="zh-CN" sz="2250" b="1" dirty="0">
                <a:solidFill>
                  <a:srgbClr val="264DBF"/>
                </a:solidFill>
                <a:latin typeface="Zen Kaku Gothic New"/>
                <a:ea typeface="Zen Kaku Gothic New"/>
                <a:cs typeface="Zen Kaku Gothic New"/>
              </a:rPr>
              <a:t>そろって</a:t>
            </a:r>
            <a:r>
              <a:rPr lang="zh-CN" sz="2250" b="1" dirty="0">
                <a:solidFill>
                  <a:srgbClr val="000000"/>
                </a:solidFill>
                <a:latin typeface="Zen Kaku Gothic New"/>
                <a:ea typeface="Zen Kaku Gothic New"/>
                <a:cs typeface="Zen Kaku Gothic New"/>
              </a:rPr>
              <a:t>、M4 は完了です。</a:t>
            </a:r>
          </a:p>
        </p:txBody>
      </p:sp>
      <p:sp>
        <p:nvSpPr>
          <p:cNvPr id="7" name="Rectangle 7"/>
          <p:cNvSpPr/>
          <p:nvPr/>
        </p:nvSpPr>
        <p:spPr>
          <a:xfrm>
            <a:off x="609600" y="1866900"/>
            <a:ext cx="10972800" cy="419100"/>
          </a:xfrm>
          <a:prstGeom prst="rect">
            <a:avLst/>
          </a:prstGeom>
          <a:solidFill>
            <a:srgbClr val="0B2E33"/>
          </a:solidFill>
          <a:ln>
            <a:noFill/>
          </a:ln>
        </p:spPr>
      </p:sp>
      <p:sp>
        <p:nvSpPr>
          <p:cNvPr id="8" name="TextBox 8"/>
          <p:cNvSpPr txBox="1"/>
          <p:nvPr/>
        </p:nvSpPr>
        <p:spPr>
          <a:xfrm>
            <a:off x="830580" y="1981200"/>
            <a:ext cx="157543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確認する項目</a:t>
            </a:r>
          </a:p>
        </p:txBody>
      </p:sp>
      <p:sp>
        <p:nvSpPr>
          <p:cNvPr id="9" name="Rectangle 9"/>
          <p:cNvSpPr/>
          <p:nvPr/>
        </p:nvSpPr>
        <p:spPr>
          <a:xfrm>
            <a:off x="609600" y="2286000"/>
            <a:ext cx="10972800" cy="723900"/>
          </a:xfrm>
          <a:prstGeom prst="rect">
            <a:avLst/>
          </a:prstGeom>
          <a:solidFill>
            <a:srgbClr val="FFFFFF"/>
          </a:solidFill>
          <a:ln>
            <a:noFill/>
          </a:ln>
        </p:spPr>
      </p:sp>
      <p:sp>
        <p:nvSpPr>
          <p:cNvPr id="10" name="Ellipse 10"/>
          <p:cNvSpPr/>
          <p:nvPr/>
        </p:nvSpPr>
        <p:spPr>
          <a:xfrm>
            <a:off x="828675" y="2486025"/>
            <a:ext cx="323850" cy="323850"/>
          </a:xfrm>
          <a:prstGeom prst="ellipse">
            <a:avLst/>
          </a:prstGeom>
          <a:solidFill>
            <a:srgbClr val="47BCC6"/>
          </a:solidFill>
          <a:ln>
            <a:noFill/>
          </a:ln>
        </p:spPr>
      </p:sp>
      <p:sp>
        <p:nvSpPr>
          <p:cNvPr id="11" name="TextBox 11"/>
          <p:cNvSpPr txBox="1"/>
          <p:nvPr/>
        </p:nvSpPr>
        <p:spPr>
          <a:xfrm>
            <a:off x="915428" y="2560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2" name="TextBox 12"/>
          <p:cNvSpPr txBox="1"/>
          <p:nvPr/>
        </p:nvSpPr>
        <p:spPr>
          <a:xfrm>
            <a:off x="1383411" y="2560796"/>
            <a:ext cx="7813596"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応答の末尾に、要約 → 読んだファイル → 使ったハーネス の順で3行が付く</a:t>
            </a:r>
          </a:p>
        </p:txBody>
      </p:sp>
      <p:sp>
        <p:nvSpPr>
          <p:cNvPr id="13" name="Rectangle 13"/>
          <p:cNvSpPr/>
          <p:nvPr/>
        </p:nvSpPr>
        <p:spPr>
          <a:xfrm>
            <a:off x="609600" y="3009900"/>
            <a:ext cx="10972800" cy="723900"/>
          </a:xfrm>
          <a:prstGeom prst="rect">
            <a:avLst/>
          </a:prstGeom>
          <a:solidFill>
            <a:srgbClr val="F7F9FA"/>
          </a:solidFill>
          <a:ln>
            <a:noFill/>
          </a:ln>
        </p:spPr>
      </p:sp>
      <p:sp>
        <p:nvSpPr>
          <p:cNvPr id="14" name="Ellipse 14"/>
          <p:cNvSpPr/>
          <p:nvPr/>
        </p:nvSpPr>
        <p:spPr>
          <a:xfrm>
            <a:off x="828675" y="3209925"/>
            <a:ext cx="323850" cy="323850"/>
          </a:xfrm>
          <a:prstGeom prst="ellipse">
            <a:avLst/>
          </a:prstGeom>
          <a:solidFill>
            <a:srgbClr val="47BCC6"/>
          </a:solidFill>
          <a:ln>
            <a:noFill/>
          </a:ln>
        </p:spPr>
      </p:sp>
      <p:sp>
        <p:nvSpPr>
          <p:cNvPr id="15" name="TextBox 15"/>
          <p:cNvSpPr txBox="1"/>
          <p:nvPr/>
        </p:nvSpPr>
        <p:spPr>
          <a:xfrm>
            <a:off x="915428" y="32846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6" name="TextBox 16"/>
          <p:cNvSpPr txBox="1"/>
          <p:nvPr/>
        </p:nvSpPr>
        <p:spPr>
          <a:xfrm>
            <a:off x="1383411" y="3284696"/>
            <a:ext cx="7778306"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「使ったハーネス」に、その応答で実際に使ったものの名前が入っている</a:t>
            </a:r>
          </a:p>
        </p:txBody>
      </p:sp>
      <p:sp>
        <p:nvSpPr>
          <p:cNvPr id="17" name="Rectangle 17"/>
          <p:cNvSpPr/>
          <p:nvPr/>
        </p:nvSpPr>
        <p:spPr>
          <a:xfrm>
            <a:off x="609600" y="3733800"/>
            <a:ext cx="10972800" cy="723900"/>
          </a:xfrm>
          <a:prstGeom prst="rect">
            <a:avLst/>
          </a:prstGeom>
          <a:solidFill>
            <a:srgbClr val="FFFFFF"/>
          </a:solidFill>
          <a:ln>
            <a:noFill/>
          </a:ln>
        </p:spPr>
      </p:sp>
      <p:sp>
        <p:nvSpPr>
          <p:cNvPr id="18" name="Ellipse 18"/>
          <p:cNvSpPr/>
          <p:nvPr/>
        </p:nvSpPr>
        <p:spPr>
          <a:xfrm>
            <a:off x="828675" y="3933825"/>
            <a:ext cx="323850" cy="323850"/>
          </a:xfrm>
          <a:prstGeom prst="ellipse">
            <a:avLst/>
          </a:prstGeom>
          <a:solidFill>
            <a:srgbClr val="47BCC6"/>
          </a:solidFill>
          <a:ln>
            <a:noFill/>
          </a:ln>
        </p:spPr>
      </p:sp>
      <p:sp>
        <p:nvSpPr>
          <p:cNvPr id="19" name="TextBox 19"/>
          <p:cNvSpPr txBox="1"/>
          <p:nvPr/>
        </p:nvSpPr>
        <p:spPr>
          <a:xfrm>
            <a:off x="915428" y="4008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0" name="TextBox 20"/>
          <p:cNvSpPr txBox="1"/>
          <p:nvPr/>
        </p:nvSpPr>
        <p:spPr>
          <a:xfrm>
            <a:off x="1383411" y="4008596"/>
            <a:ext cx="4590431"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/compact のあとも、同じ3行が続いて付く</a:t>
            </a:r>
          </a:p>
        </p:txBody>
      </p:sp>
      <p:sp>
        <p:nvSpPr>
          <p:cNvPr id="21" name="Rectangle 21"/>
          <p:cNvSpPr/>
          <p:nvPr/>
        </p:nvSpPr>
        <p:spPr>
          <a:xfrm>
            <a:off x="609600" y="4800600"/>
            <a:ext cx="10972800" cy="1066800"/>
          </a:xfrm>
          <a:prstGeom prst="roundRect">
            <a:avLst>
              <a:gd name="adj" fmla="val 7143"/>
            </a:avLst>
          </a:prstGeom>
          <a:solidFill>
            <a:srgbClr val="EEF6F7"/>
          </a:solidFill>
          <a:ln>
            <a:noFill/>
          </a:ln>
        </p:spPr>
      </p:sp>
      <p:sp>
        <p:nvSpPr>
          <p:cNvPr id="22" name="Rectangle 22"/>
          <p:cNvSpPr/>
          <p:nvPr/>
        </p:nvSpPr>
        <p:spPr>
          <a:xfrm>
            <a:off x="609600" y="4800600"/>
            <a:ext cx="57150" cy="1066800"/>
          </a:xfrm>
          <a:prstGeom prst="roundRect">
            <a:avLst>
              <a:gd name="adj" fmla="val 50000"/>
            </a:avLst>
          </a:prstGeom>
          <a:solidFill>
            <a:srgbClr val="47BCC6"/>
          </a:solidFill>
          <a:ln>
            <a:noFill/>
          </a:ln>
        </p:spPr>
      </p:sp>
      <p:sp>
        <p:nvSpPr>
          <p:cNvPr id="23" name="TextBox 23"/>
          <p:cNvSpPr txBox="1"/>
          <p:nvPr/>
        </p:nvSpPr>
        <p:spPr>
          <a:xfrm>
            <a:off x="868680" y="5019675"/>
            <a:ext cx="427977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演習2 では同じ3行を自分で書きます</a:t>
            </a:r>
          </a:p>
        </p:txBody>
      </p:sp>
      <p:sp>
        <p:nvSpPr>
          <p:cNvPr id="24" name="TextBox 24"/>
          <p:cNvSpPr txBox="1"/>
          <p:nvPr/>
        </p:nvSpPr>
        <p:spPr>
          <a:xfrm>
            <a:off x="869061" y="5408771"/>
            <a:ext cx="1004275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ゼロから作った CLAUDE.md に、いま決めた3行をそのまま写します。文言は変えません。</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139</a:t>
            </a:r>
          </a:p>
        </p:txBody>
      </p:sp>
    </p:spTree>
  </p:cSld>
  <p:clrMapOvr>
    <a:masterClrMapping/>
  </p:clrMapOvr>
  <p:transition xmlns:p14="http://schemas.microsoft.com/office/powerpoint/2010/main" p14:dur="40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643189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統合ターミナルでインタプリタを確認</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8170" y="1281112"/>
            <a:ext cx="1094422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実行コマンドは、</a:t>
            </a:r>
            <a:r>
              <a:rPr lang="zh-CN" sz="2250" b="1" dirty="0">
                <a:solidFill>
                  <a:srgbClr val="264DBF"/>
                </a:solidFill>
                <a:latin typeface="Zen Kaku Gothic New"/>
                <a:ea typeface="Zen Kaku Gothic New"/>
                <a:cs typeface="Zen Kaku Gothic New"/>
              </a:rPr>
              <a:t>ここで返った結果</a:t>
            </a:r>
            <a:r>
              <a:rPr lang="zh-CN" sz="2250" b="1" dirty="0">
                <a:solidFill>
                  <a:srgbClr val="000000"/>
                </a:solidFill>
                <a:latin typeface="Zen Kaku Gothic New"/>
                <a:ea typeface="Zen Kaku Gothic New"/>
                <a:cs typeface="Zen Kaku Gothic New"/>
              </a:rPr>
              <a:t>に合わせて読み替えます。</a:t>
            </a:r>
          </a:p>
        </p:txBody>
      </p:sp>
      <p:sp>
        <p:nvSpPr>
          <p:cNvPr id="7" name="Rectangle 7"/>
          <p:cNvSpPr/>
          <p:nvPr/>
        </p:nvSpPr>
        <p:spPr>
          <a:xfrm>
            <a:off x="609600" y="1905000"/>
            <a:ext cx="5219700" cy="1905000"/>
          </a:xfrm>
          <a:prstGeom prst="roundRect">
            <a:avLst>
              <a:gd name="adj" fmla="val 4000"/>
            </a:avLst>
          </a:prstGeom>
          <a:solidFill>
            <a:srgbClr val="1E1E1E"/>
          </a:solidFill>
          <a:ln>
            <a:noFill/>
          </a:ln>
        </p:spPr>
      </p:sp>
      <p:sp>
        <p:nvSpPr>
          <p:cNvPr id="8" name="TextBox 8"/>
          <p:cNvSpPr txBox="1"/>
          <p:nvPr/>
        </p:nvSpPr>
        <p:spPr>
          <a:xfrm>
            <a:off x="906780" y="2124075"/>
            <a:ext cx="508635" cy="293370"/>
          </a:xfrm>
          <a:prstGeom prst="rect">
            <a:avLst/>
          </a:prstGeom>
          <a:noFill/>
          <a:ln>
            <a:noFill/>
          </a:ln>
        </p:spPr>
        <p:txBody>
          <a:bodyPr wrap="none" lIns="0" tIns="0" rIns="0" bIns="0" anchor="t" anchorCtr="0">
            <a:spAutoFit/>
          </a:bodyPr>
          <a:lstStyle/>
          <a:p>
            <a:pPr algn="l"/>
            <a:r>
              <a:rPr lang="en-US" sz="1500" b="1" dirty="0">
                <a:solidFill>
                  <a:srgbClr val="A3DDE3"/>
                </a:solidFill>
                <a:latin typeface="Zen Kaku Gothic New"/>
                <a:ea typeface="Zen Kaku Gothic New"/>
                <a:cs typeface="Zen Kaku Gothic New"/>
              </a:rPr>
              <a:t>Mac</a:t>
            </a:r>
          </a:p>
        </p:txBody>
      </p:sp>
      <p:sp>
        <p:nvSpPr>
          <p:cNvPr id="9" name="TextBox 9"/>
          <p:cNvSpPr txBox="1"/>
          <p:nvPr/>
        </p:nvSpPr>
        <p:spPr>
          <a:xfrm>
            <a:off x="907161" y="2589371"/>
            <a:ext cx="1465380" cy="278702"/>
          </a:xfrm>
          <a:prstGeom prst="rect">
            <a:avLst/>
          </a:prstGeom>
          <a:noFill/>
          <a:ln>
            <a:noFill/>
          </a:ln>
        </p:spPr>
        <p:txBody>
          <a:bodyPr wrap="none" lIns="0" tIns="0" rIns="0" bIns="0" anchor="t" anchorCtr="0">
            <a:spAutoFit/>
          </a:bodyPr>
          <a:lstStyle/>
          <a:p>
            <a:pPr algn="l"/>
            <a:r>
              <a:rPr lang="en-US" sz="1420" dirty="0">
                <a:solidFill>
                  <a:srgbClr val="E6E6E6"/>
                </a:solidFill>
                <a:latin typeface="Source Code Pro"/>
                <a:ea typeface="Source Code Pro"/>
                <a:cs typeface="Source Code Pro"/>
              </a:rPr>
              <a:t>$ python3 -V</a:t>
            </a:r>
          </a:p>
        </p:txBody>
      </p:sp>
      <p:sp>
        <p:nvSpPr>
          <p:cNvPr id="10" name="TextBox 10"/>
          <p:cNvSpPr txBox="1"/>
          <p:nvPr/>
        </p:nvSpPr>
        <p:spPr>
          <a:xfrm>
            <a:off x="907161" y="2913221"/>
            <a:ext cx="3612563" cy="278702"/>
          </a:xfrm>
          <a:prstGeom prst="rect">
            <a:avLst/>
          </a:prstGeom>
          <a:noFill/>
          <a:ln>
            <a:noFill/>
          </a:ln>
        </p:spPr>
        <p:txBody>
          <a:bodyPr wrap="none" lIns="0" tIns="0" rIns="0" bIns="0" anchor="t" anchorCtr="0">
            <a:spAutoFit/>
          </a:bodyPr>
          <a:lstStyle/>
          <a:p>
            <a:pPr algn="l"/>
            <a:r>
              <a:rPr lang="zh-CN" sz="1420" dirty="0">
                <a:solidFill>
                  <a:srgbClr val="9CDCFE"/>
                </a:solidFill>
                <a:latin typeface="Source Code Pro"/>
                <a:ea typeface="Microsoft YaHei"/>
                <a:cs typeface="Source Code Pro"/>
              </a:rPr>
              <a:t>Python 3.10 以上なら大丈夫です</a:t>
            </a:r>
          </a:p>
        </p:txBody>
      </p:sp>
      <p:sp>
        <p:nvSpPr>
          <p:cNvPr id="11" name="TextBox 11"/>
          <p:cNvSpPr txBox="1"/>
          <p:nvPr/>
        </p:nvSpPr>
        <p:spPr>
          <a:xfrm>
            <a:off x="907161" y="3313271"/>
            <a:ext cx="389148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Source Code Pro"/>
                <a:ea typeface="Microsoft YaHei"/>
                <a:cs typeface="Source Code Pro"/>
              </a:rPr>
              <a:t>返らなければ python -V も試します</a:t>
            </a:r>
          </a:p>
        </p:txBody>
      </p:sp>
      <p:sp>
        <p:nvSpPr>
          <p:cNvPr id="12" name="Rectangle 12"/>
          <p:cNvSpPr/>
          <p:nvPr/>
        </p:nvSpPr>
        <p:spPr>
          <a:xfrm>
            <a:off x="6134100" y="1905000"/>
            <a:ext cx="5219700" cy="1905000"/>
          </a:xfrm>
          <a:prstGeom prst="roundRect">
            <a:avLst>
              <a:gd name="adj" fmla="val 4000"/>
            </a:avLst>
          </a:prstGeom>
          <a:solidFill>
            <a:srgbClr val="1E1E1E"/>
          </a:solidFill>
          <a:ln>
            <a:noFill/>
          </a:ln>
        </p:spPr>
      </p:sp>
      <p:sp>
        <p:nvSpPr>
          <p:cNvPr id="13" name="TextBox 13"/>
          <p:cNvSpPr txBox="1"/>
          <p:nvPr/>
        </p:nvSpPr>
        <p:spPr>
          <a:xfrm>
            <a:off x="6431280" y="2124075"/>
            <a:ext cx="1066800" cy="293370"/>
          </a:xfrm>
          <a:prstGeom prst="rect">
            <a:avLst/>
          </a:prstGeom>
          <a:noFill/>
          <a:ln>
            <a:noFill/>
          </a:ln>
        </p:spPr>
        <p:txBody>
          <a:bodyPr wrap="none" lIns="0" tIns="0" rIns="0" bIns="0" anchor="t" anchorCtr="0">
            <a:spAutoFit/>
          </a:bodyPr>
          <a:lstStyle/>
          <a:p>
            <a:pPr algn="l"/>
            <a:r>
              <a:rPr lang="en-US" sz="1500" b="1" dirty="0">
                <a:solidFill>
                  <a:srgbClr val="A3DDE3"/>
                </a:solidFill>
                <a:latin typeface="Zen Kaku Gothic New"/>
                <a:ea typeface="Zen Kaku Gothic New"/>
                <a:cs typeface="Zen Kaku Gothic New"/>
              </a:rPr>
              <a:t>Windows</a:t>
            </a:r>
          </a:p>
        </p:txBody>
      </p:sp>
      <p:sp>
        <p:nvSpPr>
          <p:cNvPr id="14" name="TextBox 14"/>
          <p:cNvSpPr txBox="1"/>
          <p:nvPr/>
        </p:nvSpPr>
        <p:spPr>
          <a:xfrm>
            <a:off x="6431661" y="2589371"/>
            <a:ext cx="822833" cy="278702"/>
          </a:xfrm>
          <a:prstGeom prst="rect">
            <a:avLst/>
          </a:prstGeom>
          <a:noFill/>
          <a:ln>
            <a:noFill/>
          </a:ln>
        </p:spPr>
        <p:txBody>
          <a:bodyPr wrap="none" lIns="0" tIns="0" rIns="0" bIns="0" anchor="t" anchorCtr="0">
            <a:spAutoFit/>
          </a:bodyPr>
          <a:lstStyle/>
          <a:p>
            <a:pPr algn="l"/>
            <a:r>
              <a:rPr lang="en-US" sz="1420" dirty="0">
                <a:solidFill>
                  <a:srgbClr val="E6E6E6"/>
                </a:solidFill>
                <a:latin typeface="Source Code Pro"/>
                <a:ea typeface="Source Code Pro"/>
                <a:cs typeface="Source Code Pro"/>
              </a:rPr>
              <a:t>&gt; py -V</a:t>
            </a:r>
          </a:p>
        </p:txBody>
      </p:sp>
      <p:sp>
        <p:nvSpPr>
          <p:cNvPr id="15" name="TextBox 15"/>
          <p:cNvSpPr txBox="1"/>
          <p:nvPr/>
        </p:nvSpPr>
        <p:spPr>
          <a:xfrm>
            <a:off x="6431661" y="2913221"/>
            <a:ext cx="1334561" cy="278702"/>
          </a:xfrm>
          <a:prstGeom prst="rect">
            <a:avLst/>
          </a:prstGeom>
          <a:noFill/>
          <a:ln>
            <a:noFill/>
          </a:ln>
        </p:spPr>
        <p:txBody>
          <a:bodyPr wrap="none" lIns="0" tIns="0" rIns="0" bIns="0" anchor="t" anchorCtr="0">
            <a:spAutoFit/>
          </a:bodyPr>
          <a:lstStyle/>
          <a:p>
            <a:pPr algn="l"/>
            <a:r>
              <a:rPr lang="en-US" sz="1420" dirty="0">
                <a:solidFill>
                  <a:srgbClr val="E6E6E6"/>
                </a:solidFill>
                <a:latin typeface="Source Code Pro"/>
                <a:ea typeface="Source Code Pro"/>
                <a:cs typeface="Source Code Pro"/>
              </a:rPr>
              <a:t>&gt; python -V</a:t>
            </a:r>
          </a:p>
        </p:txBody>
      </p:sp>
      <p:sp>
        <p:nvSpPr>
          <p:cNvPr id="16" name="TextBox 16"/>
          <p:cNvSpPr txBox="1"/>
          <p:nvPr/>
        </p:nvSpPr>
        <p:spPr>
          <a:xfrm>
            <a:off x="6431661" y="3313271"/>
            <a:ext cx="330822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Source Code Pro"/>
                <a:ea typeface="Microsoft YaHei"/>
                <a:cs typeface="Source Code Pro"/>
              </a:rPr>
              <a:t>返ってきた方を以降で使います</a:t>
            </a:r>
          </a:p>
        </p:txBody>
      </p:sp>
      <p:sp>
        <p:nvSpPr>
          <p:cNvPr id="17" name="Rectangle 17"/>
          <p:cNvSpPr/>
          <p:nvPr/>
        </p:nvSpPr>
        <p:spPr>
          <a:xfrm>
            <a:off x="609600" y="4114800"/>
            <a:ext cx="10744200" cy="990600"/>
          </a:xfrm>
          <a:prstGeom prst="roundRect">
            <a:avLst>
              <a:gd name="adj" fmla="val 9615"/>
            </a:avLst>
          </a:prstGeom>
          <a:solidFill>
            <a:srgbClr val="F7F9FA"/>
          </a:solidFill>
          <a:ln>
            <a:noFill/>
          </a:ln>
        </p:spPr>
      </p:sp>
      <p:sp>
        <p:nvSpPr>
          <p:cNvPr id="18" name="Freeform 18"/>
          <p:cNvSpPr/>
          <p:nvPr/>
        </p:nvSpPr>
        <p:spPr>
          <a:xfrm>
            <a:off x="914390" y="4342151"/>
            <a:ext cx="457218" cy="459681"/>
          </a:xfrm>
          <a:custGeom>
            <a:avLst/>
            <a:gdLst/>
            <a:ahLst/>
            <a:cxnLst/>
            <a:rect l="l" t="t" r="r" b="b"/>
            <a:pathLst>
              <a:path w="457218" h="459681">
                <a:moveTo>
                  <a:pt x="441018" y="50531"/>
                </a:moveTo>
                <a:lnTo>
                  <a:pt x="346911" y="5249"/>
                </a:lnTo>
                <a:cubicBezTo>
                  <a:pt x="336010" y="0"/>
                  <a:pt x="322982" y="2216"/>
                  <a:pt x="314430" y="10774"/>
                </a:cubicBezTo>
                <a:lnTo>
                  <a:pt x="134217" y="175175"/>
                </a:lnTo>
                <a:lnTo>
                  <a:pt x="55731" y="115587"/>
                </a:lnTo>
                <a:cubicBezTo>
                  <a:pt x="48425" y="110045"/>
                  <a:pt x="38206" y="110502"/>
                  <a:pt x="31424" y="116673"/>
                </a:cubicBezTo>
                <a:lnTo>
                  <a:pt x="6240" y="139571"/>
                </a:lnTo>
                <a:cubicBezTo>
                  <a:pt x="2271" y="143178"/>
                  <a:pt x="7" y="148291"/>
                  <a:pt x="4" y="153654"/>
                </a:cubicBezTo>
                <a:cubicBezTo>
                  <a:pt x="0" y="159017"/>
                  <a:pt x="2257" y="164133"/>
                  <a:pt x="6220" y="167746"/>
                </a:cubicBezTo>
                <a:lnTo>
                  <a:pt x="74286" y="229849"/>
                </a:lnTo>
                <a:lnTo>
                  <a:pt x="6220" y="291952"/>
                </a:lnTo>
                <a:cubicBezTo>
                  <a:pt x="2257" y="295565"/>
                  <a:pt x="0" y="300681"/>
                  <a:pt x="4" y="306044"/>
                </a:cubicBezTo>
                <a:cubicBezTo>
                  <a:pt x="7" y="311406"/>
                  <a:pt x="2271" y="316519"/>
                  <a:pt x="6240" y="320127"/>
                </a:cubicBezTo>
                <a:lnTo>
                  <a:pt x="31443" y="343006"/>
                </a:lnTo>
                <a:cubicBezTo>
                  <a:pt x="38225" y="349177"/>
                  <a:pt x="48444" y="349633"/>
                  <a:pt x="55750" y="344092"/>
                </a:cubicBezTo>
                <a:lnTo>
                  <a:pt x="134236" y="284503"/>
                </a:lnTo>
                <a:lnTo>
                  <a:pt x="314449" y="448905"/>
                </a:lnTo>
                <a:cubicBezTo>
                  <a:pt x="322993" y="457465"/>
                  <a:pt x="336017" y="459681"/>
                  <a:pt x="346911" y="454429"/>
                </a:cubicBezTo>
                <a:lnTo>
                  <a:pt x="441056" y="409147"/>
                </a:lnTo>
                <a:cubicBezTo>
                  <a:pt x="450940" y="404377"/>
                  <a:pt x="457218" y="394367"/>
                  <a:pt x="457210" y="383392"/>
                </a:cubicBezTo>
                <a:lnTo>
                  <a:pt x="457210" y="76287"/>
                </a:lnTo>
                <a:cubicBezTo>
                  <a:pt x="457211" y="65303"/>
                  <a:pt x="450917" y="55291"/>
                  <a:pt x="441018" y="50531"/>
                </a:cubicBezTo>
                <a:close/>
                <a:moveTo>
                  <a:pt x="342986" y="333633"/>
                </a:moveTo>
                <a:lnTo>
                  <a:pt x="206245" y="229849"/>
                </a:lnTo>
                <a:lnTo>
                  <a:pt x="342986" y="126064"/>
                </a:lnTo>
                <a:lnTo>
                  <a:pt x="342986" y="333633"/>
                </a:lnTo>
                <a:close/>
              </a:path>
            </a:pathLst>
          </a:custGeom>
          <a:solidFill>
            <a:srgbClr val="484848"/>
          </a:solidFill>
          <a:ln>
            <a:noFill/>
          </a:ln>
        </p:spPr>
      </p:sp>
      <p:sp>
        <p:nvSpPr>
          <p:cNvPr id="19" name="Freeform 19"/>
          <p:cNvSpPr/>
          <p:nvPr/>
        </p:nvSpPr>
        <p:spPr>
          <a:xfrm>
            <a:off x="1522857" y="4343400"/>
            <a:ext cx="459486" cy="457200"/>
          </a:xfrm>
          <a:custGeom>
            <a:avLst/>
            <a:gdLst/>
            <a:ahLst/>
            <a:cxnLst/>
            <a:rect l="l" t="t" r="r" b="b"/>
            <a:pathLst>
              <a:path w="459486" h="457200">
                <a:moveTo>
                  <a:pt x="272606" y="3429"/>
                </a:moveTo>
                <a:lnTo>
                  <a:pt x="289751" y="7239"/>
                </a:lnTo>
                <a:lnTo>
                  <a:pt x="303657" y="12192"/>
                </a:lnTo>
                <a:lnTo>
                  <a:pt x="314896" y="17907"/>
                </a:lnTo>
                <a:lnTo>
                  <a:pt x="323469" y="24003"/>
                </a:lnTo>
                <a:lnTo>
                  <a:pt x="329946" y="30480"/>
                </a:lnTo>
                <a:lnTo>
                  <a:pt x="334709" y="36957"/>
                </a:lnTo>
                <a:lnTo>
                  <a:pt x="337757" y="43244"/>
                </a:lnTo>
                <a:lnTo>
                  <a:pt x="339662" y="48958"/>
                </a:lnTo>
                <a:lnTo>
                  <a:pt x="340424" y="53912"/>
                </a:lnTo>
                <a:lnTo>
                  <a:pt x="340804" y="57722"/>
                </a:lnTo>
                <a:lnTo>
                  <a:pt x="340614" y="60198"/>
                </a:lnTo>
                <a:lnTo>
                  <a:pt x="340614" y="161925"/>
                </a:lnTo>
                <a:lnTo>
                  <a:pt x="339661" y="173926"/>
                </a:lnTo>
                <a:lnTo>
                  <a:pt x="337185" y="184404"/>
                </a:lnTo>
                <a:lnTo>
                  <a:pt x="333185" y="193167"/>
                </a:lnTo>
                <a:lnTo>
                  <a:pt x="328232" y="200406"/>
                </a:lnTo>
                <a:lnTo>
                  <a:pt x="322517" y="206312"/>
                </a:lnTo>
                <a:lnTo>
                  <a:pt x="316230" y="211074"/>
                </a:lnTo>
                <a:lnTo>
                  <a:pt x="309562" y="214694"/>
                </a:lnTo>
                <a:lnTo>
                  <a:pt x="302895" y="217360"/>
                </a:lnTo>
                <a:lnTo>
                  <a:pt x="296608" y="219265"/>
                </a:lnTo>
                <a:lnTo>
                  <a:pt x="290893" y="220599"/>
                </a:lnTo>
                <a:lnTo>
                  <a:pt x="285941" y="221361"/>
                </a:lnTo>
                <a:lnTo>
                  <a:pt x="281940" y="221742"/>
                </a:lnTo>
                <a:lnTo>
                  <a:pt x="168211" y="221742"/>
                </a:lnTo>
                <a:lnTo>
                  <a:pt x="155067" y="222694"/>
                </a:lnTo>
                <a:lnTo>
                  <a:pt x="143827" y="225362"/>
                </a:lnTo>
                <a:lnTo>
                  <a:pt x="134302" y="229553"/>
                </a:lnTo>
                <a:lnTo>
                  <a:pt x="126492" y="234696"/>
                </a:lnTo>
                <a:lnTo>
                  <a:pt x="120206" y="240792"/>
                </a:lnTo>
                <a:lnTo>
                  <a:pt x="115062" y="247460"/>
                </a:lnTo>
                <a:lnTo>
                  <a:pt x="111252" y="254317"/>
                </a:lnTo>
                <a:lnTo>
                  <a:pt x="108394" y="261366"/>
                </a:lnTo>
                <a:lnTo>
                  <a:pt x="106490" y="268033"/>
                </a:lnTo>
                <a:lnTo>
                  <a:pt x="105156" y="274130"/>
                </a:lnTo>
                <a:lnTo>
                  <a:pt x="104394" y="279273"/>
                </a:lnTo>
                <a:lnTo>
                  <a:pt x="104013" y="283274"/>
                </a:lnTo>
                <a:lnTo>
                  <a:pt x="104013" y="341567"/>
                </a:lnTo>
                <a:lnTo>
                  <a:pt x="61532" y="341567"/>
                </a:lnTo>
                <a:lnTo>
                  <a:pt x="57531" y="340995"/>
                </a:lnTo>
                <a:lnTo>
                  <a:pt x="52197" y="339662"/>
                </a:lnTo>
                <a:lnTo>
                  <a:pt x="46101" y="337376"/>
                </a:lnTo>
                <a:lnTo>
                  <a:pt x="39434" y="333946"/>
                </a:lnTo>
                <a:lnTo>
                  <a:pt x="32576" y="328994"/>
                </a:lnTo>
                <a:lnTo>
                  <a:pt x="25718" y="322135"/>
                </a:lnTo>
                <a:lnTo>
                  <a:pt x="19050" y="313372"/>
                </a:lnTo>
                <a:lnTo>
                  <a:pt x="12954" y="302133"/>
                </a:lnTo>
                <a:lnTo>
                  <a:pt x="7620" y="288226"/>
                </a:lnTo>
                <a:lnTo>
                  <a:pt x="3619" y="271462"/>
                </a:lnTo>
                <a:lnTo>
                  <a:pt x="952" y="251460"/>
                </a:lnTo>
                <a:lnTo>
                  <a:pt x="0" y="228028"/>
                </a:lnTo>
                <a:lnTo>
                  <a:pt x="1143" y="204788"/>
                </a:lnTo>
                <a:lnTo>
                  <a:pt x="4191" y="184976"/>
                </a:lnTo>
                <a:lnTo>
                  <a:pt x="8763" y="168402"/>
                </a:lnTo>
                <a:lnTo>
                  <a:pt x="14859" y="154876"/>
                </a:lnTo>
                <a:lnTo>
                  <a:pt x="21717" y="144018"/>
                </a:lnTo>
                <a:lnTo>
                  <a:pt x="29337" y="135636"/>
                </a:lnTo>
                <a:lnTo>
                  <a:pt x="37338" y="129349"/>
                </a:lnTo>
                <a:lnTo>
                  <a:pt x="45339" y="124778"/>
                </a:lnTo>
                <a:lnTo>
                  <a:pt x="52959" y="121729"/>
                </a:lnTo>
                <a:lnTo>
                  <a:pt x="59817" y="119824"/>
                </a:lnTo>
                <a:lnTo>
                  <a:pt x="65913" y="118872"/>
                </a:lnTo>
                <a:lnTo>
                  <a:pt x="70485" y="118681"/>
                </a:lnTo>
                <a:lnTo>
                  <a:pt x="73533" y="118681"/>
                </a:lnTo>
                <a:lnTo>
                  <a:pt x="74676" y="118872"/>
                </a:lnTo>
                <a:lnTo>
                  <a:pt x="230124" y="118872"/>
                </a:lnTo>
                <a:lnTo>
                  <a:pt x="230124" y="103060"/>
                </a:lnTo>
                <a:lnTo>
                  <a:pt x="118872" y="103060"/>
                </a:lnTo>
                <a:lnTo>
                  <a:pt x="118682" y="50673"/>
                </a:lnTo>
                <a:lnTo>
                  <a:pt x="118301" y="43624"/>
                </a:lnTo>
                <a:lnTo>
                  <a:pt x="119253" y="37147"/>
                </a:lnTo>
                <a:lnTo>
                  <a:pt x="121349" y="31242"/>
                </a:lnTo>
                <a:lnTo>
                  <a:pt x="124587" y="25908"/>
                </a:lnTo>
                <a:lnTo>
                  <a:pt x="129350" y="20955"/>
                </a:lnTo>
                <a:lnTo>
                  <a:pt x="135255" y="16574"/>
                </a:lnTo>
                <a:lnTo>
                  <a:pt x="142494" y="12763"/>
                </a:lnTo>
                <a:lnTo>
                  <a:pt x="150876" y="9335"/>
                </a:lnTo>
                <a:lnTo>
                  <a:pt x="160592" y="6477"/>
                </a:lnTo>
                <a:lnTo>
                  <a:pt x="171641" y="4191"/>
                </a:lnTo>
                <a:lnTo>
                  <a:pt x="183833" y="2286"/>
                </a:lnTo>
                <a:lnTo>
                  <a:pt x="197358" y="1143"/>
                </a:lnTo>
                <a:lnTo>
                  <a:pt x="212026" y="381"/>
                </a:lnTo>
                <a:lnTo>
                  <a:pt x="228028" y="0"/>
                </a:lnTo>
                <a:lnTo>
                  <a:pt x="252222" y="953"/>
                </a:lnTo>
                <a:close/>
                <a:moveTo>
                  <a:pt x="152591" y="41148"/>
                </a:moveTo>
                <a:lnTo>
                  <a:pt x="148209" y="47435"/>
                </a:lnTo>
                <a:lnTo>
                  <a:pt x="146685" y="55245"/>
                </a:lnTo>
                <a:lnTo>
                  <a:pt x="148209" y="63056"/>
                </a:lnTo>
                <a:lnTo>
                  <a:pt x="152591" y="69533"/>
                </a:lnTo>
                <a:lnTo>
                  <a:pt x="158877" y="73724"/>
                </a:lnTo>
                <a:lnTo>
                  <a:pt x="166688" y="75438"/>
                </a:lnTo>
                <a:lnTo>
                  <a:pt x="174498" y="73724"/>
                </a:lnTo>
                <a:lnTo>
                  <a:pt x="180785" y="69533"/>
                </a:lnTo>
                <a:lnTo>
                  <a:pt x="185166" y="63056"/>
                </a:lnTo>
                <a:lnTo>
                  <a:pt x="186690" y="55245"/>
                </a:lnTo>
                <a:lnTo>
                  <a:pt x="185166" y="47435"/>
                </a:lnTo>
                <a:lnTo>
                  <a:pt x="180785" y="41148"/>
                </a:lnTo>
                <a:lnTo>
                  <a:pt x="174498" y="36957"/>
                </a:lnTo>
                <a:lnTo>
                  <a:pt x="166688" y="35242"/>
                </a:lnTo>
                <a:lnTo>
                  <a:pt x="158877" y="36957"/>
                </a:lnTo>
                <a:close/>
                <a:moveTo>
                  <a:pt x="401955" y="116396"/>
                </a:moveTo>
                <a:lnTo>
                  <a:pt x="407289" y="117538"/>
                </a:lnTo>
                <a:lnTo>
                  <a:pt x="413385" y="119824"/>
                </a:lnTo>
                <a:lnTo>
                  <a:pt x="420053" y="123253"/>
                </a:lnTo>
                <a:lnTo>
                  <a:pt x="426910" y="128397"/>
                </a:lnTo>
                <a:lnTo>
                  <a:pt x="433769" y="135065"/>
                </a:lnTo>
                <a:lnTo>
                  <a:pt x="440436" y="144018"/>
                </a:lnTo>
                <a:lnTo>
                  <a:pt x="446532" y="155258"/>
                </a:lnTo>
                <a:lnTo>
                  <a:pt x="451866" y="169164"/>
                </a:lnTo>
                <a:lnTo>
                  <a:pt x="455867" y="185928"/>
                </a:lnTo>
                <a:lnTo>
                  <a:pt x="458534" y="205740"/>
                </a:lnTo>
                <a:lnTo>
                  <a:pt x="459486" y="229172"/>
                </a:lnTo>
                <a:lnTo>
                  <a:pt x="458343" y="252603"/>
                </a:lnTo>
                <a:lnTo>
                  <a:pt x="455295" y="272415"/>
                </a:lnTo>
                <a:lnTo>
                  <a:pt x="450723" y="288798"/>
                </a:lnTo>
                <a:lnTo>
                  <a:pt x="444627" y="302324"/>
                </a:lnTo>
                <a:lnTo>
                  <a:pt x="437769" y="313182"/>
                </a:lnTo>
                <a:lnTo>
                  <a:pt x="430149" y="321754"/>
                </a:lnTo>
                <a:lnTo>
                  <a:pt x="422148" y="328041"/>
                </a:lnTo>
                <a:lnTo>
                  <a:pt x="414147" y="332613"/>
                </a:lnTo>
                <a:lnTo>
                  <a:pt x="406527" y="335661"/>
                </a:lnTo>
                <a:lnTo>
                  <a:pt x="399669" y="337376"/>
                </a:lnTo>
                <a:lnTo>
                  <a:pt x="393573" y="338328"/>
                </a:lnTo>
                <a:lnTo>
                  <a:pt x="389001" y="338709"/>
                </a:lnTo>
                <a:lnTo>
                  <a:pt x="385953" y="338518"/>
                </a:lnTo>
                <a:lnTo>
                  <a:pt x="229362" y="338518"/>
                </a:lnTo>
                <a:lnTo>
                  <a:pt x="229362" y="354140"/>
                </a:lnTo>
                <a:lnTo>
                  <a:pt x="340614" y="354140"/>
                </a:lnTo>
                <a:lnTo>
                  <a:pt x="340805" y="406717"/>
                </a:lnTo>
                <a:lnTo>
                  <a:pt x="341186" y="413575"/>
                </a:lnTo>
                <a:lnTo>
                  <a:pt x="340233" y="420052"/>
                </a:lnTo>
                <a:lnTo>
                  <a:pt x="338138" y="425958"/>
                </a:lnTo>
                <a:lnTo>
                  <a:pt x="334899" y="431482"/>
                </a:lnTo>
                <a:lnTo>
                  <a:pt x="330137" y="436245"/>
                </a:lnTo>
                <a:lnTo>
                  <a:pt x="324231" y="440817"/>
                </a:lnTo>
                <a:lnTo>
                  <a:pt x="316992" y="444627"/>
                </a:lnTo>
                <a:lnTo>
                  <a:pt x="308610" y="447865"/>
                </a:lnTo>
                <a:lnTo>
                  <a:pt x="298895" y="450723"/>
                </a:lnTo>
                <a:lnTo>
                  <a:pt x="287846" y="453199"/>
                </a:lnTo>
                <a:lnTo>
                  <a:pt x="275654" y="454914"/>
                </a:lnTo>
                <a:lnTo>
                  <a:pt x="262128" y="456247"/>
                </a:lnTo>
                <a:lnTo>
                  <a:pt x="247460" y="457009"/>
                </a:lnTo>
                <a:lnTo>
                  <a:pt x="231458" y="457200"/>
                </a:lnTo>
                <a:lnTo>
                  <a:pt x="207264" y="456438"/>
                </a:lnTo>
                <a:lnTo>
                  <a:pt x="186881" y="453771"/>
                </a:lnTo>
                <a:lnTo>
                  <a:pt x="169736" y="449961"/>
                </a:lnTo>
                <a:lnTo>
                  <a:pt x="155829" y="445199"/>
                </a:lnTo>
                <a:lnTo>
                  <a:pt x="144590" y="439483"/>
                </a:lnTo>
                <a:lnTo>
                  <a:pt x="136017" y="433197"/>
                </a:lnTo>
                <a:lnTo>
                  <a:pt x="129540" y="426720"/>
                </a:lnTo>
                <a:lnTo>
                  <a:pt x="124778" y="420243"/>
                </a:lnTo>
                <a:lnTo>
                  <a:pt x="121730" y="413956"/>
                </a:lnTo>
                <a:lnTo>
                  <a:pt x="119825" y="408242"/>
                </a:lnTo>
                <a:lnTo>
                  <a:pt x="119063" y="403479"/>
                </a:lnTo>
                <a:lnTo>
                  <a:pt x="118682" y="399669"/>
                </a:lnTo>
                <a:lnTo>
                  <a:pt x="118872" y="397192"/>
                </a:lnTo>
                <a:lnTo>
                  <a:pt x="118872" y="295465"/>
                </a:lnTo>
                <a:lnTo>
                  <a:pt x="119825" y="283274"/>
                </a:lnTo>
                <a:lnTo>
                  <a:pt x="122301" y="272986"/>
                </a:lnTo>
                <a:lnTo>
                  <a:pt x="126302" y="264224"/>
                </a:lnTo>
                <a:lnTo>
                  <a:pt x="131255" y="256984"/>
                </a:lnTo>
                <a:lnTo>
                  <a:pt x="136970" y="250888"/>
                </a:lnTo>
                <a:lnTo>
                  <a:pt x="143256" y="246317"/>
                </a:lnTo>
                <a:lnTo>
                  <a:pt x="149924" y="242506"/>
                </a:lnTo>
                <a:lnTo>
                  <a:pt x="156591" y="239840"/>
                </a:lnTo>
                <a:lnTo>
                  <a:pt x="162878" y="237934"/>
                </a:lnTo>
                <a:lnTo>
                  <a:pt x="168593" y="236792"/>
                </a:lnTo>
                <a:lnTo>
                  <a:pt x="173546" y="236029"/>
                </a:lnTo>
                <a:lnTo>
                  <a:pt x="177546" y="235649"/>
                </a:lnTo>
                <a:lnTo>
                  <a:pt x="180023" y="235458"/>
                </a:lnTo>
                <a:lnTo>
                  <a:pt x="291275" y="235458"/>
                </a:lnTo>
                <a:lnTo>
                  <a:pt x="304419" y="234506"/>
                </a:lnTo>
                <a:lnTo>
                  <a:pt x="315659" y="231838"/>
                </a:lnTo>
                <a:lnTo>
                  <a:pt x="325184" y="227838"/>
                </a:lnTo>
                <a:lnTo>
                  <a:pt x="332994" y="222504"/>
                </a:lnTo>
                <a:lnTo>
                  <a:pt x="339281" y="216408"/>
                </a:lnTo>
                <a:lnTo>
                  <a:pt x="344424" y="209740"/>
                </a:lnTo>
                <a:lnTo>
                  <a:pt x="348234" y="202883"/>
                </a:lnTo>
                <a:lnTo>
                  <a:pt x="351092" y="196024"/>
                </a:lnTo>
                <a:lnTo>
                  <a:pt x="352996" y="189357"/>
                </a:lnTo>
                <a:lnTo>
                  <a:pt x="354330" y="183261"/>
                </a:lnTo>
                <a:lnTo>
                  <a:pt x="355092" y="177927"/>
                </a:lnTo>
                <a:lnTo>
                  <a:pt x="355473" y="173926"/>
                </a:lnTo>
                <a:lnTo>
                  <a:pt x="355473" y="115633"/>
                </a:lnTo>
                <a:lnTo>
                  <a:pt x="395288" y="115633"/>
                </a:lnTo>
                <a:lnTo>
                  <a:pt x="397955" y="115824"/>
                </a:lnTo>
                <a:close/>
                <a:moveTo>
                  <a:pt x="278701" y="387858"/>
                </a:moveTo>
                <a:lnTo>
                  <a:pt x="274320" y="394144"/>
                </a:lnTo>
                <a:lnTo>
                  <a:pt x="272796" y="401955"/>
                </a:lnTo>
                <a:lnTo>
                  <a:pt x="274320" y="409765"/>
                </a:lnTo>
                <a:lnTo>
                  <a:pt x="278701" y="416052"/>
                </a:lnTo>
                <a:lnTo>
                  <a:pt x="284988" y="420433"/>
                </a:lnTo>
                <a:lnTo>
                  <a:pt x="292799" y="421958"/>
                </a:lnTo>
                <a:lnTo>
                  <a:pt x="300609" y="420433"/>
                </a:lnTo>
                <a:lnTo>
                  <a:pt x="306896" y="416052"/>
                </a:lnTo>
                <a:lnTo>
                  <a:pt x="311277" y="409765"/>
                </a:lnTo>
                <a:lnTo>
                  <a:pt x="312801" y="401955"/>
                </a:lnTo>
                <a:lnTo>
                  <a:pt x="311277" y="394144"/>
                </a:lnTo>
                <a:lnTo>
                  <a:pt x="306896" y="387858"/>
                </a:lnTo>
                <a:lnTo>
                  <a:pt x="300609" y="383476"/>
                </a:lnTo>
                <a:lnTo>
                  <a:pt x="292799" y="381953"/>
                </a:lnTo>
                <a:lnTo>
                  <a:pt x="284988" y="383476"/>
                </a:lnTo>
                <a:close/>
              </a:path>
            </a:pathLst>
          </a:custGeom>
          <a:solidFill>
            <a:srgbClr val="484848"/>
          </a:solidFill>
          <a:ln>
            <a:noFill/>
          </a:ln>
        </p:spPr>
      </p:sp>
      <p:sp>
        <p:nvSpPr>
          <p:cNvPr id="20" name="TextBox 20"/>
          <p:cNvSpPr txBox="1"/>
          <p:nvPr/>
        </p:nvSpPr>
        <p:spPr>
          <a:xfrm>
            <a:off x="2202180" y="4352925"/>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統合ターミナルの開き方</a:t>
            </a:r>
          </a:p>
        </p:txBody>
      </p:sp>
      <p:sp>
        <p:nvSpPr>
          <p:cNvPr id="21" name="TextBox 21"/>
          <p:cNvSpPr txBox="1"/>
          <p:nvPr/>
        </p:nvSpPr>
        <p:spPr>
          <a:xfrm>
            <a:off x="2202561" y="4665821"/>
            <a:ext cx="91519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Windows は Ctrl+@、Mac は Cmd+@ です。VSCode の下部にターミナルが開きます。</a:t>
            </a:r>
          </a:p>
        </p:txBody>
      </p:sp>
      <p:sp>
        <p:nvSpPr>
          <p:cNvPr id="22" name="Rectangle 22"/>
          <p:cNvSpPr/>
          <p:nvPr/>
        </p:nvSpPr>
        <p:spPr>
          <a:xfrm>
            <a:off x="609600" y="5334000"/>
            <a:ext cx="10744200" cy="876300"/>
          </a:xfrm>
          <a:prstGeom prst="roundRect">
            <a:avLst>
              <a:gd name="adj" fmla="val 10870"/>
            </a:avLst>
          </a:prstGeom>
          <a:solidFill>
            <a:srgbClr val="EEF6F7"/>
          </a:solidFill>
          <a:ln>
            <a:noFill/>
          </a:ln>
        </p:spPr>
      </p:sp>
      <p:sp>
        <p:nvSpPr>
          <p:cNvPr id="23" name="Rectangle 23"/>
          <p:cNvSpPr/>
          <p:nvPr/>
        </p:nvSpPr>
        <p:spPr>
          <a:xfrm>
            <a:off x="609600" y="5334000"/>
            <a:ext cx="57150" cy="876300"/>
          </a:xfrm>
          <a:prstGeom prst="roundRect">
            <a:avLst>
              <a:gd name="adj" fmla="val 50000"/>
            </a:avLst>
          </a:prstGeom>
          <a:solidFill>
            <a:srgbClr val="47BCC6"/>
          </a:solidFill>
          <a:ln>
            <a:noFill/>
          </a:ln>
        </p:spPr>
      </p:sp>
      <p:sp>
        <p:nvSpPr>
          <p:cNvPr id="24" name="TextBox 24"/>
          <p:cNvSpPr txBox="1"/>
          <p:nvPr/>
        </p:nvSpPr>
        <p:spPr>
          <a:xfrm>
            <a:off x="906780" y="5514975"/>
            <a:ext cx="443579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返ってきたコマンドを覚えておきます</a:t>
            </a:r>
          </a:p>
        </p:txBody>
      </p:sp>
      <p:sp>
        <p:nvSpPr>
          <p:cNvPr id="25" name="TextBox 25"/>
          <p:cNvSpPr txBox="1"/>
          <p:nvPr/>
        </p:nvSpPr>
        <p:spPr>
          <a:xfrm>
            <a:off x="907161" y="5827871"/>
            <a:ext cx="868408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以降のスライドでは python3 と書きます。py が返った方は読み替えてください。</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3138488" y="6597491"/>
            <a:ext cx="1759791" cy="161925"/>
          </a:xfrm>
          <a:prstGeom prst="rect">
            <a:avLst/>
          </a:prstGeom>
          <a:noFill/>
          <a:ln>
            <a:noFill/>
          </a:ln>
        </p:spPr>
        <p:txBody>
          <a:bodyPr wrap="none" lIns="0" tIns="0" rIns="0" bIns="0" anchor="t" anchorCtr="0">
            <a:spAutoFit/>
          </a:bodyPr>
          <a:lstStyle/>
          <a:p>
            <a:pPr algn="l"/>
            <a:r>
              <a:rPr lang="zh-CN" sz="820" dirty="0">
                <a:solidFill>
                  <a:srgbClr val="999999"/>
                </a:solidFill>
                <a:latin typeface="Zen Kaku Gothic New"/>
                <a:ea typeface="Zen Kaku Gothic New"/>
                <a:cs typeface="Zen Kaku Gothic New"/>
              </a:rPr>
              <a:t>※ 各ロゴは各社の商標です。</a:t>
            </a:r>
          </a:p>
        </p:txBody>
      </p:sp>
      <p:sp>
        <p:nvSpPr>
          <p:cNvPr id="28" name="TextBox 2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a:t>
            </a:r>
          </a:p>
        </p:txBody>
      </p:sp>
    </p:spTree>
  </p:cSld>
  <p:clrMapOvr>
    <a:masterClrMapping/>
  </p:clrMapOvr>
  <p:transition xmlns:p14="http://schemas.microsoft.com/office/powerpoint/2010/main" p14:dur="400">
    <p:fade/>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62289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フォルダの開き直し②</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8083367"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 xml:space="preserve">次に開くのは </a:t>
            </a:r>
            <a:r>
              <a:rPr lang="zh-CN" sz="2250" b="1" dirty="0">
                <a:solidFill>
                  <a:srgbClr val="264DBF"/>
                </a:solidFill>
                <a:latin typeface="Zen Kaku Gothic New"/>
                <a:ea typeface="Zen Kaku Gothic New"/>
                <a:cs typeface="Zen Kaku Gothic New"/>
              </a:rPr>
              <a:t>演習2_Lv2_不具合修正</a:t>
            </a:r>
            <a:r>
              <a:rPr lang="zh-CN" sz="2250" b="1" dirty="0">
                <a:solidFill>
                  <a:srgbClr val="000000"/>
                </a:solidFill>
                <a:latin typeface="Zen Kaku Gothic New"/>
                <a:ea typeface="Zen Kaku Gothic New"/>
                <a:cs typeface="Zen Kaku Gothic New"/>
              </a:rPr>
              <a:t xml:space="preserve"> です。</a:t>
            </a:r>
          </a:p>
        </p:txBody>
      </p:sp>
      <p:sp>
        <p:nvSpPr>
          <p:cNvPr id="7" name="Ellipse 7"/>
          <p:cNvSpPr/>
          <p:nvPr/>
        </p:nvSpPr>
        <p:spPr>
          <a:xfrm>
            <a:off x="800100" y="1924050"/>
            <a:ext cx="381000" cy="381000"/>
          </a:xfrm>
          <a:prstGeom prst="ellipse">
            <a:avLst/>
          </a:prstGeom>
          <a:solidFill>
            <a:srgbClr val="47BCC6"/>
          </a:solidFill>
          <a:ln>
            <a:noFill/>
          </a:ln>
        </p:spPr>
      </p:sp>
      <p:sp>
        <p:nvSpPr>
          <p:cNvPr id="8" name="TextBox 8"/>
          <p:cNvSpPr txBox="1"/>
          <p:nvPr/>
        </p:nvSpPr>
        <p:spPr>
          <a:xfrm>
            <a:off x="915428" y="2027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325499" y="1887379"/>
            <a:ext cx="360640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ファイル &gt; フォルダーを開く</a:t>
            </a:r>
          </a:p>
        </p:txBody>
      </p:sp>
      <p:sp>
        <p:nvSpPr>
          <p:cNvPr id="10" name="TextBox 10"/>
          <p:cNvSpPr txBox="1"/>
          <p:nvPr/>
        </p:nvSpPr>
        <p:spPr>
          <a:xfrm>
            <a:off x="1326261" y="2170271"/>
            <a:ext cx="634226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配布フォルダの中の 演習2_Lv2_不具合修正 を選びます。</a:t>
            </a:r>
          </a:p>
        </p:txBody>
      </p:sp>
      <p:sp>
        <p:nvSpPr>
          <p:cNvPr id="11" name="Ellipse 11"/>
          <p:cNvSpPr/>
          <p:nvPr/>
        </p:nvSpPr>
        <p:spPr>
          <a:xfrm>
            <a:off x="800100" y="2781300"/>
            <a:ext cx="381000" cy="381000"/>
          </a:xfrm>
          <a:prstGeom prst="ellipse">
            <a:avLst/>
          </a:prstGeom>
          <a:solidFill>
            <a:srgbClr val="47BCC6"/>
          </a:solidFill>
          <a:ln>
            <a:noFill/>
          </a:ln>
        </p:spPr>
      </p:sp>
      <p:sp>
        <p:nvSpPr>
          <p:cNvPr id="12" name="TextBox 12"/>
          <p:cNvSpPr txBox="1"/>
          <p:nvPr/>
        </p:nvSpPr>
        <p:spPr>
          <a:xfrm>
            <a:off x="915428" y="2884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325499" y="2744629"/>
            <a:ext cx="110813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信頼する</a:t>
            </a:r>
          </a:p>
        </p:txBody>
      </p:sp>
      <p:sp>
        <p:nvSpPr>
          <p:cNvPr id="14" name="TextBox 14"/>
          <p:cNvSpPr txBox="1"/>
          <p:nvPr/>
        </p:nvSpPr>
        <p:spPr>
          <a:xfrm>
            <a:off x="1326261" y="302752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制限モードのままだと拡張は動きません。</a:t>
            </a:r>
          </a:p>
        </p:txBody>
      </p:sp>
      <p:sp>
        <p:nvSpPr>
          <p:cNvPr id="15" name="Ellipse 15"/>
          <p:cNvSpPr/>
          <p:nvPr/>
        </p:nvSpPr>
        <p:spPr>
          <a:xfrm>
            <a:off x="800100" y="3638550"/>
            <a:ext cx="381000" cy="381000"/>
          </a:xfrm>
          <a:prstGeom prst="ellipse">
            <a:avLst/>
          </a:prstGeom>
          <a:solidFill>
            <a:srgbClr val="47BCC6"/>
          </a:solidFill>
          <a:ln>
            <a:noFill/>
          </a:ln>
        </p:spPr>
      </p:sp>
      <p:sp>
        <p:nvSpPr>
          <p:cNvPr id="16" name="TextBox 16"/>
          <p:cNvSpPr txBox="1"/>
          <p:nvPr/>
        </p:nvSpPr>
        <p:spPr>
          <a:xfrm>
            <a:off x="915428" y="3741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325499" y="360187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パネルを開く</a:t>
            </a:r>
          </a:p>
        </p:txBody>
      </p:sp>
      <p:sp>
        <p:nvSpPr>
          <p:cNvPr id="18" name="TextBox 18"/>
          <p:cNvSpPr txBox="1"/>
          <p:nvPr/>
        </p:nvSpPr>
        <p:spPr>
          <a:xfrm>
            <a:off x="1326261" y="3884771"/>
            <a:ext cx="57597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Spark アイコンから開き、会話は新しく始まります。</a:t>
            </a:r>
          </a:p>
        </p:txBody>
      </p:sp>
      <p:sp>
        <p:nvSpPr>
          <p:cNvPr id="19" name="Rectangle 19"/>
          <p:cNvSpPr/>
          <p:nvPr/>
        </p:nvSpPr>
        <p:spPr>
          <a:xfrm>
            <a:off x="6819900" y="1809750"/>
            <a:ext cx="4762500" cy="3238500"/>
          </a:xfrm>
          <a:prstGeom prst="roundRect">
            <a:avLst>
              <a:gd name="adj" fmla="val 2353"/>
            </a:avLst>
          </a:prstGeom>
          <a:solidFill>
            <a:srgbClr val="F2F4F8"/>
          </a:solidFill>
          <a:ln w="14288">
            <a:solidFill>
              <a:srgbClr val="9AA0B4"/>
            </a:solidFill>
            <a:custDash>
              <a:ds d="400000" sp="266666"/>
            </a:custDash>
          </a:ln>
        </p:spPr>
      </p:sp>
      <p:sp>
        <p:nvSpPr>
          <p:cNvPr id="20" name="TextBox 20"/>
          <p:cNvSpPr txBox="1"/>
          <p:nvPr/>
        </p:nvSpPr>
        <p:spPr>
          <a:xfrm>
            <a:off x="8101012" y="289702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［要撮影：画面］</a:t>
            </a:r>
          </a:p>
        </p:txBody>
      </p:sp>
      <p:sp>
        <p:nvSpPr>
          <p:cNvPr id="21" name="TextBox 21"/>
          <p:cNvSpPr txBox="1"/>
          <p:nvPr/>
        </p:nvSpPr>
        <p:spPr>
          <a:xfrm>
            <a:off x="7482340" y="3294221"/>
            <a:ext cx="343762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演習2フォルダのエクスプローラ</a:t>
            </a:r>
          </a:p>
        </p:txBody>
      </p:sp>
      <p:sp>
        <p:nvSpPr>
          <p:cNvPr id="22" name="TextBox 22"/>
          <p:cNvSpPr txBox="1"/>
          <p:nvPr/>
        </p:nvSpPr>
        <p:spPr>
          <a:xfrm>
            <a:off x="7300008" y="3560921"/>
            <a:ext cx="3802285"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（ファイル2つとフォルダ1つだけ・</a:t>
            </a:r>
          </a:p>
        </p:txBody>
      </p:sp>
      <p:sp>
        <p:nvSpPr>
          <p:cNvPr id="23" name="TextBox 23"/>
          <p:cNvSpPr txBox="1"/>
          <p:nvPr/>
        </p:nvSpPr>
        <p:spPr>
          <a:xfrm>
            <a:off x="7141654" y="3827621"/>
            <a:ext cx="411899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PS32）。リハーサルで撮影します。</a:t>
            </a:r>
          </a:p>
        </p:txBody>
      </p:sp>
      <p:sp>
        <p:nvSpPr>
          <p:cNvPr id="24" name="Rectangle 24"/>
          <p:cNvSpPr/>
          <p:nvPr/>
        </p:nvSpPr>
        <p:spPr>
          <a:xfrm>
            <a:off x="609600" y="5295900"/>
            <a:ext cx="10972800" cy="914400"/>
          </a:xfrm>
          <a:prstGeom prst="roundRect">
            <a:avLst>
              <a:gd name="adj" fmla="val 8333"/>
            </a:avLst>
          </a:prstGeom>
          <a:solidFill>
            <a:srgbClr val="EEF6F7"/>
          </a:solidFill>
          <a:ln>
            <a:noFill/>
          </a:ln>
        </p:spPr>
      </p:sp>
      <p:sp>
        <p:nvSpPr>
          <p:cNvPr id="25" name="Rectangle 25"/>
          <p:cNvSpPr/>
          <p:nvPr/>
        </p:nvSpPr>
        <p:spPr>
          <a:xfrm>
            <a:off x="609600" y="5295900"/>
            <a:ext cx="57150" cy="914400"/>
          </a:xfrm>
          <a:prstGeom prst="roundRect">
            <a:avLst>
              <a:gd name="adj" fmla="val 50000"/>
            </a:avLst>
          </a:prstGeom>
          <a:solidFill>
            <a:srgbClr val="47BCC6"/>
          </a:solidFill>
          <a:ln>
            <a:noFill/>
          </a:ln>
        </p:spPr>
      </p:sp>
      <p:sp>
        <p:nvSpPr>
          <p:cNvPr id="26" name="TextBox 26"/>
          <p:cNvSpPr txBox="1"/>
          <p:nvPr/>
        </p:nvSpPr>
        <p:spPr>
          <a:xfrm>
            <a:off x="868680" y="5419725"/>
            <a:ext cx="36556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エクスプローラで確認すること</a:t>
            </a:r>
          </a:p>
        </p:txBody>
      </p:sp>
      <p:sp>
        <p:nvSpPr>
          <p:cNvPr id="27" name="TextBox 27"/>
          <p:cNvSpPr txBox="1"/>
          <p:nvPr/>
        </p:nvSpPr>
        <p:spPr>
          <a:xfrm>
            <a:off x="869061" y="5694521"/>
            <a:ext cx="683723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.claude も CLAUDE.md も docs も無いこと。</a:t>
            </a:r>
          </a:p>
          <a:p>
            <a:pPr algn="l">
              <a:lnSpc>
                <a:spcPts val="2100"/>
              </a:lnSpc>
            </a:pPr>
            <a:r>
              <a:rPr lang="zh-CN" sz="1420" dirty="0">
                <a:solidFill>
                  <a:srgbClr val="484848"/>
                </a:solidFill>
                <a:latin typeface="Zen Kaku Gothic New"/>
                <a:ea typeface="Zen Kaku Gothic New"/>
                <a:cs typeface="Zen Kaku Gothic New"/>
              </a:rPr>
              <a:t>無いのはプロジェクト側だけで、ユーザー設定は効いています。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140</a:t>
            </a:r>
          </a:p>
        </p:txBody>
      </p:sp>
    </p:spTree>
  </p:cSld>
  <p:clrMapOvr>
    <a:masterClrMapping/>
  </p:clrMapOvr>
  <p:transition xmlns:p14="http://schemas.microsoft.com/office/powerpoint/2010/main" p14:dur="400">
    <p:fade/>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06</a:t>
            </a:r>
          </a:p>
        </p:txBody>
      </p:sp>
      <p:sp>
        <p:nvSpPr>
          <p:cNvPr id="5" name="TextBox 5"/>
          <p:cNvSpPr txBox="1"/>
          <p:nvPr/>
        </p:nvSpPr>
        <p:spPr>
          <a:xfrm>
            <a:off x="1125474" y="3875722"/>
            <a:ext cx="6121613"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演習2 Lv2 不具合修正</a:t>
            </a:r>
          </a:p>
        </p:txBody>
      </p:sp>
      <p:sp>
        <p:nvSpPr>
          <p:cNvPr id="6" name="Rectangle 6"/>
          <p:cNvSpPr/>
          <p:nvPr/>
        </p:nvSpPr>
        <p:spPr>
          <a:xfrm>
            <a:off x="1162050" y="4495800"/>
            <a:ext cx="3429000" cy="28575"/>
          </a:xfrm>
          <a:prstGeom prst="rect">
            <a:avLst/>
          </a:prstGeom>
          <a:solidFill>
            <a:srgbClr val="47BCC6"/>
          </a:solidFill>
          <a:ln>
            <a:noFill/>
          </a:ln>
        </p:spPr>
      </p:sp>
      <p:sp>
        <p:nvSpPr>
          <p:cNvPr id="7" name="TextBox 7"/>
          <p:cNvSpPr txBox="1"/>
          <p:nvPr/>
        </p:nvSpPr>
        <p:spPr>
          <a:xfrm>
            <a:off x="1154811" y="4761071"/>
            <a:ext cx="89546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プロジェクト側のハーネスが無い状態から、詰まった箇所を材料にして組み立てます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141</a:t>
            </a:r>
          </a:p>
        </p:txBody>
      </p:sp>
    </p:spTree>
  </p:cSld>
  <p:clrMapOvr>
    <a:masterClrMapping/>
  </p:clrMapOvr>
  <p:transition xmlns:p14="http://schemas.microsoft.com/office/powerpoint/2010/main" p14:dur="400">
    <p:fade/>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260487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演習2 のねらい</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29492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無い状態から始めて、</a:t>
            </a:r>
            <a:r>
              <a:rPr lang="zh-CN" sz="2480" b="1" dirty="0">
                <a:solidFill>
                  <a:srgbClr val="264DBF"/>
                </a:solidFill>
                <a:latin typeface="Zen Kaku Gothic New"/>
                <a:ea typeface="Zen Kaku Gothic New"/>
                <a:cs typeface="Zen Kaku Gothic New"/>
              </a:rPr>
              <a:t>詰まった箇所を材料に</a:t>
            </a:r>
          </a:p>
        </p:txBody>
      </p:sp>
      <p:sp>
        <p:nvSpPr>
          <p:cNvPr id="9" name="TextBox 9"/>
          <p:cNvSpPr txBox="1"/>
          <p:nvPr/>
        </p:nvSpPr>
        <p:spPr>
          <a:xfrm>
            <a:off x="597027" y="1694974"/>
            <a:ext cx="646095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ハーネスを自分で組み立てます。</a:t>
            </a:r>
          </a:p>
        </p:txBody>
      </p:sp>
      <p:sp>
        <p:nvSpPr>
          <p:cNvPr id="10" name="TextBox 10"/>
          <p:cNvSpPr txBox="1"/>
          <p:nvPr/>
        </p:nvSpPr>
        <p:spPr>
          <a:xfrm>
            <a:off x="602361" y="2341721"/>
            <a:ext cx="9366361"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演習1 では、CLAUDE.md も Skill も設定も先に置いてありました。演習2 のフォルダには</a:t>
            </a:r>
          </a:p>
          <a:p>
            <a:pPr algn="l">
              <a:lnSpc>
                <a:spcPts val="2400"/>
              </a:lnSpc>
            </a:pPr>
            <a:r>
              <a:rPr lang="zh-CN" sz="1420" dirty="0">
                <a:solidFill>
                  <a:srgbClr val="484848"/>
                </a:solidFill>
                <a:latin typeface="Zen Kaku Gothic New"/>
                <a:ea typeface="Zen Kaku Gothic New"/>
                <a:cs typeface="Zen Kaku Gothic New"/>
              </a:rPr>
              <a:t>それがありません。何を毎回書かされるかを自分の手で確かめてから、足りないものを</a:t>
            </a:r>
          </a:p>
          <a:p>
            <a:pPr algn="l">
              <a:lnSpc>
                <a:spcPts val="2400"/>
              </a:lnSpc>
            </a:pPr>
            <a:r>
              <a:rPr lang="zh-CN" sz="1420" dirty="0">
                <a:solidFill>
                  <a:srgbClr val="484848"/>
                </a:solidFill>
                <a:latin typeface="Zen Kaku Gothic New"/>
                <a:ea typeface="Zen Kaku Gothic New"/>
                <a:cs typeface="Zen Kaku Gothic New"/>
              </a:rPr>
              <a:t>1つずつ足していきます。</a:t>
            </a:r>
          </a:p>
        </p:txBody>
      </p:sp>
      <p:sp>
        <p:nvSpPr>
          <p:cNvPr id="11" name="Rectangle 11"/>
          <p:cNvSpPr/>
          <p:nvPr/>
        </p:nvSpPr>
        <p:spPr>
          <a:xfrm>
            <a:off x="609600" y="3600450"/>
            <a:ext cx="3505200" cy="914400"/>
          </a:xfrm>
          <a:prstGeom prst="roundRect">
            <a:avLst>
              <a:gd name="adj" fmla="val 10417"/>
            </a:avLst>
          </a:prstGeom>
          <a:solidFill>
            <a:srgbClr val="F3F3F3"/>
          </a:solidFill>
          <a:ln>
            <a:noFill/>
          </a:ln>
        </p:spPr>
      </p:sp>
      <p:sp>
        <p:nvSpPr>
          <p:cNvPr id="12" name="Rectangle 12"/>
          <p:cNvSpPr/>
          <p:nvPr/>
        </p:nvSpPr>
        <p:spPr>
          <a:xfrm>
            <a:off x="609600" y="3600450"/>
            <a:ext cx="3505200" cy="76200"/>
          </a:xfrm>
          <a:prstGeom prst="roundRect">
            <a:avLst>
              <a:gd name="adj" fmla="val 50000"/>
            </a:avLst>
          </a:prstGeom>
          <a:solidFill>
            <a:srgbClr val="999999"/>
          </a:solidFill>
          <a:ln>
            <a:noFill/>
          </a:ln>
        </p:spPr>
      </p:sp>
      <p:sp>
        <p:nvSpPr>
          <p:cNvPr id="13" name="TextBox 13"/>
          <p:cNvSpPr txBox="1"/>
          <p:nvPr/>
        </p:nvSpPr>
        <p:spPr>
          <a:xfrm>
            <a:off x="1125545" y="3868579"/>
            <a:ext cx="247330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無い状態を体験する</a:t>
            </a:r>
          </a:p>
        </p:txBody>
      </p:sp>
      <p:sp>
        <p:nvSpPr>
          <p:cNvPr id="14" name="TextBox 14"/>
          <p:cNvSpPr txBox="1"/>
          <p:nvPr/>
        </p:nvSpPr>
        <p:spPr>
          <a:xfrm>
            <a:off x="943356" y="4170521"/>
            <a:ext cx="283768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効いていた前提が消えます</a:t>
            </a:r>
          </a:p>
        </p:txBody>
      </p:sp>
      <p:sp>
        <p:nvSpPr>
          <p:cNvPr id="15" name="Rectangle 15"/>
          <p:cNvSpPr/>
          <p:nvPr/>
        </p:nvSpPr>
        <p:spPr>
          <a:xfrm>
            <a:off x="4343400" y="3600450"/>
            <a:ext cx="3505200" cy="914400"/>
          </a:xfrm>
          <a:prstGeom prst="roundRect">
            <a:avLst>
              <a:gd name="adj" fmla="val 10417"/>
            </a:avLst>
          </a:prstGeom>
          <a:solidFill>
            <a:srgbClr val="EEF6F7"/>
          </a:solidFill>
          <a:ln>
            <a:noFill/>
          </a:ln>
        </p:spPr>
      </p:sp>
      <p:sp>
        <p:nvSpPr>
          <p:cNvPr id="16" name="Rectangle 16"/>
          <p:cNvSpPr/>
          <p:nvPr/>
        </p:nvSpPr>
        <p:spPr>
          <a:xfrm>
            <a:off x="4343400" y="3600450"/>
            <a:ext cx="3505200" cy="76200"/>
          </a:xfrm>
          <a:prstGeom prst="roundRect">
            <a:avLst>
              <a:gd name="adj" fmla="val 50000"/>
            </a:avLst>
          </a:prstGeom>
          <a:solidFill>
            <a:srgbClr val="47BCC6"/>
          </a:solidFill>
          <a:ln>
            <a:noFill/>
          </a:ln>
        </p:spPr>
      </p:sp>
      <p:sp>
        <p:nvSpPr>
          <p:cNvPr id="17" name="TextBox 17"/>
          <p:cNvSpPr txBox="1"/>
          <p:nvPr/>
        </p:nvSpPr>
        <p:spPr>
          <a:xfrm>
            <a:off x="4859345" y="3868579"/>
            <a:ext cx="247330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詰まりを材料にする</a:t>
            </a:r>
          </a:p>
        </p:txBody>
      </p:sp>
      <p:sp>
        <p:nvSpPr>
          <p:cNvPr id="18" name="TextBox 18"/>
          <p:cNvSpPr txBox="1"/>
          <p:nvPr/>
        </p:nvSpPr>
        <p:spPr>
          <a:xfrm>
            <a:off x="4559522" y="4170521"/>
            <a:ext cx="3072956"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書かされた前提をメモします</a:t>
            </a:r>
          </a:p>
        </p:txBody>
      </p:sp>
      <p:sp>
        <p:nvSpPr>
          <p:cNvPr id="19" name="Rectangle 19"/>
          <p:cNvSpPr/>
          <p:nvPr/>
        </p:nvSpPr>
        <p:spPr>
          <a:xfrm>
            <a:off x="8077200" y="3600450"/>
            <a:ext cx="3505200" cy="914400"/>
          </a:xfrm>
          <a:prstGeom prst="roundRect">
            <a:avLst>
              <a:gd name="adj" fmla="val 10417"/>
            </a:avLst>
          </a:prstGeom>
          <a:solidFill>
            <a:srgbClr val="EEF6F7"/>
          </a:solidFill>
          <a:ln>
            <a:noFill/>
          </a:ln>
        </p:spPr>
      </p:sp>
      <p:sp>
        <p:nvSpPr>
          <p:cNvPr id="20" name="Rectangle 20"/>
          <p:cNvSpPr/>
          <p:nvPr/>
        </p:nvSpPr>
        <p:spPr>
          <a:xfrm>
            <a:off x="8077200" y="3600450"/>
            <a:ext cx="3505200" cy="76200"/>
          </a:xfrm>
          <a:prstGeom prst="roundRect">
            <a:avLst>
              <a:gd name="adj" fmla="val 50000"/>
            </a:avLst>
          </a:prstGeom>
          <a:solidFill>
            <a:srgbClr val="264DBF"/>
          </a:solidFill>
          <a:ln>
            <a:noFill/>
          </a:ln>
        </p:spPr>
      </p:sp>
      <p:sp>
        <p:nvSpPr>
          <p:cNvPr id="21" name="TextBox 21"/>
          <p:cNvSpPr txBox="1"/>
          <p:nvPr/>
        </p:nvSpPr>
        <p:spPr>
          <a:xfrm>
            <a:off x="8866180" y="3868579"/>
            <a:ext cx="1927241"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手数の差を測る</a:t>
            </a:r>
          </a:p>
        </p:txBody>
      </p:sp>
      <p:sp>
        <p:nvSpPr>
          <p:cNvPr id="22" name="TextBox 22"/>
          <p:cNvSpPr txBox="1"/>
          <p:nvPr/>
        </p:nvSpPr>
        <p:spPr>
          <a:xfrm>
            <a:off x="8463891" y="4170521"/>
            <a:ext cx="273181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1から書くか持ってくるか</a:t>
            </a:r>
          </a:p>
        </p:txBody>
      </p:sp>
      <p:sp>
        <p:nvSpPr>
          <p:cNvPr id="23" name="Rectangle 23"/>
          <p:cNvSpPr/>
          <p:nvPr/>
        </p:nvSpPr>
        <p:spPr>
          <a:xfrm>
            <a:off x="609600" y="4876800"/>
            <a:ext cx="10972800" cy="1066800"/>
          </a:xfrm>
          <a:prstGeom prst="roundRect">
            <a:avLst>
              <a:gd name="adj" fmla="val 7143"/>
            </a:avLst>
          </a:prstGeom>
          <a:solidFill>
            <a:srgbClr val="EEF6F7"/>
          </a:solidFill>
          <a:ln>
            <a:noFill/>
          </a:ln>
        </p:spPr>
      </p:sp>
      <p:sp>
        <p:nvSpPr>
          <p:cNvPr id="24" name="Rectangle 24"/>
          <p:cNvSpPr/>
          <p:nvPr/>
        </p:nvSpPr>
        <p:spPr>
          <a:xfrm>
            <a:off x="609600" y="4876800"/>
            <a:ext cx="57150" cy="1066800"/>
          </a:xfrm>
          <a:prstGeom prst="roundRect">
            <a:avLst>
              <a:gd name="adj" fmla="val 50000"/>
            </a:avLst>
          </a:prstGeom>
          <a:solidFill>
            <a:srgbClr val="47BCC6"/>
          </a:solidFill>
          <a:ln>
            <a:noFill/>
          </a:ln>
        </p:spPr>
      </p:sp>
      <p:sp>
        <p:nvSpPr>
          <p:cNvPr id="25" name="TextBox 25"/>
          <p:cNvSpPr txBox="1"/>
          <p:nvPr/>
        </p:nvSpPr>
        <p:spPr>
          <a:xfrm>
            <a:off x="868680" y="509587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前半の到達点</a:t>
            </a:r>
          </a:p>
        </p:txBody>
      </p:sp>
      <p:sp>
        <p:nvSpPr>
          <p:cNvPr id="26" name="TextBox 26"/>
          <p:cNvSpPr txBox="1"/>
          <p:nvPr/>
        </p:nvSpPr>
        <p:spPr>
          <a:xfrm>
            <a:off x="869061" y="5484971"/>
            <a:ext cx="106558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症状は3件ありますが、前半は1件目までです。前半と後半のあいだに休憩と M5 が入ります。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142</a:t>
            </a:r>
          </a:p>
        </p:txBody>
      </p:sp>
    </p:spTree>
  </p:cSld>
  <p:clrMapOvr>
    <a:masterClrMapping/>
  </p:clrMapOvr>
  <p:transition xmlns:p14="http://schemas.microsoft.com/office/powerpoint/2010/main" p14:dur="400">
    <p:fade/>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効いているのはユーザー設定側</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810362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Lv2 で無いのは、</a:t>
            </a:r>
            <a:r>
              <a:rPr lang="zh-CN" sz="2250" b="1" dirty="0">
                <a:solidFill>
                  <a:srgbClr val="264DBF"/>
                </a:solidFill>
                <a:latin typeface="Zen Kaku Gothic New"/>
                <a:ea typeface="Zen Kaku Gothic New"/>
                <a:cs typeface="Zen Kaku Gothic New"/>
              </a:rPr>
              <a:t>プロジェクト側だけ</a:t>
            </a:r>
            <a:r>
              <a:rPr lang="zh-CN" sz="2250" b="1" dirty="0">
                <a:solidFill>
                  <a:srgbClr val="000000"/>
                </a:solidFill>
                <a:latin typeface="Zen Kaku Gothic New"/>
                <a:ea typeface="Zen Kaku Gothic New"/>
                <a:cs typeface="Zen Kaku Gothic New"/>
              </a:rPr>
              <a:t>です。</a:t>
            </a:r>
          </a:p>
        </p:txBody>
      </p:sp>
      <p:sp>
        <p:nvSpPr>
          <p:cNvPr id="7" name="Rectangle 7"/>
          <p:cNvSpPr/>
          <p:nvPr/>
        </p:nvSpPr>
        <p:spPr>
          <a:xfrm>
            <a:off x="609600" y="1866900"/>
            <a:ext cx="6286500" cy="3543300"/>
          </a:xfrm>
          <a:prstGeom prst="roundRect">
            <a:avLst>
              <a:gd name="adj" fmla="val 2151"/>
            </a:avLst>
          </a:prstGeom>
          <a:solidFill>
            <a:srgbClr val="F2F4F8"/>
          </a:solidFill>
          <a:ln w="14288">
            <a:solidFill>
              <a:srgbClr val="9AA0B4"/>
            </a:solidFill>
            <a:custDash>
              <a:ds d="400000" sp="266666"/>
            </a:custDash>
          </a:ln>
        </p:spPr>
      </p:sp>
      <p:sp>
        <p:nvSpPr>
          <p:cNvPr id="8" name="TextBox 8"/>
          <p:cNvSpPr txBox="1"/>
          <p:nvPr/>
        </p:nvSpPr>
        <p:spPr>
          <a:xfrm>
            <a:off x="2652712" y="30303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［要撮影：画面］</a:t>
            </a:r>
          </a:p>
        </p:txBody>
      </p:sp>
      <p:sp>
        <p:nvSpPr>
          <p:cNvPr id="9" name="TextBox 9"/>
          <p:cNvSpPr txBox="1"/>
          <p:nvPr/>
        </p:nvSpPr>
        <p:spPr>
          <a:xfrm>
            <a:off x="1916406" y="3427571"/>
            <a:ext cx="3672888"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演習2フォルダでも、ツールを呼ぶ</a:t>
            </a:r>
          </a:p>
        </p:txBody>
      </p:sp>
      <p:sp>
        <p:nvSpPr>
          <p:cNvPr id="10" name="TextBox 10"/>
          <p:cNvSpPr txBox="1"/>
          <p:nvPr/>
        </p:nvSpPr>
        <p:spPr>
          <a:xfrm>
            <a:off x="1623679" y="3694271"/>
            <a:ext cx="4258342"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直前の1行が出ている画面（PS33）。</a:t>
            </a:r>
          </a:p>
        </p:txBody>
      </p:sp>
      <p:sp>
        <p:nvSpPr>
          <p:cNvPr id="11" name="TextBox 11"/>
          <p:cNvSpPr txBox="1"/>
          <p:nvPr/>
        </p:nvSpPr>
        <p:spPr>
          <a:xfrm>
            <a:off x="1745837" y="3960971"/>
            <a:ext cx="4014026"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リハーサルで撮影して差し替えます。</a:t>
            </a:r>
          </a:p>
        </p:txBody>
      </p:sp>
      <p:sp>
        <p:nvSpPr>
          <p:cNvPr id="12" name="Ellipse 12"/>
          <p:cNvSpPr/>
          <p:nvPr/>
        </p:nvSpPr>
        <p:spPr>
          <a:xfrm>
            <a:off x="7200900" y="2152650"/>
            <a:ext cx="266700" cy="266700"/>
          </a:xfrm>
          <a:prstGeom prst="ellipse">
            <a:avLst/>
          </a:prstGeom>
          <a:solidFill>
            <a:srgbClr val="264DBF"/>
          </a:solidFill>
          <a:ln>
            <a:noFill/>
          </a:ln>
        </p:spPr>
      </p:sp>
      <p:sp>
        <p:nvSpPr>
          <p:cNvPr id="13" name="TextBox 13"/>
          <p:cNvSpPr txBox="1"/>
          <p:nvPr/>
        </p:nvSpPr>
        <p:spPr>
          <a:xfrm>
            <a:off x="7259078" y="2198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4" name="TextBox 14"/>
          <p:cNvSpPr txBox="1"/>
          <p:nvPr/>
        </p:nvSpPr>
        <p:spPr>
          <a:xfrm>
            <a:off x="7574280" y="2066925"/>
            <a:ext cx="2889349"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ユーザーの CLAUDE.md</a:t>
            </a:r>
          </a:p>
        </p:txBody>
      </p:sp>
      <p:sp>
        <p:nvSpPr>
          <p:cNvPr id="15" name="TextBox 15"/>
          <p:cNvSpPr txBox="1"/>
          <p:nvPr/>
        </p:nvSpPr>
        <p:spPr>
          <a:xfrm>
            <a:off x="7574775" y="2344150"/>
            <a:ext cx="2501788"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~/.claude/CLAUDE.md</a:t>
            </a:r>
          </a:p>
        </p:txBody>
      </p:sp>
      <p:sp>
        <p:nvSpPr>
          <p:cNvPr id="16" name="TextBox 16"/>
          <p:cNvSpPr txBox="1"/>
          <p:nvPr/>
        </p:nvSpPr>
        <p:spPr>
          <a:xfrm>
            <a:off x="7574661" y="2608421"/>
            <a:ext cx="249655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ツールを呼ぶ直前の1行</a:t>
            </a:r>
          </a:p>
        </p:txBody>
      </p:sp>
      <p:sp>
        <p:nvSpPr>
          <p:cNvPr id="17" name="Ellipse 17"/>
          <p:cNvSpPr/>
          <p:nvPr/>
        </p:nvSpPr>
        <p:spPr>
          <a:xfrm>
            <a:off x="7200900" y="3105150"/>
            <a:ext cx="266700" cy="266700"/>
          </a:xfrm>
          <a:prstGeom prst="ellipse">
            <a:avLst/>
          </a:prstGeom>
          <a:solidFill>
            <a:srgbClr val="264DBF"/>
          </a:solidFill>
          <a:ln>
            <a:noFill/>
          </a:ln>
        </p:spPr>
      </p:sp>
      <p:sp>
        <p:nvSpPr>
          <p:cNvPr id="18" name="TextBox 18"/>
          <p:cNvSpPr txBox="1"/>
          <p:nvPr/>
        </p:nvSpPr>
        <p:spPr>
          <a:xfrm>
            <a:off x="7259078" y="3151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9" name="TextBox 19"/>
          <p:cNvSpPr txBox="1"/>
          <p:nvPr/>
        </p:nvSpPr>
        <p:spPr>
          <a:xfrm>
            <a:off x="7574280" y="301942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ユーザーの設定</a:t>
            </a:r>
          </a:p>
        </p:txBody>
      </p:sp>
      <p:sp>
        <p:nvSpPr>
          <p:cNvPr id="20" name="TextBox 20"/>
          <p:cNvSpPr txBox="1"/>
          <p:nvPr/>
        </p:nvSpPr>
        <p:spPr>
          <a:xfrm>
            <a:off x="7574775" y="3296650"/>
            <a:ext cx="2769727"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~/.claude/settings.json</a:t>
            </a:r>
          </a:p>
        </p:txBody>
      </p:sp>
      <p:sp>
        <p:nvSpPr>
          <p:cNvPr id="21" name="TextBox 21"/>
          <p:cNvSpPr txBox="1"/>
          <p:nvPr/>
        </p:nvSpPr>
        <p:spPr>
          <a:xfrm>
            <a:off x="7574661" y="3560921"/>
            <a:ext cx="21553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statusLine と deny</a:t>
            </a:r>
          </a:p>
        </p:txBody>
      </p:sp>
      <p:sp>
        <p:nvSpPr>
          <p:cNvPr id="22" name="Ellipse 22"/>
          <p:cNvSpPr/>
          <p:nvPr/>
        </p:nvSpPr>
        <p:spPr>
          <a:xfrm>
            <a:off x="7200900" y="4057650"/>
            <a:ext cx="266700" cy="266700"/>
          </a:xfrm>
          <a:prstGeom prst="ellipse">
            <a:avLst/>
          </a:prstGeom>
          <a:solidFill>
            <a:srgbClr val="264DBF"/>
          </a:solidFill>
          <a:ln>
            <a:noFill/>
          </a:ln>
        </p:spPr>
      </p:sp>
      <p:sp>
        <p:nvSpPr>
          <p:cNvPr id="23" name="TextBox 23"/>
          <p:cNvSpPr txBox="1"/>
          <p:nvPr/>
        </p:nvSpPr>
        <p:spPr>
          <a:xfrm>
            <a:off x="7259078" y="4103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4" name="TextBox 24"/>
          <p:cNvSpPr txBox="1"/>
          <p:nvPr/>
        </p:nvSpPr>
        <p:spPr>
          <a:xfrm>
            <a:off x="7574280" y="3971925"/>
            <a:ext cx="247074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個人スコープの Skill</a:t>
            </a:r>
          </a:p>
        </p:txBody>
      </p:sp>
      <p:sp>
        <p:nvSpPr>
          <p:cNvPr id="25" name="TextBox 25"/>
          <p:cNvSpPr txBox="1"/>
          <p:nvPr/>
        </p:nvSpPr>
        <p:spPr>
          <a:xfrm>
            <a:off x="7574775" y="4249150"/>
            <a:ext cx="1947715"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~/.claude/skills/</a:t>
            </a:r>
          </a:p>
        </p:txBody>
      </p:sp>
      <p:sp>
        <p:nvSpPr>
          <p:cNvPr id="26" name="TextBox 26"/>
          <p:cNvSpPr txBox="1"/>
          <p:nvPr/>
        </p:nvSpPr>
        <p:spPr>
          <a:xfrm>
            <a:off x="7574661" y="4513421"/>
            <a:ext cx="33230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午前にコピーした公式Skill 2本</a:t>
            </a:r>
          </a:p>
        </p:txBody>
      </p:sp>
      <p:sp>
        <p:nvSpPr>
          <p:cNvPr id="27" name="Rectangle 27"/>
          <p:cNvSpPr/>
          <p:nvPr/>
        </p:nvSpPr>
        <p:spPr>
          <a:xfrm>
            <a:off x="609600" y="5638800"/>
            <a:ext cx="10972800" cy="609600"/>
          </a:xfrm>
          <a:prstGeom prst="roundRect">
            <a:avLst>
              <a:gd name="adj" fmla="val 12500"/>
            </a:avLst>
          </a:prstGeom>
          <a:solidFill>
            <a:srgbClr val="EEF6F7"/>
          </a:solidFill>
          <a:ln>
            <a:noFill/>
          </a:ln>
        </p:spPr>
      </p:sp>
      <p:sp>
        <p:nvSpPr>
          <p:cNvPr id="28" name="Rectangle 28"/>
          <p:cNvSpPr/>
          <p:nvPr/>
        </p:nvSpPr>
        <p:spPr>
          <a:xfrm>
            <a:off x="609600" y="5638800"/>
            <a:ext cx="57150" cy="609600"/>
          </a:xfrm>
          <a:prstGeom prst="roundRect">
            <a:avLst>
              <a:gd name="adj" fmla="val 50000"/>
            </a:avLst>
          </a:prstGeom>
          <a:solidFill>
            <a:srgbClr val="47BCC6"/>
          </a:solidFill>
          <a:ln>
            <a:noFill/>
          </a:ln>
        </p:spPr>
      </p:sp>
      <p:sp>
        <p:nvSpPr>
          <p:cNvPr id="29" name="TextBox 29"/>
          <p:cNvSpPr txBox="1"/>
          <p:nvPr/>
        </p:nvSpPr>
        <p:spPr>
          <a:xfrm>
            <a:off x="869061" y="5846921"/>
            <a:ext cx="82488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ここを混ぜて説明すると「設定が消えた」と誤解されます。消えていません。</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143</a:t>
            </a:r>
          </a:p>
        </p:txBody>
      </p:sp>
    </p:spTree>
  </p:cSld>
  <p:clrMapOvr>
    <a:masterClrMapping/>
  </p:clrMapOvr>
  <p:transition xmlns:p14="http://schemas.microsoft.com/office/powerpoint/2010/main" p14:dur="400">
    <p:fade/>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77619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症状</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899398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まず実行して、</a:t>
            </a:r>
            <a:r>
              <a:rPr lang="zh-CN" sz="2250" b="1" dirty="0">
                <a:solidFill>
                  <a:srgbClr val="264DBF"/>
                </a:solidFill>
                <a:latin typeface="Zen Kaku Gothic New"/>
                <a:ea typeface="Zen Kaku Gothic New"/>
                <a:cs typeface="Zen Kaku Gothic New"/>
              </a:rPr>
              <a:t>止まるところ</a:t>
            </a:r>
            <a:r>
              <a:rPr lang="zh-CN" sz="2250" b="1" dirty="0">
                <a:solidFill>
                  <a:srgbClr val="000000"/>
                </a:solidFill>
                <a:latin typeface="Zen Kaku Gothic New"/>
                <a:ea typeface="Zen Kaku Gothic New"/>
                <a:cs typeface="Zen Kaku Gothic New"/>
              </a:rPr>
              <a:t>を自分の目で見ます。</a:t>
            </a:r>
          </a:p>
        </p:txBody>
      </p:sp>
      <p:sp>
        <p:nvSpPr>
          <p:cNvPr id="7" name="Rectangle 7"/>
          <p:cNvSpPr/>
          <p:nvPr/>
        </p:nvSpPr>
        <p:spPr>
          <a:xfrm>
            <a:off x="609600" y="1866900"/>
            <a:ext cx="10972800" cy="2400300"/>
          </a:xfrm>
          <a:prstGeom prst="roundRect">
            <a:avLst>
              <a:gd name="adj" fmla="val 3175"/>
            </a:avLst>
          </a:prstGeom>
          <a:solidFill>
            <a:srgbClr val="1E1E1E"/>
          </a:solidFill>
          <a:ln>
            <a:noFill/>
          </a:ln>
        </p:spPr>
      </p:sp>
      <p:sp>
        <p:nvSpPr>
          <p:cNvPr id="8" name="TextBox 8"/>
          <p:cNvSpPr txBox="1"/>
          <p:nvPr/>
        </p:nvSpPr>
        <p:spPr>
          <a:xfrm>
            <a:off x="831075" y="2134600"/>
            <a:ext cx="1439189" cy="274301"/>
          </a:xfrm>
          <a:prstGeom prst="rect">
            <a:avLst/>
          </a:prstGeom>
          <a:noFill/>
          <a:ln>
            <a:noFill/>
          </a:ln>
        </p:spPr>
        <p:txBody>
          <a:bodyPr wrap="none" lIns="0" tIns="0" rIns="0" bIns="0" anchor="t" anchorCtr="0">
            <a:spAutoFit/>
          </a:bodyPr>
          <a:lstStyle/>
          <a:p>
            <a:pPr algn="l"/>
            <a:r>
              <a:rPr lang="zh-CN" sz="1400" dirty="0">
                <a:solidFill>
                  <a:srgbClr val="6A9955"/>
                </a:solidFill>
                <a:latin typeface="Source Code Pro"/>
                <a:ea typeface="Microsoft YaHei"/>
                <a:cs typeface="Source Code Pro"/>
              </a:rPr>
              <a:t># Mac の場合</a:t>
            </a:r>
          </a:p>
        </p:txBody>
      </p:sp>
      <p:sp>
        <p:nvSpPr>
          <p:cNvPr id="9" name="TextBox 9"/>
          <p:cNvSpPr txBox="1"/>
          <p:nvPr/>
        </p:nvSpPr>
        <p:spPr>
          <a:xfrm>
            <a:off x="831075" y="2477500"/>
            <a:ext cx="4286398"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python3 monthly_report.py 2026-07</a:t>
            </a:r>
          </a:p>
        </p:txBody>
      </p:sp>
      <p:sp>
        <p:nvSpPr>
          <p:cNvPr id="10" name="TextBox 10"/>
          <p:cNvSpPr txBox="1"/>
          <p:nvPr/>
        </p:nvSpPr>
        <p:spPr>
          <a:xfrm>
            <a:off x="831075" y="2991850"/>
            <a:ext cx="1922142" cy="274301"/>
          </a:xfrm>
          <a:prstGeom prst="rect">
            <a:avLst/>
          </a:prstGeom>
          <a:noFill/>
          <a:ln>
            <a:noFill/>
          </a:ln>
        </p:spPr>
        <p:txBody>
          <a:bodyPr wrap="none" lIns="0" tIns="0" rIns="0" bIns="0" anchor="t" anchorCtr="0">
            <a:spAutoFit/>
          </a:bodyPr>
          <a:lstStyle/>
          <a:p>
            <a:pPr algn="l"/>
            <a:r>
              <a:rPr lang="zh-CN" sz="1400" dirty="0">
                <a:solidFill>
                  <a:srgbClr val="6A9955"/>
                </a:solidFill>
                <a:latin typeface="Source Code Pro"/>
                <a:ea typeface="Microsoft YaHei"/>
                <a:cs typeface="Source Code Pro"/>
              </a:rPr>
              <a:t># Windows の場合</a:t>
            </a:r>
          </a:p>
        </p:txBody>
      </p:sp>
      <p:sp>
        <p:nvSpPr>
          <p:cNvPr id="11" name="TextBox 11"/>
          <p:cNvSpPr txBox="1"/>
          <p:nvPr/>
        </p:nvSpPr>
        <p:spPr>
          <a:xfrm>
            <a:off x="831075" y="3334750"/>
            <a:ext cx="3649628"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&gt; py monthly_report.py 2026-07</a:t>
            </a:r>
          </a:p>
        </p:txBody>
      </p:sp>
      <p:sp>
        <p:nvSpPr>
          <p:cNvPr id="12" name="TextBox 12"/>
          <p:cNvSpPr txBox="1"/>
          <p:nvPr/>
        </p:nvSpPr>
        <p:spPr>
          <a:xfrm>
            <a:off x="831075" y="3811000"/>
            <a:ext cx="6956903" cy="274301"/>
          </a:xfrm>
          <a:prstGeom prst="rect">
            <a:avLst/>
          </a:prstGeom>
          <a:noFill/>
          <a:ln>
            <a:noFill/>
          </a:ln>
        </p:spPr>
        <p:txBody>
          <a:bodyPr wrap="none" lIns="0" tIns="0" rIns="0" bIns="0" anchor="t" anchorCtr="0">
            <a:spAutoFit/>
          </a:bodyPr>
          <a:lstStyle/>
          <a:p>
            <a:pPr algn="l"/>
            <a:r>
              <a:rPr lang="zh-CN" sz="1400" dirty="0">
                <a:solidFill>
                  <a:srgbClr val="6A9955"/>
                </a:solidFill>
                <a:latin typeface="Source Code Pro"/>
                <a:ea typeface="Microsoft YaHei"/>
                <a:cs typeface="Source Code Pro"/>
              </a:rPr>
              <a:t># 統合ターミナル（Windows Ctrl+@ / Mac Cmd+@）で実行します</a:t>
            </a:r>
          </a:p>
        </p:txBody>
      </p:sp>
      <p:sp>
        <p:nvSpPr>
          <p:cNvPr id="13" name="Rectangle 13"/>
          <p:cNvSpPr/>
          <p:nvPr/>
        </p:nvSpPr>
        <p:spPr>
          <a:xfrm>
            <a:off x="609600" y="4591050"/>
            <a:ext cx="10972800" cy="1333500"/>
          </a:xfrm>
          <a:prstGeom prst="roundRect">
            <a:avLst>
              <a:gd name="adj" fmla="val 5714"/>
            </a:avLst>
          </a:prstGeom>
          <a:solidFill>
            <a:srgbClr val="F5F7F8"/>
          </a:solidFill>
          <a:ln>
            <a:noFill/>
          </a:ln>
        </p:spPr>
      </p:sp>
      <p:sp>
        <p:nvSpPr>
          <p:cNvPr id="14" name="Rectangle 14"/>
          <p:cNvSpPr/>
          <p:nvPr/>
        </p:nvSpPr>
        <p:spPr>
          <a:xfrm>
            <a:off x="609600" y="4591050"/>
            <a:ext cx="57150" cy="1333500"/>
          </a:xfrm>
          <a:prstGeom prst="roundRect">
            <a:avLst>
              <a:gd name="adj" fmla="val 50000"/>
            </a:avLst>
          </a:prstGeom>
          <a:solidFill>
            <a:srgbClr val="CBD5D8"/>
          </a:solidFill>
          <a:ln>
            <a:noFill/>
          </a:ln>
        </p:spPr>
      </p:sp>
      <p:sp>
        <p:nvSpPr>
          <p:cNvPr id="15" name="TextBox 15"/>
          <p:cNvSpPr txBox="1"/>
          <p:nvPr/>
        </p:nvSpPr>
        <p:spPr>
          <a:xfrm>
            <a:off x="868680" y="4810125"/>
            <a:ext cx="573595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原因は、この資料にも配布物にも書いていません</a:t>
            </a:r>
          </a:p>
        </p:txBody>
      </p:sp>
      <p:sp>
        <p:nvSpPr>
          <p:cNvPr id="16" name="TextBox 16"/>
          <p:cNvSpPr txBox="1"/>
          <p:nvPr/>
        </p:nvSpPr>
        <p:spPr>
          <a:xfrm>
            <a:off x="869061" y="5161121"/>
            <a:ext cx="8954643"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エラーの本文は自分の画面で読みます。どこで止まったか、何を言っているかを先に</a:t>
            </a:r>
          </a:p>
          <a:p>
            <a:pPr algn="l">
              <a:lnSpc>
                <a:spcPts val="2400"/>
              </a:lnSpc>
            </a:pPr>
            <a:r>
              <a:rPr lang="zh-CN" sz="1420" dirty="0">
                <a:solidFill>
                  <a:srgbClr val="484848"/>
                </a:solidFill>
                <a:latin typeface="Zen Kaku Gothic New"/>
                <a:ea typeface="Zen Kaku Gothic New"/>
                <a:cs typeface="Zen Kaku Gothic New"/>
              </a:rPr>
              <a:t>読んでから、Claude に調べさせます。参考プロンプトは hints/ にあります。</a:t>
            </a:r>
          </a:p>
        </p:txBody>
      </p:sp>
      <p:sp>
        <p:nvSpPr>
          <p:cNvPr id="17" name="TextBox 1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8" name="TextBox 1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144</a:t>
            </a:r>
          </a:p>
        </p:txBody>
      </p:sp>
    </p:spTree>
  </p:cSld>
  <p:clrMapOvr>
    <a:masterClrMapping/>
  </p:clrMapOvr>
  <p:transition xmlns:p14="http://schemas.microsoft.com/office/powerpoint/2010/main" p14:dur="400">
    <p:fade/>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173766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症状は3件</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7027" y="1294924"/>
            <a:ext cx="626787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1件直すと、</a:t>
            </a:r>
            <a:r>
              <a:rPr lang="zh-CN" sz="2480" b="1" dirty="0">
                <a:solidFill>
                  <a:srgbClr val="264DBF"/>
                </a:solidFill>
                <a:latin typeface="Zen Kaku Gothic New"/>
                <a:ea typeface="Zen Kaku Gothic New"/>
                <a:cs typeface="Zen Kaku Gothic New"/>
              </a:rPr>
              <a:t>次の症状</a:t>
            </a:r>
            <a:r>
              <a:rPr lang="zh-CN" sz="2480" b="1" dirty="0">
                <a:solidFill>
                  <a:srgbClr val="000000"/>
                </a:solidFill>
                <a:latin typeface="Zen Kaku Gothic New"/>
                <a:ea typeface="Zen Kaku Gothic New"/>
                <a:cs typeface="Zen Kaku Gothic New"/>
              </a:rPr>
              <a:t>が出ます。</a:t>
            </a:r>
          </a:p>
        </p:txBody>
      </p:sp>
      <p:sp>
        <p:nvSpPr>
          <p:cNvPr id="9" name="Rectangle 9"/>
          <p:cNvSpPr/>
          <p:nvPr/>
        </p:nvSpPr>
        <p:spPr>
          <a:xfrm>
            <a:off x="609600" y="2019300"/>
            <a:ext cx="10972800" cy="1066800"/>
          </a:xfrm>
          <a:prstGeom prst="roundRect">
            <a:avLst>
              <a:gd name="adj" fmla="val 8929"/>
            </a:avLst>
          </a:prstGeom>
          <a:solidFill>
            <a:srgbClr val="F7F9FA"/>
          </a:solidFill>
          <a:ln>
            <a:noFill/>
          </a:ln>
        </p:spPr>
      </p:sp>
      <p:sp>
        <p:nvSpPr>
          <p:cNvPr id="10" name="Rectangle 10"/>
          <p:cNvSpPr/>
          <p:nvPr/>
        </p:nvSpPr>
        <p:spPr>
          <a:xfrm>
            <a:off x="609600" y="2019300"/>
            <a:ext cx="57150" cy="1066800"/>
          </a:xfrm>
          <a:prstGeom prst="roundRect">
            <a:avLst>
              <a:gd name="adj" fmla="val 50000"/>
            </a:avLst>
          </a:prstGeom>
          <a:solidFill>
            <a:srgbClr val="C60000"/>
          </a:solidFill>
          <a:ln>
            <a:noFill/>
          </a:ln>
        </p:spPr>
      </p:sp>
      <p:sp>
        <p:nvSpPr>
          <p:cNvPr id="11" name="TextBox 11"/>
          <p:cNvSpPr txBox="1"/>
          <p:nvPr/>
        </p:nvSpPr>
        <p:spPr>
          <a:xfrm>
            <a:off x="868299" y="2230279"/>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出る順番は人によって違います</a:t>
            </a:r>
          </a:p>
        </p:txBody>
      </p:sp>
      <p:sp>
        <p:nvSpPr>
          <p:cNvPr id="12" name="TextBox 12"/>
          <p:cNvSpPr txBox="1"/>
          <p:nvPr/>
        </p:nvSpPr>
        <p:spPr>
          <a:xfrm>
            <a:off x="869061" y="2589371"/>
            <a:ext cx="88487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順序は問いません。出た順に1件ずつ直します。隣と違っていても問題ありません。</a:t>
            </a:r>
          </a:p>
        </p:txBody>
      </p:sp>
      <p:sp>
        <p:nvSpPr>
          <p:cNvPr id="13" name="Rectangle 13"/>
          <p:cNvSpPr/>
          <p:nvPr/>
        </p:nvSpPr>
        <p:spPr>
          <a:xfrm>
            <a:off x="609600" y="3238500"/>
            <a:ext cx="10972800" cy="1066800"/>
          </a:xfrm>
          <a:prstGeom prst="roundRect">
            <a:avLst>
              <a:gd name="adj" fmla="val 8929"/>
            </a:avLst>
          </a:prstGeom>
          <a:solidFill>
            <a:srgbClr val="F7F9FA"/>
          </a:solidFill>
          <a:ln>
            <a:noFill/>
          </a:ln>
        </p:spPr>
      </p:sp>
      <p:sp>
        <p:nvSpPr>
          <p:cNvPr id="14" name="Rectangle 14"/>
          <p:cNvSpPr/>
          <p:nvPr/>
        </p:nvSpPr>
        <p:spPr>
          <a:xfrm>
            <a:off x="609600" y="3238500"/>
            <a:ext cx="57150" cy="1066800"/>
          </a:xfrm>
          <a:prstGeom prst="roundRect">
            <a:avLst>
              <a:gd name="adj" fmla="val 50000"/>
            </a:avLst>
          </a:prstGeom>
          <a:solidFill>
            <a:srgbClr val="C60000"/>
          </a:solidFill>
          <a:ln>
            <a:noFill/>
          </a:ln>
        </p:spPr>
      </p:sp>
      <p:sp>
        <p:nvSpPr>
          <p:cNvPr id="15" name="TextBox 15"/>
          <p:cNvSpPr txBox="1"/>
          <p:nvPr/>
        </p:nvSpPr>
        <p:spPr>
          <a:xfrm>
            <a:off x="868299" y="3449479"/>
            <a:ext cx="468488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3件のうち1件は、エラーを出しません</a:t>
            </a:r>
          </a:p>
        </p:txBody>
      </p:sp>
      <p:sp>
        <p:nvSpPr>
          <p:cNvPr id="16" name="TextBox 16"/>
          <p:cNvSpPr txBox="1"/>
          <p:nvPr/>
        </p:nvSpPr>
        <p:spPr>
          <a:xfrm>
            <a:off x="869061" y="3808571"/>
            <a:ext cx="91899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合計が静かにずれるだけです。実行が最後まで通っても、合計そのものを確かめます。</a:t>
            </a:r>
          </a:p>
        </p:txBody>
      </p:sp>
      <p:sp>
        <p:nvSpPr>
          <p:cNvPr id="17" name="Rectangle 17"/>
          <p:cNvSpPr/>
          <p:nvPr/>
        </p:nvSpPr>
        <p:spPr>
          <a:xfrm>
            <a:off x="609600" y="4457700"/>
            <a:ext cx="10972800" cy="1066800"/>
          </a:xfrm>
          <a:prstGeom prst="roundRect">
            <a:avLst>
              <a:gd name="adj" fmla="val 8929"/>
            </a:avLst>
          </a:prstGeom>
          <a:solidFill>
            <a:srgbClr val="F7F9FA"/>
          </a:solidFill>
          <a:ln>
            <a:noFill/>
          </a:ln>
        </p:spPr>
      </p:sp>
      <p:sp>
        <p:nvSpPr>
          <p:cNvPr id="18" name="Rectangle 18"/>
          <p:cNvSpPr/>
          <p:nvPr/>
        </p:nvSpPr>
        <p:spPr>
          <a:xfrm>
            <a:off x="609600" y="4457700"/>
            <a:ext cx="57150" cy="1066800"/>
          </a:xfrm>
          <a:prstGeom prst="roundRect">
            <a:avLst>
              <a:gd name="adj" fmla="val 50000"/>
            </a:avLst>
          </a:prstGeom>
          <a:solidFill>
            <a:srgbClr val="C60000"/>
          </a:solidFill>
          <a:ln>
            <a:noFill/>
          </a:ln>
        </p:spPr>
      </p:sp>
      <p:sp>
        <p:nvSpPr>
          <p:cNvPr id="19" name="TextBox 19"/>
          <p:cNvSpPr txBox="1"/>
          <p:nvPr/>
        </p:nvSpPr>
        <p:spPr>
          <a:xfrm>
            <a:off x="868299" y="4668679"/>
            <a:ext cx="453471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前半の到達点は1件目の修正までです</a:t>
            </a:r>
          </a:p>
        </p:txBody>
      </p:sp>
      <p:sp>
        <p:nvSpPr>
          <p:cNvPr id="20" name="TextBox 20"/>
          <p:cNvSpPr txBox="1"/>
          <p:nvPr/>
        </p:nvSpPr>
        <p:spPr>
          <a:xfrm>
            <a:off x="869061" y="5027771"/>
            <a:ext cx="961701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残りは休憩と M5 のあと、後半で直します。ここで全部やり切らなくて構いません。</a:t>
            </a:r>
          </a:p>
        </p:txBody>
      </p:sp>
      <p:sp>
        <p:nvSpPr>
          <p:cNvPr id="21" name="TextBox 21"/>
          <p:cNvSpPr txBox="1"/>
          <p:nvPr/>
        </p:nvSpPr>
        <p:spPr>
          <a:xfrm>
            <a:off x="602361" y="5808821"/>
            <a:ext cx="693134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自分で考える: 静かにずれる1件には、どうやって気づけますか。</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145</a:t>
            </a:r>
          </a:p>
        </p:txBody>
      </p:sp>
    </p:spTree>
  </p:cSld>
  <p:clrMapOvr>
    <a:masterClrMapping/>
  </p:clrMapOvr>
  <p:transition xmlns:p14="http://schemas.microsoft.com/office/powerpoint/2010/main" p14:dur="400">
    <p:fade/>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491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前半の操作6手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1599" y="1315879"/>
            <a:ext cx="633479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実行 → 調査 → 1件だけ修正 → 再実行 の順で進めます。</a:t>
            </a:r>
          </a:p>
        </p:txBody>
      </p:sp>
      <p:sp>
        <p:nvSpPr>
          <p:cNvPr id="7" name="Ellipse 7"/>
          <p:cNvSpPr/>
          <p:nvPr/>
        </p:nvSpPr>
        <p:spPr>
          <a:xfrm>
            <a:off x="781050" y="1828800"/>
            <a:ext cx="342900" cy="342900"/>
          </a:xfrm>
          <a:prstGeom prst="ellipse">
            <a:avLst/>
          </a:prstGeom>
          <a:solidFill>
            <a:srgbClr val="47BCC6"/>
          </a:solidFill>
          <a:ln>
            <a:noFill/>
          </a:ln>
        </p:spPr>
      </p:sp>
      <p:sp>
        <p:nvSpPr>
          <p:cNvPr id="8" name="TextBox 8"/>
          <p:cNvSpPr txBox="1"/>
          <p:nvPr/>
        </p:nvSpPr>
        <p:spPr>
          <a:xfrm>
            <a:off x="877328" y="1913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268349" y="17730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実行して症状を見る</a:t>
            </a:r>
          </a:p>
        </p:txBody>
      </p:sp>
      <p:sp>
        <p:nvSpPr>
          <p:cNvPr id="10" name="TextBox 10"/>
          <p:cNvSpPr txBox="1"/>
          <p:nvPr/>
        </p:nvSpPr>
        <p:spPr>
          <a:xfrm>
            <a:off x="1269111" y="20559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エラーの本文をそのまま読みます。</a:t>
            </a:r>
          </a:p>
        </p:txBody>
      </p:sp>
      <p:sp>
        <p:nvSpPr>
          <p:cNvPr id="11" name="Ellipse 11"/>
          <p:cNvSpPr/>
          <p:nvPr/>
        </p:nvSpPr>
        <p:spPr>
          <a:xfrm>
            <a:off x="781050" y="2514600"/>
            <a:ext cx="342900" cy="342900"/>
          </a:xfrm>
          <a:prstGeom prst="ellipse">
            <a:avLst/>
          </a:prstGeom>
          <a:solidFill>
            <a:srgbClr val="47BCC6"/>
          </a:solidFill>
          <a:ln>
            <a:noFill/>
          </a:ln>
        </p:spPr>
      </p:sp>
      <p:sp>
        <p:nvSpPr>
          <p:cNvPr id="12" name="TextBox 12"/>
          <p:cNvSpPr txBox="1"/>
          <p:nvPr/>
        </p:nvSpPr>
        <p:spPr>
          <a:xfrm>
            <a:off x="877328" y="2598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268349" y="2458879"/>
            <a:ext cx="207741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/init を実行する</a:t>
            </a:r>
          </a:p>
        </p:txBody>
      </p:sp>
      <p:sp>
        <p:nvSpPr>
          <p:cNvPr id="14" name="TextBox 14"/>
          <p:cNvSpPr txBox="1"/>
          <p:nvPr/>
        </p:nvSpPr>
        <p:spPr>
          <a:xfrm>
            <a:off x="1269111" y="2741771"/>
            <a:ext cx="517792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何も無い状態から CLAUDE.md が作られます。</a:t>
            </a:r>
          </a:p>
        </p:txBody>
      </p:sp>
      <p:sp>
        <p:nvSpPr>
          <p:cNvPr id="15" name="Ellipse 15"/>
          <p:cNvSpPr/>
          <p:nvPr/>
        </p:nvSpPr>
        <p:spPr>
          <a:xfrm>
            <a:off x="781050" y="3200400"/>
            <a:ext cx="342900" cy="342900"/>
          </a:xfrm>
          <a:prstGeom prst="ellipse">
            <a:avLst/>
          </a:prstGeom>
          <a:solidFill>
            <a:srgbClr val="47BCC6"/>
          </a:solidFill>
          <a:ln>
            <a:noFill/>
          </a:ln>
        </p:spPr>
      </p:sp>
      <p:sp>
        <p:nvSpPr>
          <p:cNvPr id="16" name="TextBox 16"/>
          <p:cNvSpPr txBox="1"/>
          <p:nvPr/>
        </p:nvSpPr>
        <p:spPr>
          <a:xfrm>
            <a:off x="877328" y="32846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268349" y="314467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原因を調査させる</a:t>
            </a:r>
          </a:p>
        </p:txBody>
      </p:sp>
      <p:sp>
        <p:nvSpPr>
          <p:cNvPr id="18" name="TextBox 18"/>
          <p:cNvSpPr txBox="1"/>
          <p:nvPr/>
        </p:nvSpPr>
        <p:spPr>
          <a:xfrm>
            <a:off x="1269111" y="342757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この時点では修正させません。</a:t>
            </a:r>
          </a:p>
        </p:txBody>
      </p:sp>
      <p:sp>
        <p:nvSpPr>
          <p:cNvPr id="19" name="Ellipse 19"/>
          <p:cNvSpPr/>
          <p:nvPr/>
        </p:nvSpPr>
        <p:spPr>
          <a:xfrm>
            <a:off x="781050" y="3886200"/>
            <a:ext cx="342900" cy="342900"/>
          </a:xfrm>
          <a:prstGeom prst="ellipse">
            <a:avLst/>
          </a:prstGeom>
          <a:solidFill>
            <a:srgbClr val="47BCC6"/>
          </a:solidFill>
          <a:ln>
            <a:noFill/>
          </a:ln>
        </p:spPr>
      </p:sp>
      <p:sp>
        <p:nvSpPr>
          <p:cNvPr id="20" name="TextBox 20"/>
          <p:cNvSpPr txBox="1"/>
          <p:nvPr/>
        </p:nvSpPr>
        <p:spPr>
          <a:xfrm>
            <a:off x="877328" y="39704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1" name="TextBox 21"/>
          <p:cNvSpPr txBox="1"/>
          <p:nvPr/>
        </p:nvSpPr>
        <p:spPr>
          <a:xfrm>
            <a:off x="1268349" y="3830479"/>
            <a:ext cx="235044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1件目を修正させる</a:t>
            </a:r>
          </a:p>
        </p:txBody>
      </p:sp>
      <p:sp>
        <p:nvSpPr>
          <p:cNvPr id="22" name="TextBox 22"/>
          <p:cNvSpPr txBox="1"/>
          <p:nvPr/>
        </p:nvSpPr>
        <p:spPr>
          <a:xfrm>
            <a:off x="1269111" y="411337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差分を確認してから承認します。</a:t>
            </a:r>
          </a:p>
        </p:txBody>
      </p:sp>
      <p:sp>
        <p:nvSpPr>
          <p:cNvPr id="23" name="Ellipse 23"/>
          <p:cNvSpPr/>
          <p:nvPr/>
        </p:nvSpPr>
        <p:spPr>
          <a:xfrm>
            <a:off x="781050" y="4572000"/>
            <a:ext cx="342900" cy="342900"/>
          </a:xfrm>
          <a:prstGeom prst="ellipse">
            <a:avLst/>
          </a:prstGeom>
          <a:solidFill>
            <a:srgbClr val="47BCC6"/>
          </a:solidFill>
          <a:ln>
            <a:noFill/>
          </a:ln>
        </p:spPr>
      </p:sp>
      <p:sp>
        <p:nvSpPr>
          <p:cNvPr id="24" name="TextBox 24"/>
          <p:cNvSpPr txBox="1"/>
          <p:nvPr/>
        </p:nvSpPr>
        <p:spPr>
          <a:xfrm>
            <a:off x="877328" y="46562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5" name="TextBox 25"/>
          <p:cNvSpPr txBox="1"/>
          <p:nvPr/>
        </p:nvSpPr>
        <p:spPr>
          <a:xfrm>
            <a:off x="1268349" y="451627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再実行する</a:t>
            </a:r>
          </a:p>
        </p:txBody>
      </p:sp>
      <p:sp>
        <p:nvSpPr>
          <p:cNvPr id="26" name="TextBox 26"/>
          <p:cNvSpPr txBox="1"/>
          <p:nvPr/>
        </p:nvSpPr>
        <p:spPr>
          <a:xfrm>
            <a:off x="1269111" y="47991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次の症状が出ることを確認します。</a:t>
            </a:r>
          </a:p>
        </p:txBody>
      </p:sp>
      <p:sp>
        <p:nvSpPr>
          <p:cNvPr id="27" name="Ellipse 27"/>
          <p:cNvSpPr/>
          <p:nvPr/>
        </p:nvSpPr>
        <p:spPr>
          <a:xfrm>
            <a:off x="781050" y="5257800"/>
            <a:ext cx="342900" cy="342900"/>
          </a:xfrm>
          <a:prstGeom prst="ellipse">
            <a:avLst/>
          </a:prstGeom>
          <a:solidFill>
            <a:srgbClr val="47BCC6"/>
          </a:solidFill>
          <a:ln>
            <a:noFill/>
          </a:ln>
        </p:spPr>
      </p:sp>
      <p:sp>
        <p:nvSpPr>
          <p:cNvPr id="28" name="TextBox 28"/>
          <p:cNvSpPr txBox="1"/>
          <p:nvPr/>
        </p:nvSpPr>
        <p:spPr>
          <a:xfrm>
            <a:off x="877328" y="5342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6</a:t>
            </a:r>
          </a:p>
        </p:txBody>
      </p:sp>
      <p:sp>
        <p:nvSpPr>
          <p:cNvPr id="29" name="TextBox 29"/>
          <p:cNvSpPr txBox="1"/>
          <p:nvPr/>
        </p:nvSpPr>
        <p:spPr>
          <a:xfrm>
            <a:off x="1268349" y="5202079"/>
            <a:ext cx="262347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前提を1行メモにする</a:t>
            </a:r>
          </a:p>
        </p:txBody>
      </p:sp>
      <p:sp>
        <p:nvSpPr>
          <p:cNvPr id="30" name="TextBox 30"/>
          <p:cNvSpPr txBox="1"/>
          <p:nvPr/>
        </p:nvSpPr>
        <p:spPr>
          <a:xfrm>
            <a:off x="1269111" y="548497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毎回書かされた前提を書き留めます。</a:t>
            </a:r>
          </a:p>
        </p:txBody>
      </p:sp>
      <p:sp>
        <p:nvSpPr>
          <p:cNvPr id="31" name="Rectangle 31"/>
          <p:cNvSpPr/>
          <p:nvPr/>
        </p:nvSpPr>
        <p:spPr>
          <a:xfrm>
            <a:off x="6896100" y="1809750"/>
            <a:ext cx="4686300" cy="3238500"/>
          </a:xfrm>
          <a:prstGeom prst="roundRect">
            <a:avLst>
              <a:gd name="adj" fmla="val 2353"/>
            </a:avLst>
          </a:prstGeom>
          <a:solidFill>
            <a:srgbClr val="F2F4F8"/>
          </a:solidFill>
          <a:ln w="14288">
            <a:solidFill>
              <a:srgbClr val="9AA0B4"/>
            </a:solidFill>
            <a:custDash>
              <a:ds d="400000" sp="266666"/>
            </a:custDash>
          </a:ln>
        </p:spPr>
      </p:sp>
      <p:sp>
        <p:nvSpPr>
          <p:cNvPr id="32" name="TextBox 32"/>
          <p:cNvSpPr txBox="1"/>
          <p:nvPr/>
        </p:nvSpPr>
        <p:spPr>
          <a:xfrm>
            <a:off x="8139112" y="289702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［要撮影：画面］</a:t>
            </a:r>
          </a:p>
        </p:txBody>
      </p:sp>
      <p:sp>
        <p:nvSpPr>
          <p:cNvPr id="33" name="TextBox 33"/>
          <p:cNvSpPr txBox="1"/>
          <p:nvPr/>
        </p:nvSpPr>
        <p:spPr>
          <a:xfrm>
            <a:off x="7485150" y="3294221"/>
            <a:ext cx="350820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何も無い状態からの /init の差分</a:t>
            </a:r>
          </a:p>
        </p:txBody>
      </p:sp>
      <p:sp>
        <p:nvSpPr>
          <p:cNvPr id="34" name="TextBox 34"/>
          <p:cNvSpPr txBox="1"/>
          <p:nvPr/>
        </p:nvSpPr>
        <p:spPr>
          <a:xfrm>
            <a:off x="7306437" y="3560921"/>
            <a:ext cx="3865626"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（PS34）。リハーサルで撮影して</a:t>
            </a:r>
          </a:p>
        </p:txBody>
      </p:sp>
      <p:sp>
        <p:nvSpPr>
          <p:cNvPr id="35" name="TextBox 35"/>
          <p:cNvSpPr txBox="1"/>
          <p:nvPr/>
        </p:nvSpPr>
        <p:spPr>
          <a:xfrm>
            <a:off x="8408575" y="3827621"/>
            <a:ext cx="166135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差し替えます。</a:t>
            </a:r>
          </a:p>
        </p:txBody>
      </p:sp>
      <p:sp>
        <p:nvSpPr>
          <p:cNvPr id="36" name="TextBox 36"/>
          <p:cNvSpPr txBox="1"/>
          <p:nvPr/>
        </p:nvSpPr>
        <p:spPr>
          <a:xfrm>
            <a:off x="6888861" y="5332571"/>
            <a:ext cx="260242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答えと参考プロンプトは</a:t>
            </a:r>
          </a:p>
        </p:txBody>
      </p:sp>
      <p:sp>
        <p:nvSpPr>
          <p:cNvPr id="37" name="TextBox 37"/>
          <p:cNvSpPr txBox="1"/>
          <p:nvPr/>
        </p:nvSpPr>
        <p:spPr>
          <a:xfrm>
            <a:off x="6888861" y="5618321"/>
            <a:ext cx="2214229"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hints/ にあります。</a:t>
            </a:r>
          </a:p>
        </p:txBody>
      </p:sp>
      <p:sp>
        <p:nvSpPr>
          <p:cNvPr id="38" name="TextBox 3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146</a:t>
            </a:r>
          </a:p>
        </p:txBody>
      </p:sp>
    </p:spTree>
  </p:cSld>
  <p:clrMapOvr>
    <a:masterClrMapping/>
  </p:clrMapOvr>
  <p:transition xmlns:p14="http://schemas.microsoft.com/office/powerpoint/2010/main" p14:dur="400">
    <p:fade/>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調査と修正を分ける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10164128"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まとめて直させると、</a:t>
            </a:r>
            <a:r>
              <a:rPr lang="zh-CN" sz="2250" b="1" dirty="0">
                <a:solidFill>
                  <a:srgbClr val="264DBF"/>
                </a:solidFill>
                <a:latin typeface="Zen Kaku Gothic New"/>
                <a:ea typeface="Zen Kaku Gothic New"/>
                <a:cs typeface="Zen Kaku Gothic New"/>
              </a:rPr>
              <a:t>どの修正で消えたか</a:t>
            </a:r>
            <a:r>
              <a:rPr lang="zh-CN" sz="2250" b="1" dirty="0">
                <a:solidFill>
                  <a:srgbClr val="000000"/>
                </a:solidFill>
                <a:latin typeface="Zen Kaku Gothic New"/>
                <a:ea typeface="Zen Kaku Gothic New"/>
                <a:cs typeface="Zen Kaku Gothic New"/>
              </a:rPr>
              <a:t>が追えません。</a:t>
            </a:r>
          </a:p>
        </p:txBody>
      </p:sp>
      <p:sp>
        <p:nvSpPr>
          <p:cNvPr id="7" name="Rectangle 7"/>
          <p:cNvSpPr/>
          <p:nvPr/>
        </p:nvSpPr>
        <p:spPr>
          <a:xfrm>
            <a:off x="609600" y="2095500"/>
            <a:ext cx="2400300" cy="1047750"/>
          </a:xfrm>
          <a:prstGeom prst="roundRect">
            <a:avLst>
              <a:gd name="adj" fmla="val 10909"/>
            </a:avLst>
          </a:prstGeom>
          <a:solidFill>
            <a:srgbClr val="EEF6F7"/>
          </a:solidFill>
          <a:ln w="14288">
            <a:solidFill>
              <a:srgbClr val="47BCC6"/>
            </a:solidFill>
          </a:ln>
        </p:spPr>
      </p:sp>
      <p:sp>
        <p:nvSpPr>
          <p:cNvPr id="8" name="TextBox 8"/>
          <p:cNvSpPr txBox="1"/>
          <p:nvPr/>
        </p:nvSpPr>
        <p:spPr>
          <a:xfrm>
            <a:off x="1282065" y="2390775"/>
            <a:ext cx="1055370"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実行する</a:t>
            </a:r>
          </a:p>
        </p:txBody>
      </p:sp>
      <p:sp>
        <p:nvSpPr>
          <p:cNvPr id="9" name="TextBox 9"/>
          <p:cNvSpPr txBox="1"/>
          <p:nvPr/>
        </p:nvSpPr>
        <p:spPr>
          <a:xfrm>
            <a:off x="1214342" y="2684621"/>
            <a:ext cx="1190816"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症状を出す</a:t>
            </a:r>
          </a:p>
        </p:txBody>
      </p:sp>
      <p:sp>
        <p:nvSpPr>
          <p:cNvPr id="10" name="Line 10"/>
          <p:cNvSpPr/>
          <p:nvPr/>
        </p:nvSpPr>
        <p:spPr>
          <a:xfrm>
            <a:off x="3067050" y="2619375"/>
            <a:ext cx="209550" cy="9525"/>
          </a:xfrm>
          <a:custGeom>
            <a:avLst/>
            <a:gdLst/>
            <a:ahLst/>
            <a:cxnLst/>
            <a:rect l="l" t="t" r="r" b="b"/>
            <a:pathLst>
              <a:path w="209550" h="9525">
                <a:moveTo>
                  <a:pt x="0" y="0"/>
                </a:moveTo>
                <a:lnTo>
                  <a:pt x="209550" y="0"/>
                </a:lnTo>
              </a:path>
            </a:pathLst>
          </a:custGeom>
          <a:noFill/>
          <a:ln w="19050">
            <a:solidFill>
              <a:srgbClr val="264DBF"/>
            </a:solidFill>
          </a:ln>
        </p:spPr>
      </p:sp>
      <p:sp>
        <p:nvSpPr>
          <p:cNvPr id="11" name="Polygon 11"/>
          <p:cNvSpPr/>
          <p:nvPr/>
        </p:nvSpPr>
        <p:spPr>
          <a:xfrm>
            <a:off x="3276600" y="2543175"/>
            <a:ext cx="190500" cy="152400"/>
          </a:xfrm>
          <a:custGeom>
            <a:avLst/>
            <a:gdLst/>
            <a:ahLst/>
            <a:cxnLst/>
            <a:rect l="l" t="t" r="r" b="b"/>
            <a:pathLst>
              <a:path w="190500" h="152400">
                <a:moveTo>
                  <a:pt x="0" y="0"/>
                </a:moveTo>
                <a:lnTo>
                  <a:pt x="190500" y="76200"/>
                </a:lnTo>
                <a:lnTo>
                  <a:pt x="0" y="152400"/>
                </a:lnTo>
                <a:close/>
              </a:path>
            </a:pathLst>
          </a:custGeom>
          <a:solidFill>
            <a:srgbClr val="264DBF"/>
          </a:solidFill>
          <a:ln>
            <a:noFill/>
          </a:ln>
        </p:spPr>
      </p:sp>
      <p:sp>
        <p:nvSpPr>
          <p:cNvPr id="12" name="Rectangle 12"/>
          <p:cNvSpPr/>
          <p:nvPr/>
        </p:nvSpPr>
        <p:spPr>
          <a:xfrm>
            <a:off x="3467100" y="2095500"/>
            <a:ext cx="2400300" cy="1047750"/>
          </a:xfrm>
          <a:prstGeom prst="roundRect">
            <a:avLst>
              <a:gd name="adj" fmla="val 10909"/>
            </a:avLst>
          </a:prstGeom>
          <a:solidFill>
            <a:srgbClr val="EEF6F7"/>
          </a:solidFill>
          <a:ln w="14288">
            <a:solidFill>
              <a:srgbClr val="47BCC6"/>
            </a:solidFill>
          </a:ln>
        </p:spPr>
      </p:sp>
      <p:sp>
        <p:nvSpPr>
          <p:cNvPr id="13" name="TextBox 13"/>
          <p:cNvSpPr txBox="1"/>
          <p:nvPr/>
        </p:nvSpPr>
        <p:spPr>
          <a:xfrm>
            <a:off x="4009549" y="2390775"/>
            <a:ext cx="1315402"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調査させる</a:t>
            </a:r>
          </a:p>
        </p:txBody>
      </p:sp>
      <p:sp>
        <p:nvSpPr>
          <p:cNvPr id="14" name="TextBox 14"/>
          <p:cNvSpPr txBox="1"/>
          <p:nvPr/>
        </p:nvSpPr>
        <p:spPr>
          <a:xfrm>
            <a:off x="3836575" y="2684621"/>
            <a:ext cx="1661351"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修正はさせない</a:t>
            </a:r>
          </a:p>
        </p:txBody>
      </p:sp>
      <p:sp>
        <p:nvSpPr>
          <p:cNvPr id="15" name="Line 15"/>
          <p:cNvSpPr/>
          <p:nvPr/>
        </p:nvSpPr>
        <p:spPr>
          <a:xfrm>
            <a:off x="5924550" y="2619375"/>
            <a:ext cx="209550" cy="9525"/>
          </a:xfrm>
          <a:custGeom>
            <a:avLst/>
            <a:gdLst/>
            <a:ahLst/>
            <a:cxnLst/>
            <a:rect l="l" t="t" r="r" b="b"/>
            <a:pathLst>
              <a:path w="209550" h="9525">
                <a:moveTo>
                  <a:pt x="0" y="0"/>
                </a:moveTo>
                <a:lnTo>
                  <a:pt x="209550" y="0"/>
                </a:lnTo>
              </a:path>
            </a:pathLst>
          </a:custGeom>
          <a:noFill/>
          <a:ln w="19050">
            <a:solidFill>
              <a:srgbClr val="264DBF"/>
            </a:solidFill>
          </a:ln>
        </p:spPr>
      </p:sp>
      <p:sp>
        <p:nvSpPr>
          <p:cNvPr id="16" name="Polygon 16"/>
          <p:cNvSpPr/>
          <p:nvPr/>
        </p:nvSpPr>
        <p:spPr>
          <a:xfrm>
            <a:off x="6134100" y="2543175"/>
            <a:ext cx="190500" cy="152400"/>
          </a:xfrm>
          <a:custGeom>
            <a:avLst/>
            <a:gdLst/>
            <a:ahLst/>
            <a:cxnLst/>
            <a:rect l="l" t="t" r="r" b="b"/>
            <a:pathLst>
              <a:path w="190500" h="152400">
                <a:moveTo>
                  <a:pt x="0" y="0"/>
                </a:moveTo>
                <a:lnTo>
                  <a:pt x="190500" y="76200"/>
                </a:lnTo>
                <a:lnTo>
                  <a:pt x="0" y="152400"/>
                </a:lnTo>
                <a:close/>
              </a:path>
            </a:pathLst>
          </a:custGeom>
          <a:solidFill>
            <a:srgbClr val="264DBF"/>
          </a:solidFill>
          <a:ln>
            <a:noFill/>
          </a:ln>
        </p:spPr>
      </p:sp>
      <p:sp>
        <p:nvSpPr>
          <p:cNvPr id="17" name="Rectangle 17"/>
          <p:cNvSpPr/>
          <p:nvPr/>
        </p:nvSpPr>
        <p:spPr>
          <a:xfrm>
            <a:off x="6324600" y="2095500"/>
            <a:ext cx="2400300" cy="1047750"/>
          </a:xfrm>
          <a:prstGeom prst="roundRect">
            <a:avLst>
              <a:gd name="adj" fmla="val 10909"/>
            </a:avLst>
          </a:prstGeom>
          <a:solidFill>
            <a:srgbClr val="F3F3F3"/>
          </a:solidFill>
          <a:ln w="14288">
            <a:solidFill>
              <a:srgbClr val="999999"/>
            </a:solidFill>
          </a:ln>
        </p:spPr>
      </p:sp>
      <p:sp>
        <p:nvSpPr>
          <p:cNvPr id="18" name="TextBox 18"/>
          <p:cNvSpPr txBox="1"/>
          <p:nvPr/>
        </p:nvSpPr>
        <p:spPr>
          <a:xfrm>
            <a:off x="6795540" y="2390775"/>
            <a:ext cx="1458420"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1件だけ修正</a:t>
            </a:r>
          </a:p>
        </p:txBody>
      </p:sp>
      <p:sp>
        <p:nvSpPr>
          <p:cNvPr id="19" name="TextBox 19"/>
          <p:cNvSpPr txBox="1"/>
          <p:nvPr/>
        </p:nvSpPr>
        <p:spPr>
          <a:xfrm>
            <a:off x="6694075" y="2684621"/>
            <a:ext cx="1661351"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差分を承認する</a:t>
            </a:r>
          </a:p>
        </p:txBody>
      </p:sp>
      <p:sp>
        <p:nvSpPr>
          <p:cNvPr id="20" name="Line 20"/>
          <p:cNvSpPr/>
          <p:nvPr/>
        </p:nvSpPr>
        <p:spPr>
          <a:xfrm>
            <a:off x="8782050" y="2619375"/>
            <a:ext cx="209550" cy="9525"/>
          </a:xfrm>
          <a:custGeom>
            <a:avLst/>
            <a:gdLst/>
            <a:ahLst/>
            <a:cxnLst/>
            <a:rect l="l" t="t" r="r" b="b"/>
            <a:pathLst>
              <a:path w="209550" h="9525">
                <a:moveTo>
                  <a:pt x="0" y="0"/>
                </a:moveTo>
                <a:lnTo>
                  <a:pt x="209550" y="0"/>
                </a:lnTo>
              </a:path>
            </a:pathLst>
          </a:custGeom>
          <a:noFill/>
          <a:ln w="19050">
            <a:solidFill>
              <a:srgbClr val="264DBF"/>
            </a:solidFill>
          </a:ln>
        </p:spPr>
      </p:sp>
      <p:sp>
        <p:nvSpPr>
          <p:cNvPr id="21" name="Polygon 21"/>
          <p:cNvSpPr/>
          <p:nvPr/>
        </p:nvSpPr>
        <p:spPr>
          <a:xfrm>
            <a:off x="8991600" y="2543175"/>
            <a:ext cx="190500" cy="152400"/>
          </a:xfrm>
          <a:custGeom>
            <a:avLst/>
            <a:gdLst/>
            <a:ahLst/>
            <a:cxnLst/>
            <a:rect l="l" t="t" r="r" b="b"/>
            <a:pathLst>
              <a:path w="190500" h="152400">
                <a:moveTo>
                  <a:pt x="0" y="0"/>
                </a:moveTo>
                <a:lnTo>
                  <a:pt x="190500" y="76200"/>
                </a:lnTo>
                <a:lnTo>
                  <a:pt x="0" y="152400"/>
                </a:lnTo>
                <a:close/>
              </a:path>
            </a:pathLst>
          </a:custGeom>
          <a:solidFill>
            <a:srgbClr val="264DBF"/>
          </a:solidFill>
          <a:ln>
            <a:noFill/>
          </a:ln>
        </p:spPr>
      </p:sp>
      <p:sp>
        <p:nvSpPr>
          <p:cNvPr id="22" name="Rectangle 22"/>
          <p:cNvSpPr/>
          <p:nvPr/>
        </p:nvSpPr>
        <p:spPr>
          <a:xfrm>
            <a:off x="9182100" y="2095500"/>
            <a:ext cx="2400300" cy="1047750"/>
          </a:xfrm>
          <a:prstGeom prst="roundRect">
            <a:avLst>
              <a:gd name="adj" fmla="val 10909"/>
            </a:avLst>
          </a:prstGeom>
          <a:solidFill>
            <a:srgbClr val="0B2E33"/>
          </a:solidFill>
          <a:ln>
            <a:noFill/>
          </a:ln>
        </p:spPr>
      </p:sp>
      <p:sp>
        <p:nvSpPr>
          <p:cNvPr id="23" name="TextBox 23"/>
          <p:cNvSpPr txBox="1"/>
          <p:nvPr/>
        </p:nvSpPr>
        <p:spPr>
          <a:xfrm>
            <a:off x="9724549" y="2390775"/>
            <a:ext cx="1315402"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再実行する</a:t>
            </a:r>
          </a:p>
        </p:txBody>
      </p:sp>
      <p:sp>
        <p:nvSpPr>
          <p:cNvPr id="24" name="TextBox 24"/>
          <p:cNvSpPr txBox="1"/>
          <p:nvPr/>
        </p:nvSpPr>
        <p:spPr>
          <a:xfrm>
            <a:off x="9551575" y="2684621"/>
            <a:ext cx="1661351" cy="278702"/>
          </a:xfrm>
          <a:prstGeom prst="rect">
            <a:avLst/>
          </a:prstGeom>
          <a:noFill/>
          <a:ln>
            <a:noFill/>
          </a:ln>
        </p:spPr>
        <p:txBody>
          <a:bodyPr wrap="none" lIns="0" tIns="0" rIns="0" bIns="0" anchor="t" anchorCtr="0">
            <a:spAutoFit/>
          </a:bodyPr>
          <a:lstStyle/>
          <a:p>
            <a:pPr algn="ctr"/>
            <a:r>
              <a:rPr lang="zh-CN" sz="1420" dirty="0">
                <a:solidFill>
                  <a:srgbClr val="A3DDE3"/>
                </a:solidFill>
                <a:latin typeface="Zen Kaku Gothic New"/>
                <a:ea typeface="Zen Kaku Gothic New"/>
                <a:cs typeface="Zen Kaku Gothic New"/>
              </a:rPr>
              <a:t>次の症状を見る</a:t>
            </a:r>
          </a:p>
        </p:txBody>
      </p:sp>
      <p:sp>
        <p:nvSpPr>
          <p:cNvPr id="25" name="Line 25"/>
          <p:cNvSpPr/>
          <p:nvPr/>
        </p:nvSpPr>
        <p:spPr>
          <a:xfrm>
            <a:off x="10382250" y="3143250"/>
            <a:ext cx="9525" cy="590550"/>
          </a:xfrm>
          <a:custGeom>
            <a:avLst/>
            <a:gdLst/>
            <a:ahLst/>
            <a:cxnLst/>
            <a:rect l="l" t="t" r="r" b="b"/>
            <a:pathLst>
              <a:path w="9525" h="590550">
                <a:moveTo>
                  <a:pt x="0" y="0"/>
                </a:moveTo>
                <a:lnTo>
                  <a:pt x="0" y="590550"/>
                </a:lnTo>
              </a:path>
            </a:pathLst>
          </a:custGeom>
          <a:noFill/>
          <a:ln w="19050">
            <a:solidFill>
              <a:srgbClr val="264DBF"/>
            </a:solidFill>
          </a:ln>
        </p:spPr>
      </p:sp>
      <p:sp>
        <p:nvSpPr>
          <p:cNvPr id="26" name="Line 26"/>
          <p:cNvSpPr/>
          <p:nvPr/>
        </p:nvSpPr>
        <p:spPr>
          <a:xfrm>
            <a:off x="1809750" y="3733800"/>
            <a:ext cx="8572500" cy="9525"/>
          </a:xfrm>
          <a:custGeom>
            <a:avLst/>
            <a:gdLst/>
            <a:ahLst/>
            <a:cxnLst/>
            <a:rect l="l" t="t" r="r" b="b"/>
            <a:pathLst>
              <a:path w="8572500" h="9525">
                <a:moveTo>
                  <a:pt x="8572500" y="0"/>
                </a:moveTo>
                <a:lnTo>
                  <a:pt x="0" y="0"/>
                </a:lnTo>
              </a:path>
            </a:pathLst>
          </a:custGeom>
          <a:noFill/>
          <a:ln w="19050">
            <a:solidFill>
              <a:srgbClr val="264DBF"/>
            </a:solidFill>
          </a:ln>
        </p:spPr>
      </p:sp>
      <p:sp>
        <p:nvSpPr>
          <p:cNvPr id="27" name="Line 27"/>
          <p:cNvSpPr/>
          <p:nvPr/>
        </p:nvSpPr>
        <p:spPr>
          <a:xfrm>
            <a:off x="1809750" y="3352800"/>
            <a:ext cx="9525" cy="381000"/>
          </a:xfrm>
          <a:custGeom>
            <a:avLst/>
            <a:gdLst/>
            <a:ahLst/>
            <a:cxnLst/>
            <a:rect l="l" t="t" r="r" b="b"/>
            <a:pathLst>
              <a:path w="9525" h="381000">
                <a:moveTo>
                  <a:pt x="0" y="381000"/>
                </a:moveTo>
                <a:lnTo>
                  <a:pt x="0" y="0"/>
                </a:lnTo>
              </a:path>
            </a:pathLst>
          </a:custGeom>
          <a:noFill/>
          <a:ln w="19050">
            <a:solidFill>
              <a:srgbClr val="264DBF"/>
            </a:solidFill>
          </a:ln>
        </p:spPr>
      </p:sp>
      <p:sp>
        <p:nvSpPr>
          <p:cNvPr id="28" name="Polygon 28"/>
          <p:cNvSpPr/>
          <p:nvPr/>
        </p:nvSpPr>
        <p:spPr>
          <a:xfrm>
            <a:off x="1733550" y="3143250"/>
            <a:ext cx="152400" cy="209550"/>
          </a:xfrm>
          <a:custGeom>
            <a:avLst/>
            <a:gdLst/>
            <a:ahLst/>
            <a:cxnLst/>
            <a:rect l="l" t="t" r="r" b="b"/>
            <a:pathLst>
              <a:path w="152400" h="209550">
                <a:moveTo>
                  <a:pt x="0" y="209550"/>
                </a:moveTo>
                <a:lnTo>
                  <a:pt x="76200" y="0"/>
                </a:lnTo>
                <a:lnTo>
                  <a:pt x="152400" y="209550"/>
                </a:lnTo>
                <a:close/>
              </a:path>
            </a:pathLst>
          </a:custGeom>
          <a:solidFill>
            <a:srgbClr val="264DBF"/>
          </a:solidFill>
          <a:ln>
            <a:noFill/>
          </a:ln>
        </p:spPr>
      </p:sp>
      <p:sp>
        <p:nvSpPr>
          <p:cNvPr id="29" name="TextBox 29"/>
          <p:cNvSpPr txBox="1"/>
          <p:nvPr/>
        </p:nvSpPr>
        <p:spPr>
          <a:xfrm>
            <a:off x="4141922" y="3884771"/>
            <a:ext cx="3908155"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症状が残っていれば、もう1周します</a:t>
            </a:r>
          </a:p>
        </p:txBody>
      </p:sp>
      <p:sp>
        <p:nvSpPr>
          <p:cNvPr id="30" name="Rectangle 30"/>
          <p:cNvSpPr/>
          <p:nvPr/>
        </p:nvSpPr>
        <p:spPr>
          <a:xfrm>
            <a:off x="609600" y="4476750"/>
            <a:ext cx="10972800" cy="1238250"/>
          </a:xfrm>
          <a:prstGeom prst="roundRect">
            <a:avLst>
              <a:gd name="adj" fmla="val 6154"/>
            </a:avLst>
          </a:prstGeom>
          <a:solidFill>
            <a:srgbClr val="EEF6F7"/>
          </a:solidFill>
          <a:ln>
            <a:noFill/>
          </a:ln>
        </p:spPr>
      </p:sp>
      <p:sp>
        <p:nvSpPr>
          <p:cNvPr id="31" name="Rectangle 31"/>
          <p:cNvSpPr/>
          <p:nvPr/>
        </p:nvSpPr>
        <p:spPr>
          <a:xfrm>
            <a:off x="609600" y="4476750"/>
            <a:ext cx="57150" cy="1238250"/>
          </a:xfrm>
          <a:prstGeom prst="roundRect">
            <a:avLst>
              <a:gd name="adj" fmla="val 50000"/>
            </a:avLst>
          </a:prstGeom>
          <a:solidFill>
            <a:srgbClr val="47BCC6"/>
          </a:solidFill>
          <a:ln>
            <a:noFill/>
          </a:ln>
        </p:spPr>
      </p:sp>
      <p:sp>
        <p:nvSpPr>
          <p:cNvPr id="32" name="TextBox 32"/>
          <p:cNvSpPr txBox="1"/>
          <p:nvPr/>
        </p:nvSpPr>
        <p:spPr>
          <a:xfrm>
            <a:off x="868680" y="469582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まとめて頼まない</a:t>
            </a:r>
          </a:p>
        </p:txBody>
      </p:sp>
      <p:sp>
        <p:nvSpPr>
          <p:cNvPr id="33" name="TextBox 33"/>
          <p:cNvSpPr txBox="1"/>
          <p:nvPr/>
        </p:nvSpPr>
        <p:spPr>
          <a:xfrm>
            <a:off x="869061" y="5065871"/>
            <a:ext cx="8848773"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3件をまとめて直させると、どの修正でどの症状が消えたのかが追えなくなります。</a:t>
            </a:r>
          </a:p>
          <a:p>
            <a:pPr algn="l">
              <a:lnSpc>
                <a:spcPts val="2400"/>
              </a:lnSpc>
            </a:pPr>
            <a:r>
              <a:rPr lang="zh-CN" sz="1420" dirty="0">
                <a:solidFill>
                  <a:srgbClr val="484848"/>
                </a:solidFill>
                <a:latin typeface="Zen Kaku Gothic New"/>
                <a:ea typeface="Zen Kaku Gothic New"/>
                <a:cs typeface="Zen Kaku Gothic New"/>
              </a:rPr>
              <a:t>1件ずつ直して再実行すると、原因と結果が1対1で残ります。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147</a:t>
            </a:r>
          </a:p>
        </p:txBody>
      </p:sp>
    </p:spTree>
  </p:cSld>
  <p:clrMapOvr>
    <a:masterClrMapping/>
  </p:clrMapOvr>
  <p:transition xmlns:p14="http://schemas.microsoft.com/office/powerpoint/2010/main" p14:dur="400">
    <p:fade/>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前半のつまずきどころ</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8170" y="1262062"/>
            <a:ext cx="9408408"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順番の差も長い CLAUDE.md も、</a:t>
            </a:r>
            <a:r>
              <a:rPr lang="zh-CN" sz="2250" b="1" dirty="0">
                <a:solidFill>
                  <a:srgbClr val="264DBF"/>
                </a:solidFill>
                <a:latin typeface="Zen Kaku Gothic New"/>
                <a:ea typeface="Zen Kaku Gothic New"/>
                <a:cs typeface="Zen Kaku Gothic New"/>
              </a:rPr>
              <a:t>想定どおり</a:t>
            </a:r>
            <a:r>
              <a:rPr lang="zh-CN" sz="2250" b="1" dirty="0">
                <a:solidFill>
                  <a:srgbClr val="000000"/>
                </a:solidFill>
                <a:latin typeface="Zen Kaku Gothic New"/>
                <a:ea typeface="Zen Kaku Gothic New"/>
                <a:cs typeface="Zen Kaku Gothic New"/>
              </a:rPr>
              <a:t>です。</a:t>
            </a:r>
          </a:p>
        </p:txBody>
      </p:sp>
      <p:sp>
        <p:nvSpPr>
          <p:cNvPr id="9" name="Rectangle 9"/>
          <p:cNvSpPr/>
          <p:nvPr/>
        </p:nvSpPr>
        <p:spPr>
          <a:xfrm>
            <a:off x="609600" y="1866900"/>
            <a:ext cx="10972800" cy="419100"/>
          </a:xfrm>
          <a:prstGeom prst="rect">
            <a:avLst/>
          </a:prstGeom>
          <a:solidFill>
            <a:srgbClr val="0B2E33"/>
          </a:solidFill>
          <a:ln>
            <a:noFill/>
          </a:ln>
        </p:spPr>
      </p:sp>
      <p:sp>
        <p:nvSpPr>
          <p:cNvPr id="10" name="TextBox 10"/>
          <p:cNvSpPr txBox="1"/>
          <p:nvPr/>
        </p:nvSpPr>
        <p:spPr>
          <a:xfrm>
            <a:off x="830961" y="19892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起きること</a:t>
            </a:r>
          </a:p>
        </p:txBody>
      </p:sp>
      <p:sp>
        <p:nvSpPr>
          <p:cNvPr id="11" name="TextBox 11"/>
          <p:cNvSpPr txBox="1"/>
          <p:nvPr/>
        </p:nvSpPr>
        <p:spPr>
          <a:xfrm>
            <a:off x="5898261" y="19892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どうするか</a:t>
            </a:r>
          </a:p>
        </p:txBody>
      </p:sp>
      <p:sp>
        <p:nvSpPr>
          <p:cNvPr id="12" name="Rectangle 12"/>
          <p:cNvSpPr/>
          <p:nvPr/>
        </p:nvSpPr>
        <p:spPr>
          <a:xfrm>
            <a:off x="609600" y="2286000"/>
            <a:ext cx="10972800" cy="609600"/>
          </a:xfrm>
          <a:prstGeom prst="rect">
            <a:avLst/>
          </a:prstGeom>
          <a:solidFill>
            <a:srgbClr val="FFFFFF"/>
          </a:solidFill>
          <a:ln>
            <a:noFill/>
          </a:ln>
        </p:spPr>
      </p:sp>
      <p:sp>
        <p:nvSpPr>
          <p:cNvPr id="13" name="TextBox 13"/>
          <p:cNvSpPr txBox="1"/>
          <p:nvPr/>
        </p:nvSpPr>
        <p:spPr>
          <a:xfrm>
            <a:off x="830961" y="2503646"/>
            <a:ext cx="3543490"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症状の出る順番が人によって違う</a:t>
            </a:r>
          </a:p>
        </p:txBody>
      </p:sp>
      <p:sp>
        <p:nvSpPr>
          <p:cNvPr id="14" name="TextBox 14"/>
          <p:cNvSpPr txBox="1"/>
          <p:nvPr/>
        </p:nvSpPr>
        <p:spPr>
          <a:xfrm>
            <a:off x="5898261" y="2503646"/>
            <a:ext cx="484922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順序は問いません。出た順に1件ずつ直します</a:t>
            </a:r>
          </a:p>
        </p:txBody>
      </p:sp>
      <p:sp>
        <p:nvSpPr>
          <p:cNvPr id="15" name="Rectangle 15"/>
          <p:cNvSpPr/>
          <p:nvPr/>
        </p:nvSpPr>
        <p:spPr>
          <a:xfrm>
            <a:off x="609600" y="2895600"/>
            <a:ext cx="10972800" cy="609600"/>
          </a:xfrm>
          <a:prstGeom prst="rect">
            <a:avLst/>
          </a:prstGeom>
          <a:solidFill>
            <a:srgbClr val="F7F9FA"/>
          </a:solidFill>
          <a:ln>
            <a:noFill/>
          </a:ln>
        </p:spPr>
      </p:sp>
      <p:sp>
        <p:nvSpPr>
          <p:cNvPr id="16" name="TextBox 16"/>
          <p:cNvSpPr txBox="1"/>
          <p:nvPr/>
        </p:nvSpPr>
        <p:spPr>
          <a:xfrm>
            <a:off x="830961" y="3113246"/>
            <a:ext cx="2496550"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最後の1件に気づかない</a:t>
            </a:r>
          </a:p>
        </p:txBody>
      </p:sp>
      <p:sp>
        <p:nvSpPr>
          <p:cNvPr id="17" name="TextBox 17"/>
          <p:cNvSpPr txBox="1"/>
          <p:nvPr/>
        </p:nvSpPr>
        <p:spPr>
          <a:xfrm>
            <a:off x="5898261" y="3113246"/>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実行が通っても、合計の妥当性まで確認します</a:t>
            </a:r>
          </a:p>
        </p:txBody>
      </p:sp>
      <p:sp>
        <p:nvSpPr>
          <p:cNvPr id="18" name="Rectangle 18"/>
          <p:cNvSpPr/>
          <p:nvPr/>
        </p:nvSpPr>
        <p:spPr>
          <a:xfrm>
            <a:off x="609600" y="3505200"/>
            <a:ext cx="10972800" cy="609600"/>
          </a:xfrm>
          <a:prstGeom prst="rect">
            <a:avLst/>
          </a:prstGeom>
          <a:solidFill>
            <a:srgbClr val="FFFFFF"/>
          </a:solidFill>
          <a:ln>
            <a:noFill/>
          </a:ln>
        </p:spPr>
      </p:sp>
      <p:sp>
        <p:nvSpPr>
          <p:cNvPr id="19" name="TextBox 19"/>
          <p:cNvSpPr txBox="1"/>
          <p:nvPr/>
        </p:nvSpPr>
        <p:spPr>
          <a:xfrm>
            <a:off x="830961" y="3722846"/>
            <a:ext cx="3752517"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/init が作った CLAUDE.md が長い</a:t>
            </a:r>
          </a:p>
        </p:txBody>
      </p:sp>
      <p:sp>
        <p:nvSpPr>
          <p:cNvPr id="20" name="TextBox 20"/>
          <p:cNvSpPr txBox="1"/>
          <p:nvPr/>
        </p:nvSpPr>
        <p:spPr>
          <a:xfrm>
            <a:off x="5898261" y="3722846"/>
            <a:ext cx="416694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200行未満を目標に、その場で削ります</a:t>
            </a:r>
          </a:p>
        </p:txBody>
      </p:sp>
      <p:sp>
        <p:nvSpPr>
          <p:cNvPr id="21" name="Rectangle 21"/>
          <p:cNvSpPr/>
          <p:nvPr/>
        </p:nvSpPr>
        <p:spPr>
          <a:xfrm>
            <a:off x="609600" y="4114800"/>
            <a:ext cx="10972800" cy="609600"/>
          </a:xfrm>
          <a:prstGeom prst="rect">
            <a:avLst/>
          </a:prstGeom>
          <a:solidFill>
            <a:srgbClr val="F7F9FA"/>
          </a:solidFill>
          <a:ln>
            <a:noFill/>
          </a:ln>
        </p:spPr>
      </p:sp>
      <p:sp>
        <p:nvSpPr>
          <p:cNvPr id="22" name="TextBox 22"/>
          <p:cNvSpPr txBox="1"/>
          <p:nvPr/>
        </p:nvSpPr>
        <p:spPr>
          <a:xfrm>
            <a:off x="830961" y="4332446"/>
            <a:ext cx="3990499"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.claude 配下の編集で毎回確認が出る</a:t>
            </a:r>
          </a:p>
        </p:txBody>
      </p:sp>
      <p:sp>
        <p:nvSpPr>
          <p:cNvPr id="23" name="TextBox 23"/>
          <p:cNvSpPr txBox="1"/>
          <p:nvPr/>
        </p:nvSpPr>
        <p:spPr>
          <a:xfrm>
            <a:off x="5898261" y="4332446"/>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保護パスの仕様です。中身を読んで承認します</a:t>
            </a:r>
          </a:p>
        </p:txBody>
      </p:sp>
      <p:sp>
        <p:nvSpPr>
          <p:cNvPr id="24" name="Rectangle 24"/>
          <p:cNvSpPr/>
          <p:nvPr/>
        </p:nvSpPr>
        <p:spPr>
          <a:xfrm>
            <a:off x="609600" y="4724400"/>
            <a:ext cx="10972800" cy="609600"/>
          </a:xfrm>
          <a:prstGeom prst="rect">
            <a:avLst/>
          </a:prstGeom>
          <a:solidFill>
            <a:srgbClr val="FFFFFF"/>
          </a:solidFill>
          <a:ln>
            <a:noFill/>
          </a:ln>
        </p:spPr>
      </p:sp>
      <p:sp>
        <p:nvSpPr>
          <p:cNvPr id="25" name="TextBox 25"/>
          <p:cNvSpPr txBox="1"/>
          <p:nvPr/>
        </p:nvSpPr>
        <p:spPr>
          <a:xfrm>
            <a:off x="830961" y="4942046"/>
            <a:ext cx="3543490"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調査に深入りして時間を使い切る</a:t>
            </a:r>
          </a:p>
        </p:txBody>
      </p:sp>
      <p:sp>
        <p:nvSpPr>
          <p:cNvPr id="26" name="TextBox 26"/>
          <p:cNvSpPr txBox="1"/>
          <p:nvPr/>
        </p:nvSpPr>
        <p:spPr>
          <a:xfrm>
            <a:off x="5898261" y="4942046"/>
            <a:ext cx="390815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前半の到達点は1件目の修正までです</a:t>
            </a:r>
          </a:p>
        </p:txBody>
      </p:sp>
      <p:sp>
        <p:nvSpPr>
          <p:cNvPr id="27" name="Line 27"/>
          <p:cNvSpPr/>
          <p:nvPr/>
        </p:nvSpPr>
        <p:spPr>
          <a:xfrm>
            <a:off x="609600" y="2286000"/>
            <a:ext cx="9525" cy="3048000"/>
          </a:xfrm>
          <a:custGeom>
            <a:avLst/>
            <a:gdLst/>
            <a:ahLst/>
            <a:cxnLst/>
            <a:rect l="l" t="t" r="r" b="b"/>
            <a:pathLst>
              <a:path w="9525" h="3048000">
                <a:moveTo>
                  <a:pt x="0" y="0"/>
                </a:moveTo>
                <a:lnTo>
                  <a:pt x="0" y="3048000"/>
                </a:lnTo>
              </a:path>
            </a:pathLst>
          </a:custGeom>
          <a:noFill/>
          <a:ln w="9525">
            <a:solidFill>
              <a:srgbClr val="E3E7EA"/>
            </a:solidFill>
          </a:ln>
        </p:spPr>
      </p:sp>
      <p:sp>
        <p:nvSpPr>
          <p:cNvPr id="28" name="Line 28"/>
          <p:cNvSpPr/>
          <p:nvPr/>
        </p:nvSpPr>
        <p:spPr>
          <a:xfrm>
            <a:off x="5676900" y="2286000"/>
            <a:ext cx="9525" cy="3048000"/>
          </a:xfrm>
          <a:custGeom>
            <a:avLst/>
            <a:gdLst/>
            <a:ahLst/>
            <a:cxnLst/>
            <a:rect l="l" t="t" r="r" b="b"/>
            <a:pathLst>
              <a:path w="9525" h="3048000">
                <a:moveTo>
                  <a:pt x="0" y="0"/>
                </a:moveTo>
                <a:lnTo>
                  <a:pt x="0" y="3048000"/>
                </a:lnTo>
              </a:path>
            </a:pathLst>
          </a:custGeom>
          <a:noFill/>
          <a:ln w="9525">
            <a:solidFill>
              <a:srgbClr val="E3E7EA"/>
            </a:solidFill>
          </a:ln>
        </p:spPr>
      </p:sp>
      <p:sp>
        <p:nvSpPr>
          <p:cNvPr id="29" name="Line 29"/>
          <p:cNvSpPr/>
          <p:nvPr/>
        </p:nvSpPr>
        <p:spPr>
          <a:xfrm>
            <a:off x="11582400" y="2286000"/>
            <a:ext cx="9525" cy="3048000"/>
          </a:xfrm>
          <a:custGeom>
            <a:avLst/>
            <a:gdLst/>
            <a:ahLst/>
            <a:cxnLst/>
            <a:rect l="l" t="t" r="r" b="b"/>
            <a:pathLst>
              <a:path w="9525" h="3048000">
                <a:moveTo>
                  <a:pt x="0" y="0"/>
                </a:moveTo>
                <a:lnTo>
                  <a:pt x="0" y="3048000"/>
                </a:lnTo>
              </a:path>
            </a:pathLst>
          </a:custGeom>
          <a:noFill/>
          <a:ln w="9525">
            <a:solidFill>
              <a:srgbClr val="E3E7EA"/>
            </a:solidFill>
          </a:ln>
        </p:spPr>
      </p:sp>
      <p:sp>
        <p:nvSpPr>
          <p:cNvPr id="30" name="Rectangle 30"/>
          <p:cNvSpPr/>
          <p:nvPr/>
        </p:nvSpPr>
        <p:spPr>
          <a:xfrm>
            <a:off x="609600" y="5600700"/>
            <a:ext cx="10972800" cy="609600"/>
          </a:xfrm>
          <a:prstGeom prst="roundRect">
            <a:avLst>
              <a:gd name="adj" fmla="val 12500"/>
            </a:avLst>
          </a:prstGeom>
          <a:solidFill>
            <a:srgbClr val="EEF6F7"/>
          </a:solidFill>
          <a:ln>
            <a:noFill/>
          </a:ln>
        </p:spPr>
      </p:sp>
      <p:sp>
        <p:nvSpPr>
          <p:cNvPr id="31" name="Rectangle 31"/>
          <p:cNvSpPr/>
          <p:nvPr/>
        </p:nvSpPr>
        <p:spPr>
          <a:xfrm>
            <a:off x="609600" y="5600700"/>
            <a:ext cx="57150" cy="609600"/>
          </a:xfrm>
          <a:prstGeom prst="roundRect">
            <a:avLst>
              <a:gd name="adj" fmla="val 50000"/>
            </a:avLst>
          </a:prstGeom>
          <a:solidFill>
            <a:srgbClr val="47BCC6"/>
          </a:solidFill>
          <a:ln>
            <a:noFill/>
          </a:ln>
        </p:spPr>
      </p:sp>
      <p:sp>
        <p:nvSpPr>
          <p:cNvPr id="32" name="TextBox 32"/>
          <p:cNvSpPr txBox="1"/>
          <p:nvPr/>
        </p:nvSpPr>
        <p:spPr>
          <a:xfrm>
            <a:off x="869061" y="5808821"/>
            <a:ext cx="1062526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詰まったら黙って待たずに、Zoom のチャットへ1行入れてください。講師が画面を見に行きます。</a:t>
            </a:r>
          </a:p>
        </p:txBody>
      </p:sp>
      <p:sp>
        <p:nvSpPr>
          <p:cNvPr id="33" name="TextBox 3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148</a:t>
            </a:r>
          </a:p>
        </p:txBody>
      </p:sp>
    </p:spTree>
  </p:cSld>
  <p:clrMapOvr>
    <a:masterClrMapping/>
  </p:clrMapOvr>
  <p:transition xmlns:p14="http://schemas.microsoft.com/office/powerpoint/2010/main" p14:dur="400">
    <p:fade/>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10679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作られた CLAUDE.md を削る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1014462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 xml:space="preserve">公式の指針は </a:t>
            </a:r>
            <a:r>
              <a:rPr lang="zh-CN" sz="2250" b="1" dirty="0">
                <a:solidFill>
                  <a:srgbClr val="264DBF"/>
                </a:solidFill>
                <a:latin typeface="Zen Kaku Gothic New"/>
                <a:ea typeface="Zen Kaku Gothic New"/>
                <a:cs typeface="Zen Kaku Gothic New"/>
              </a:rPr>
              <a:t>200行未満</a:t>
            </a:r>
            <a:r>
              <a:rPr lang="zh-CN" sz="2250" b="1" dirty="0">
                <a:solidFill>
                  <a:srgbClr val="000000"/>
                </a:solidFill>
                <a:latin typeface="Zen Kaku Gothic New"/>
                <a:ea typeface="Zen Kaku Gothic New"/>
                <a:cs typeface="Zen Kaku Gothic New"/>
              </a:rPr>
              <a:t>。削る判断そのものが練習です。</a:t>
            </a:r>
          </a:p>
        </p:txBody>
      </p:sp>
      <p:sp>
        <p:nvSpPr>
          <p:cNvPr id="7" name="Rectangle 7"/>
          <p:cNvSpPr/>
          <p:nvPr/>
        </p:nvSpPr>
        <p:spPr>
          <a:xfrm>
            <a:off x="3048000" y="1905000"/>
            <a:ext cx="6096000" cy="3619500"/>
          </a:xfrm>
          <a:prstGeom prst="roundRect">
            <a:avLst>
              <a:gd name="adj" fmla="val 2105"/>
            </a:avLst>
          </a:prstGeom>
          <a:solidFill>
            <a:srgbClr val="F2F4F8"/>
          </a:solidFill>
          <a:ln w="14288">
            <a:solidFill>
              <a:srgbClr val="9AA0B4"/>
            </a:solidFill>
            <a:custDash>
              <a:ds d="400000" sp="266666"/>
            </a:custDash>
          </a:ln>
        </p:spPr>
      </p:sp>
      <p:sp>
        <p:nvSpPr>
          <p:cNvPr id="8" name="TextBox 8"/>
          <p:cNvSpPr txBox="1"/>
          <p:nvPr/>
        </p:nvSpPr>
        <p:spPr>
          <a:xfrm>
            <a:off x="4995862" y="31446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［要撮影：画面］</a:t>
            </a:r>
          </a:p>
        </p:txBody>
      </p:sp>
      <p:sp>
        <p:nvSpPr>
          <p:cNvPr id="9" name="TextBox 9"/>
          <p:cNvSpPr txBox="1"/>
          <p:nvPr/>
        </p:nvSpPr>
        <p:spPr>
          <a:xfrm>
            <a:off x="4134231" y="3541871"/>
            <a:ext cx="3923538"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/init が生成した直後の CLAUDE.md</a:t>
            </a:r>
          </a:p>
        </p:txBody>
      </p:sp>
      <p:sp>
        <p:nvSpPr>
          <p:cNvPr id="10" name="TextBox 10"/>
          <p:cNvSpPr txBox="1"/>
          <p:nvPr/>
        </p:nvSpPr>
        <p:spPr>
          <a:xfrm>
            <a:off x="4163187" y="3808571"/>
            <a:ext cx="3865626"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（行番号が見える状態・PS35）。</a:t>
            </a:r>
          </a:p>
        </p:txBody>
      </p:sp>
      <p:sp>
        <p:nvSpPr>
          <p:cNvPr id="11" name="TextBox 11"/>
          <p:cNvSpPr txBox="1"/>
          <p:nvPr/>
        </p:nvSpPr>
        <p:spPr>
          <a:xfrm>
            <a:off x="3736086" y="5675471"/>
            <a:ext cx="471982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画面はリハーサルで撮影して差し替えます。</a:t>
            </a:r>
          </a:p>
        </p:txBody>
      </p:sp>
      <p:sp>
        <p:nvSpPr>
          <p:cNvPr id="12" name="TextBox 12"/>
          <p:cNvSpPr txBox="1"/>
          <p:nvPr/>
        </p:nvSpPr>
        <p:spPr>
          <a:xfrm>
            <a:off x="602361" y="6094571"/>
            <a:ext cx="82488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削った行は手元に残します。何を前提として書くかを決める練習になります。</a:t>
            </a:r>
          </a:p>
        </p:txBody>
      </p:sp>
      <p:sp>
        <p:nvSpPr>
          <p:cNvPr id="13" name="TextBox 1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4" name="TextBox 14"/>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149</a:t>
            </a:r>
          </a:p>
        </p:txBody>
      </p:sp>
    </p:spTree>
  </p:cSld>
  <p:clrMapOvr>
    <a:masterClrMapping/>
  </p:clrMapOvr>
  <p:transition xmlns:p14="http://schemas.microsoft.com/office/powerpoint/2010/main" p14:dur="4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437699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立ち上がらないときの3点</a:t>
            </a:r>
          </a:p>
        </p:txBody>
      </p:sp>
      <p:sp>
        <p:nvSpPr>
          <p:cNvPr id="7" name="Rectangle 7"/>
          <p:cNvSpPr/>
          <p:nvPr/>
        </p:nvSpPr>
        <p:spPr>
          <a:xfrm>
            <a:off x="2000250" y="1028700"/>
            <a:ext cx="9353550" cy="19050"/>
          </a:xfrm>
          <a:prstGeom prst="rect">
            <a:avLst/>
          </a:prstGeom>
          <a:solidFill>
            <a:srgbClr val="999999"/>
          </a:solidFill>
          <a:ln>
            <a:noFill/>
          </a:ln>
        </p:spPr>
      </p:sp>
      <p:sp>
        <p:nvSpPr>
          <p:cNvPr id="8" name="Rectangle 8"/>
          <p:cNvSpPr/>
          <p:nvPr/>
        </p:nvSpPr>
        <p:spPr>
          <a:xfrm>
            <a:off x="609600" y="1428750"/>
            <a:ext cx="6915150" cy="419100"/>
          </a:xfrm>
          <a:prstGeom prst="rect">
            <a:avLst/>
          </a:prstGeom>
          <a:solidFill>
            <a:srgbClr val="0B2E33"/>
          </a:solidFill>
          <a:ln>
            <a:noFill/>
          </a:ln>
        </p:spPr>
      </p:sp>
      <p:sp>
        <p:nvSpPr>
          <p:cNvPr id="9" name="TextBox 9"/>
          <p:cNvSpPr txBox="1"/>
          <p:nvPr/>
        </p:nvSpPr>
        <p:spPr>
          <a:xfrm>
            <a:off x="830580" y="155257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症状</a:t>
            </a:r>
          </a:p>
        </p:txBody>
      </p:sp>
      <p:sp>
        <p:nvSpPr>
          <p:cNvPr id="10" name="TextBox 10"/>
          <p:cNvSpPr txBox="1"/>
          <p:nvPr/>
        </p:nvSpPr>
        <p:spPr>
          <a:xfrm>
            <a:off x="2849880" y="155257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対処</a:t>
            </a:r>
          </a:p>
        </p:txBody>
      </p:sp>
      <p:sp>
        <p:nvSpPr>
          <p:cNvPr id="11" name="Rectangle 11"/>
          <p:cNvSpPr/>
          <p:nvPr/>
        </p:nvSpPr>
        <p:spPr>
          <a:xfrm>
            <a:off x="609600" y="1847850"/>
            <a:ext cx="6915150" cy="990600"/>
          </a:xfrm>
          <a:prstGeom prst="rect">
            <a:avLst/>
          </a:prstGeom>
          <a:solidFill>
            <a:srgbClr val="FFFFFF"/>
          </a:solidFill>
          <a:ln>
            <a:noFill/>
          </a:ln>
        </p:spPr>
      </p:sp>
      <p:sp>
        <p:nvSpPr>
          <p:cNvPr id="12" name="TextBox 12"/>
          <p:cNvSpPr txBox="1"/>
          <p:nvPr/>
        </p:nvSpPr>
        <p:spPr>
          <a:xfrm>
            <a:off x="830961" y="207502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パネルが出ない</a:t>
            </a:r>
          </a:p>
        </p:txBody>
      </p:sp>
      <p:sp>
        <p:nvSpPr>
          <p:cNvPr id="13" name="TextBox 13"/>
          <p:cNvSpPr txBox="1"/>
          <p:nvPr/>
        </p:nvSpPr>
        <p:spPr>
          <a:xfrm>
            <a:off x="2850261" y="2075021"/>
            <a:ext cx="5108019"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コマンドパレットで Developer: Reload Window</a:t>
            </a:r>
          </a:p>
          <a:p>
            <a:pPr algn="l">
              <a:lnSpc>
                <a:spcPts val="2025"/>
              </a:lnSpc>
            </a:pPr>
            <a:r>
              <a:rPr lang="zh-CN" sz="1420" dirty="0">
                <a:solidFill>
                  <a:srgbClr val="484848"/>
                </a:solidFill>
                <a:latin typeface="Zen Kaku Gothic New"/>
                <a:ea typeface="Zen Kaku Gothic New"/>
                <a:cs typeface="Zen Kaku Gothic New"/>
              </a:rPr>
              <a:t>を実行します。</a:t>
            </a:r>
          </a:p>
        </p:txBody>
      </p:sp>
      <p:sp>
        <p:nvSpPr>
          <p:cNvPr id="14" name="Rectangle 14"/>
          <p:cNvSpPr/>
          <p:nvPr/>
        </p:nvSpPr>
        <p:spPr>
          <a:xfrm>
            <a:off x="609600" y="2838450"/>
            <a:ext cx="6915150" cy="990600"/>
          </a:xfrm>
          <a:prstGeom prst="rect">
            <a:avLst/>
          </a:prstGeom>
          <a:solidFill>
            <a:srgbClr val="F7F9FA"/>
          </a:solidFill>
          <a:ln>
            <a:noFill/>
          </a:ln>
        </p:spPr>
      </p:sp>
      <p:sp>
        <p:nvSpPr>
          <p:cNvPr id="15" name="TextBox 15"/>
          <p:cNvSpPr txBox="1"/>
          <p:nvPr/>
        </p:nvSpPr>
        <p:spPr>
          <a:xfrm>
            <a:off x="830961" y="3065621"/>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サインインが切れた</a:t>
            </a:r>
          </a:p>
        </p:txBody>
      </p:sp>
      <p:sp>
        <p:nvSpPr>
          <p:cNvPr id="16" name="TextBox 16"/>
          <p:cNvSpPr txBox="1"/>
          <p:nvPr/>
        </p:nvSpPr>
        <p:spPr>
          <a:xfrm>
            <a:off x="2850261" y="3065621"/>
            <a:ext cx="5190363"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右の画面の3択から Claude.ai Subscription を選</a:t>
            </a:r>
          </a:p>
          <a:p>
            <a:pPr algn="l">
              <a:lnSpc>
                <a:spcPts val="2025"/>
              </a:lnSpc>
            </a:pPr>
            <a:r>
              <a:rPr lang="zh-CN" sz="1420" dirty="0">
                <a:solidFill>
                  <a:srgbClr val="484848"/>
                </a:solidFill>
                <a:latin typeface="Zen Kaku Gothic New"/>
                <a:ea typeface="Zen Kaku Gothic New"/>
                <a:cs typeface="Zen Kaku Gothic New"/>
              </a:rPr>
              <a:t>びます。</a:t>
            </a:r>
          </a:p>
        </p:txBody>
      </p:sp>
      <p:sp>
        <p:nvSpPr>
          <p:cNvPr id="17" name="Rectangle 17"/>
          <p:cNvSpPr/>
          <p:nvPr/>
        </p:nvSpPr>
        <p:spPr>
          <a:xfrm>
            <a:off x="609600" y="3829050"/>
            <a:ext cx="6915150" cy="990600"/>
          </a:xfrm>
          <a:prstGeom prst="rect">
            <a:avLst/>
          </a:prstGeom>
          <a:solidFill>
            <a:srgbClr val="FFFFFF"/>
          </a:solidFill>
          <a:ln>
            <a:noFill/>
          </a:ln>
        </p:spPr>
      </p:sp>
      <p:sp>
        <p:nvSpPr>
          <p:cNvPr id="18" name="TextBox 18"/>
          <p:cNvSpPr txBox="1"/>
          <p:nvPr/>
        </p:nvSpPr>
        <p:spPr>
          <a:xfrm>
            <a:off x="830961" y="4056221"/>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通信できない</a:t>
            </a:r>
          </a:p>
        </p:txBody>
      </p:sp>
      <p:sp>
        <p:nvSpPr>
          <p:cNvPr id="19" name="TextBox 19"/>
          <p:cNvSpPr txBox="1"/>
          <p:nvPr/>
        </p:nvSpPr>
        <p:spPr>
          <a:xfrm>
            <a:off x="2850261" y="4056221"/>
            <a:ext cx="5660898"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許可対象ドメインの一覧は事前セットアップガイドに</a:t>
            </a:r>
          </a:p>
          <a:p>
            <a:pPr algn="l">
              <a:lnSpc>
                <a:spcPts val="2025"/>
              </a:lnSpc>
            </a:pPr>
            <a:r>
              <a:rPr lang="zh-CN" sz="1420" dirty="0">
                <a:solidFill>
                  <a:srgbClr val="484848"/>
                </a:solidFill>
                <a:latin typeface="Zen Kaku Gothic New"/>
                <a:ea typeface="Zen Kaku Gothic New"/>
                <a:cs typeface="Zen Kaku Gothic New"/>
              </a:rPr>
              <a:t>あります。</a:t>
            </a:r>
          </a:p>
        </p:txBody>
      </p:sp>
      <p:sp>
        <p:nvSpPr>
          <p:cNvPr id="20" name="Line 20"/>
          <p:cNvSpPr/>
          <p:nvPr/>
        </p:nvSpPr>
        <p:spPr>
          <a:xfrm>
            <a:off x="609600" y="1847850"/>
            <a:ext cx="9525" cy="2971800"/>
          </a:xfrm>
          <a:custGeom>
            <a:avLst/>
            <a:gdLst/>
            <a:ahLst/>
            <a:cxnLst/>
            <a:rect l="l" t="t" r="r" b="b"/>
            <a:pathLst>
              <a:path w="9525" h="2971800">
                <a:moveTo>
                  <a:pt x="0" y="0"/>
                </a:moveTo>
                <a:lnTo>
                  <a:pt x="0" y="2971800"/>
                </a:lnTo>
              </a:path>
            </a:pathLst>
          </a:custGeom>
          <a:noFill/>
          <a:ln w="9525">
            <a:solidFill>
              <a:srgbClr val="E3E7EA"/>
            </a:solidFill>
          </a:ln>
        </p:spPr>
      </p:sp>
      <p:sp>
        <p:nvSpPr>
          <p:cNvPr id="21" name="Line 21"/>
          <p:cNvSpPr/>
          <p:nvPr/>
        </p:nvSpPr>
        <p:spPr>
          <a:xfrm>
            <a:off x="7524750" y="1847850"/>
            <a:ext cx="9525" cy="2971800"/>
          </a:xfrm>
          <a:custGeom>
            <a:avLst/>
            <a:gdLst/>
            <a:ahLst/>
            <a:cxnLst/>
            <a:rect l="l" t="t" r="r" b="b"/>
            <a:pathLst>
              <a:path w="9525" h="2971800">
                <a:moveTo>
                  <a:pt x="0" y="0"/>
                </a:moveTo>
                <a:lnTo>
                  <a:pt x="0" y="2971800"/>
                </a:lnTo>
              </a:path>
            </a:pathLst>
          </a:custGeom>
          <a:noFill/>
          <a:ln w="9525">
            <a:solidFill>
              <a:srgbClr val="E3E7EA"/>
            </a:solidFill>
          </a:ln>
        </p:spPr>
      </p:sp>
      <p:sp>
        <p:nvSpPr>
          <p:cNvPr id="22" name="Rectangle 22"/>
          <p:cNvSpPr/>
          <p:nvPr/>
        </p:nvSpPr>
        <p:spPr>
          <a:xfrm>
            <a:off x="609600" y="5143500"/>
            <a:ext cx="6915150" cy="952500"/>
          </a:xfrm>
          <a:prstGeom prst="roundRect">
            <a:avLst>
              <a:gd name="adj" fmla="val 10000"/>
            </a:avLst>
          </a:prstGeom>
          <a:solidFill>
            <a:srgbClr val="EEF6F7"/>
          </a:solidFill>
          <a:ln>
            <a:noFill/>
          </a:ln>
        </p:spPr>
      </p:sp>
      <p:sp>
        <p:nvSpPr>
          <p:cNvPr id="23" name="Rectangle 23"/>
          <p:cNvSpPr/>
          <p:nvPr/>
        </p:nvSpPr>
        <p:spPr>
          <a:xfrm>
            <a:off x="609600" y="5143500"/>
            <a:ext cx="57150" cy="952500"/>
          </a:xfrm>
          <a:prstGeom prst="roundRect">
            <a:avLst>
              <a:gd name="adj" fmla="val 50000"/>
            </a:avLst>
          </a:prstGeom>
          <a:solidFill>
            <a:srgbClr val="47BCC6"/>
          </a:solidFill>
          <a:ln>
            <a:noFill/>
          </a:ln>
        </p:spPr>
      </p:sp>
      <p:sp>
        <p:nvSpPr>
          <p:cNvPr id="24" name="TextBox 24"/>
          <p:cNvSpPr txBox="1"/>
          <p:nvPr/>
        </p:nvSpPr>
        <p:spPr>
          <a:xfrm>
            <a:off x="906780" y="534352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それでも直らないとき</a:t>
            </a:r>
          </a:p>
        </p:txBody>
      </p:sp>
      <p:sp>
        <p:nvSpPr>
          <p:cNvPr id="25" name="TextBox 25"/>
          <p:cNvSpPr txBox="1"/>
          <p:nvPr/>
        </p:nvSpPr>
        <p:spPr>
          <a:xfrm>
            <a:off x="907161" y="5656421"/>
            <a:ext cx="72019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チャットに1行書いてください。サポート講師が画面共有で見ます。</a:t>
            </a:r>
          </a:p>
        </p:txBody>
      </p:sp>
      <p:sp>
        <p:nvSpPr>
          <p:cNvPr id="26" name="Rectangle 26"/>
          <p:cNvSpPr/>
          <p:nvPr/>
        </p:nvSpPr>
        <p:spPr>
          <a:xfrm>
            <a:off x="7943850" y="1485900"/>
            <a:ext cx="3333750" cy="3638550"/>
          </a:xfrm>
          <a:prstGeom prst="rect">
            <a:avLst/>
          </a:prstGeom>
          <a:solidFill>
            <a:srgbClr val="000000">
              <a:alpha val="8000"/>
            </a:srgbClr>
          </a:solidFill>
          <a:ln>
            <a:noFill/>
          </a:ln>
        </p:spPr>
      </p:sp>
      <p:pic>
        <p:nvPicPr>
          <p:cNvPr id="27" name="Image 27"/>
          <p:cNvPicPr>
            <a:picLocks noChangeAspect="1"/>
          </p:cNvPicPr>
          <p:nvPr/>
        </p:nvPicPr>
        <p:blipFill>
          <a:blip r:embed="rId2"/>
          <a:stretch>
            <a:fillRect/>
          </a:stretch>
        </p:blipFill>
        <p:spPr>
          <a:xfrm>
            <a:off x="7886700" y="1428750"/>
            <a:ext cx="3333750" cy="3638550"/>
          </a:xfrm>
          <a:prstGeom prst="rect">
            <a:avLst/>
          </a:prstGeom>
        </p:spPr>
      </p:pic>
      <p:sp>
        <p:nvSpPr>
          <p:cNvPr id="28" name="Rectangle 28"/>
          <p:cNvSpPr/>
          <p:nvPr/>
        </p:nvSpPr>
        <p:spPr>
          <a:xfrm>
            <a:off x="7886700" y="1428750"/>
            <a:ext cx="3333750" cy="3638550"/>
          </a:xfrm>
          <a:prstGeom prst="rect">
            <a:avLst/>
          </a:prstGeom>
          <a:noFill/>
          <a:ln w="9525">
            <a:solidFill>
              <a:srgbClr val="E3E7EA"/>
            </a:solidFill>
          </a:ln>
        </p:spPr>
      </p:sp>
      <p:sp>
        <p:nvSpPr>
          <p:cNvPr id="29" name="TextBox 29"/>
          <p:cNvSpPr txBox="1"/>
          <p:nvPr/>
        </p:nvSpPr>
        <p:spPr>
          <a:xfrm>
            <a:off x="8205311" y="5218271"/>
            <a:ext cx="2696527"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ログイン方法の3択</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a:t>
            </a:r>
          </a:p>
        </p:txBody>
      </p:sp>
    </p:spTree>
  </p:cSld>
  <p:clrMapOvr>
    <a:masterClrMapping/>
  </p:clrMapOvr>
  <p:transition xmlns:p14="http://schemas.microsoft.com/office/powerpoint/2010/main" p14:dur="400">
    <p:fade/>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自分で考える</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7027" y="129492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前半で同じ前提を</a:t>
            </a:r>
            <a:r>
              <a:rPr lang="zh-CN" sz="2480" b="1" dirty="0">
                <a:solidFill>
                  <a:srgbClr val="264DBF"/>
                </a:solidFill>
                <a:latin typeface="Zen Kaku Gothic New"/>
                <a:ea typeface="Zen Kaku Gothic New"/>
                <a:cs typeface="Zen Kaku Gothic New"/>
              </a:rPr>
              <a:t>何回書いた</a:t>
            </a:r>
            <a:r>
              <a:rPr lang="zh-CN" sz="2480" b="1" dirty="0">
                <a:solidFill>
                  <a:srgbClr val="000000"/>
                </a:solidFill>
                <a:latin typeface="Zen Kaku Gothic New"/>
                <a:ea typeface="Zen Kaku Gothic New"/>
                <a:cs typeface="Zen Kaku Gothic New"/>
              </a:rPr>
              <a:t>かを数えます。</a:t>
            </a:r>
          </a:p>
        </p:txBody>
      </p:sp>
      <p:sp>
        <p:nvSpPr>
          <p:cNvPr id="9" name="Rectangle 9"/>
          <p:cNvSpPr/>
          <p:nvPr/>
        </p:nvSpPr>
        <p:spPr>
          <a:xfrm>
            <a:off x="609600" y="2019300"/>
            <a:ext cx="10972800" cy="1066800"/>
          </a:xfrm>
          <a:prstGeom prst="roundRect">
            <a:avLst>
              <a:gd name="adj" fmla="val 8929"/>
            </a:avLst>
          </a:prstGeom>
          <a:solidFill>
            <a:srgbClr val="F7F9FA"/>
          </a:solidFill>
          <a:ln>
            <a:noFill/>
          </a:ln>
        </p:spPr>
      </p:sp>
      <p:sp>
        <p:nvSpPr>
          <p:cNvPr id="10" name="Rectangle 10"/>
          <p:cNvSpPr/>
          <p:nvPr/>
        </p:nvSpPr>
        <p:spPr>
          <a:xfrm>
            <a:off x="609600" y="2019300"/>
            <a:ext cx="57150" cy="1066800"/>
          </a:xfrm>
          <a:prstGeom prst="roundRect">
            <a:avLst>
              <a:gd name="adj" fmla="val 50000"/>
            </a:avLst>
          </a:prstGeom>
          <a:solidFill>
            <a:srgbClr val="C60000"/>
          </a:solidFill>
          <a:ln>
            <a:noFill/>
          </a:ln>
        </p:spPr>
      </p:sp>
      <p:sp>
        <p:nvSpPr>
          <p:cNvPr id="11" name="TextBox 11"/>
          <p:cNvSpPr txBox="1"/>
          <p:nvPr/>
        </p:nvSpPr>
        <p:spPr>
          <a:xfrm>
            <a:off x="868299" y="2230279"/>
            <a:ext cx="35654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同じ前提を何回書きましたか</a:t>
            </a:r>
          </a:p>
        </p:txBody>
      </p:sp>
      <p:sp>
        <p:nvSpPr>
          <p:cNvPr id="12" name="TextBox 12"/>
          <p:cNvSpPr txBox="1"/>
          <p:nvPr/>
        </p:nvSpPr>
        <p:spPr>
          <a:xfrm>
            <a:off x="869061" y="2589371"/>
            <a:ext cx="92962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依頼のたびに書いた言葉を数えます。3回以上出たものが CLAUDE.md の候補です。</a:t>
            </a:r>
          </a:p>
        </p:txBody>
      </p:sp>
      <p:sp>
        <p:nvSpPr>
          <p:cNvPr id="13" name="Rectangle 13"/>
          <p:cNvSpPr/>
          <p:nvPr/>
        </p:nvSpPr>
        <p:spPr>
          <a:xfrm>
            <a:off x="609600" y="3238500"/>
            <a:ext cx="10972800" cy="1066800"/>
          </a:xfrm>
          <a:prstGeom prst="roundRect">
            <a:avLst>
              <a:gd name="adj" fmla="val 8929"/>
            </a:avLst>
          </a:prstGeom>
          <a:solidFill>
            <a:srgbClr val="F7F9FA"/>
          </a:solidFill>
          <a:ln>
            <a:noFill/>
          </a:ln>
        </p:spPr>
      </p:sp>
      <p:sp>
        <p:nvSpPr>
          <p:cNvPr id="14" name="Rectangle 14"/>
          <p:cNvSpPr/>
          <p:nvPr/>
        </p:nvSpPr>
        <p:spPr>
          <a:xfrm>
            <a:off x="609600" y="3238500"/>
            <a:ext cx="57150" cy="1066800"/>
          </a:xfrm>
          <a:prstGeom prst="roundRect">
            <a:avLst>
              <a:gd name="adj" fmla="val 50000"/>
            </a:avLst>
          </a:prstGeom>
          <a:solidFill>
            <a:srgbClr val="C60000"/>
          </a:solidFill>
          <a:ln>
            <a:noFill/>
          </a:ln>
        </p:spPr>
      </p:sp>
      <p:sp>
        <p:nvSpPr>
          <p:cNvPr id="15" name="TextBox 15"/>
          <p:cNvSpPr txBox="1"/>
          <p:nvPr/>
        </p:nvSpPr>
        <p:spPr>
          <a:xfrm>
            <a:off x="868299" y="3449479"/>
            <a:ext cx="832359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/init が作った CLAUDE.md のうち、実際に効いた行はどれですか</a:t>
            </a:r>
          </a:p>
        </p:txBody>
      </p:sp>
      <p:sp>
        <p:nvSpPr>
          <p:cNvPr id="16" name="TextBox 16"/>
          <p:cNvSpPr txBox="1"/>
          <p:nvPr/>
        </p:nvSpPr>
        <p:spPr>
          <a:xfrm>
            <a:off x="869061" y="3808571"/>
            <a:ext cx="87193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応答の中身に反映された行を挙げます。挙がらない行は次の判断材料になります。</a:t>
            </a:r>
          </a:p>
        </p:txBody>
      </p:sp>
      <p:sp>
        <p:nvSpPr>
          <p:cNvPr id="17" name="Rectangle 17"/>
          <p:cNvSpPr/>
          <p:nvPr/>
        </p:nvSpPr>
        <p:spPr>
          <a:xfrm>
            <a:off x="609600" y="4457700"/>
            <a:ext cx="10972800" cy="1066800"/>
          </a:xfrm>
          <a:prstGeom prst="roundRect">
            <a:avLst>
              <a:gd name="adj" fmla="val 8929"/>
            </a:avLst>
          </a:prstGeom>
          <a:solidFill>
            <a:srgbClr val="F7F9FA"/>
          </a:solidFill>
          <a:ln>
            <a:noFill/>
          </a:ln>
        </p:spPr>
      </p:sp>
      <p:sp>
        <p:nvSpPr>
          <p:cNvPr id="18" name="Rectangle 18"/>
          <p:cNvSpPr/>
          <p:nvPr/>
        </p:nvSpPr>
        <p:spPr>
          <a:xfrm>
            <a:off x="609600" y="4457700"/>
            <a:ext cx="57150" cy="1066800"/>
          </a:xfrm>
          <a:prstGeom prst="roundRect">
            <a:avLst>
              <a:gd name="adj" fmla="val 50000"/>
            </a:avLst>
          </a:prstGeom>
          <a:solidFill>
            <a:srgbClr val="C60000"/>
          </a:solidFill>
          <a:ln>
            <a:noFill/>
          </a:ln>
        </p:spPr>
      </p:sp>
      <p:sp>
        <p:nvSpPr>
          <p:cNvPr id="19" name="TextBox 19"/>
          <p:cNvSpPr txBox="1"/>
          <p:nvPr/>
        </p:nvSpPr>
        <p:spPr>
          <a:xfrm>
            <a:off x="868299" y="4668679"/>
            <a:ext cx="465758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効かなかった行は、何が曖昧でしたか</a:t>
            </a:r>
          </a:p>
        </p:txBody>
      </p:sp>
      <p:sp>
        <p:nvSpPr>
          <p:cNvPr id="20" name="TextBox 20"/>
          <p:cNvSpPr txBox="1"/>
          <p:nvPr/>
        </p:nvSpPr>
        <p:spPr>
          <a:xfrm>
            <a:off x="869061" y="5027771"/>
            <a:ext cx="75430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語の抽象度か、対象の範囲か。どちらが原因だったかを言葉にします。</a:t>
            </a:r>
          </a:p>
        </p:txBody>
      </p:sp>
      <p:sp>
        <p:nvSpPr>
          <p:cNvPr id="21" name="TextBox 21"/>
          <p:cNvSpPr txBox="1"/>
          <p:nvPr/>
        </p:nvSpPr>
        <p:spPr>
          <a:xfrm>
            <a:off x="602361" y="5808821"/>
            <a:ext cx="823617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ここで取った1行メモが、次の M5 で規約を書くときの材料になります。</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150</a:t>
            </a:r>
          </a:p>
        </p:txBody>
      </p:sp>
    </p:spTree>
  </p:cSld>
  <p:clrMapOvr>
    <a:masterClrMapping/>
  </p:clrMapOvr>
  <p:transition xmlns:p14="http://schemas.microsoft.com/office/powerpoint/2010/main" p14:dur="400">
    <p:fade/>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229598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M5 のねらい</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294924"/>
            <a:ext cx="989337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規約を直すと、機械の判定も</a:t>
            </a:r>
            <a:r>
              <a:rPr lang="zh-CN" sz="2480" b="1" dirty="0">
                <a:solidFill>
                  <a:srgbClr val="264DBF"/>
                </a:solidFill>
                <a:latin typeface="Zen Kaku Gothic New"/>
                <a:ea typeface="Zen Kaku Gothic New"/>
                <a:cs typeface="Zen Kaku Gothic New"/>
              </a:rPr>
              <a:t>その場で変わります</a:t>
            </a:r>
            <a:r>
              <a:rPr lang="zh-CN" sz="2480" b="1" dirty="0">
                <a:solidFill>
                  <a:srgbClr val="000000"/>
                </a:solidFill>
                <a:latin typeface="Zen Kaku Gothic New"/>
                <a:ea typeface="Zen Kaku Gothic New"/>
                <a:cs typeface="Zen Kaku Gothic New"/>
              </a:rPr>
              <a:t>。</a:t>
            </a:r>
          </a:p>
        </p:txBody>
      </p:sp>
      <p:sp>
        <p:nvSpPr>
          <p:cNvPr id="9" name="TextBox 9"/>
          <p:cNvSpPr txBox="1"/>
          <p:nvPr/>
        </p:nvSpPr>
        <p:spPr>
          <a:xfrm>
            <a:off x="602361" y="1960721"/>
            <a:ext cx="8378238"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人が読む説明と、機械が読む設定を1枚のファイルにまとめます。説明を直せば</a:t>
            </a:r>
          </a:p>
          <a:p>
            <a:pPr algn="l">
              <a:lnSpc>
                <a:spcPts val="2250"/>
              </a:lnSpc>
            </a:pPr>
            <a:r>
              <a:rPr lang="zh-CN" sz="1420" dirty="0">
                <a:solidFill>
                  <a:srgbClr val="484848"/>
                </a:solidFill>
                <a:latin typeface="Zen Kaku Gothic New"/>
                <a:ea typeface="Zen Kaku Gothic New"/>
                <a:cs typeface="Zen Kaku Gothic New"/>
              </a:rPr>
              <a:t>判定が変わり、判定を直せば説明とのずれに気づきます。M5 では、その1枚を</a:t>
            </a:r>
          </a:p>
          <a:p>
            <a:pPr algn="l">
              <a:lnSpc>
                <a:spcPts val="2250"/>
              </a:lnSpc>
            </a:pPr>
            <a:r>
              <a:rPr lang="zh-CN" sz="1420" dirty="0">
                <a:solidFill>
                  <a:srgbClr val="484848"/>
                </a:solidFill>
                <a:latin typeface="Zen Kaku Gothic New"/>
                <a:ea typeface="Zen Kaku Gothic New"/>
                <a:cs typeface="Zen Kaku Gothic New"/>
              </a:rPr>
              <a:t>置いてから、判定を受け持つ Hook を日本語の依頼文で作ります。</a:t>
            </a:r>
          </a:p>
        </p:txBody>
      </p:sp>
      <p:sp>
        <p:nvSpPr>
          <p:cNvPr id="10" name="Rectangle 10"/>
          <p:cNvSpPr/>
          <p:nvPr/>
        </p:nvSpPr>
        <p:spPr>
          <a:xfrm>
            <a:off x="609600" y="3238500"/>
            <a:ext cx="3238500" cy="1333500"/>
          </a:xfrm>
          <a:prstGeom prst="roundRect">
            <a:avLst>
              <a:gd name="adj" fmla="val 7143"/>
            </a:avLst>
          </a:prstGeom>
          <a:solidFill>
            <a:srgbClr val="EEF6F7"/>
          </a:solidFill>
          <a:ln w="14288">
            <a:solidFill>
              <a:srgbClr val="47BCC6"/>
            </a:solidFill>
          </a:ln>
        </p:spPr>
      </p:sp>
      <p:sp>
        <p:nvSpPr>
          <p:cNvPr id="11" name="TextBox 11"/>
          <p:cNvSpPr txBox="1"/>
          <p:nvPr/>
        </p:nvSpPr>
        <p:spPr>
          <a:xfrm>
            <a:off x="665316" y="3579971"/>
            <a:ext cx="3127067"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Source Code Pro"/>
                <a:ea typeface="Microsoft YaHei"/>
                <a:cs typeface="Source Code Pro"/>
              </a:rPr>
              <a:t>docs/コーディング規約.md</a:t>
            </a:r>
          </a:p>
        </p:txBody>
      </p:sp>
      <p:sp>
        <p:nvSpPr>
          <p:cNvPr id="12" name="TextBox 12"/>
          <p:cNvSpPr txBox="1"/>
          <p:nvPr/>
        </p:nvSpPr>
        <p:spPr>
          <a:xfrm>
            <a:off x="1398175" y="3903821"/>
            <a:ext cx="1661351"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人が読む説明と</a:t>
            </a:r>
          </a:p>
          <a:p>
            <a:pPr algn="ctr">
              <a:lnSpc>
                <a:spcPts val="2100"/>
              </a:lnSpc>
            </a:pPr>
            <a:r>
              <a:rPr lang="zh-CN" sz="1420" dirty="0">
                <a:solidFill>
                  <a:srgbClr val="484848"/>
                </a:solidFill>
                <a:latin typeface="Zen Kaku Gothic New"/>
                <a:ea typeface="Zen Kaku Gothic New"/>
                <a:cs typeface="Zen Kaku Gothic New"/>
              </a:rPr>
              <a:t>機械が読む設定</a:t>
            </a:r>
          </a:p>
        </p:txBody>
      </p:sp>
      <p:sp>
        <p:nvSpPr>
          <p:cNvPr id="13" name="Polygon 13"/>
          <p:cNvSpPr/>
          <p:nvPr/>
        </p:nvSpPr>
        <p:spPr>
          <a:xfrm>
            <a:off x="3924300" y="3752850"/>
            <a:ext cx="476250" cy="304800"/>
          </a:xfrm>
          <a:custGeom>
            <a:avLst/>
            <a:gdLst/>
            <a:ahLst/>
            <a:cxnLst/>
            <a:rect l="l" t="t" r="r" b="b"/>
            <a:pathLst>
              <a:path w="476250" h="304800">
                <a:moveTo>
                  <a:pt x="0" y="95250"/>
                </a:moveTo>
                <a:lnTo>
                  <a:pt x="266700" y="95250"/>
                </a:lnTo>
                <a:lnTo>
                  <a:pt x="266700" y="0"/>
                </a:lnTo>
                <a:lnTo>
                  <a:pt x="476250" y="152400"/>
                </a:lnTo>
                <a:lnTo>
                  <a:pt x="266700" y="304800"/>
                </a:lnTo>
                <a:lnTo>
                  <a:pt x="266700" y="209550"/>
                </a:lnTo>
                <a:lnTo>
                  <a:pt x="0" y="209550"/>
                </a:lnTo>
                <a:close/>
              </a:path>
            </a:pathLst>
          </a:custGeom>
          <a:solidFill>
            <a:srgbClr val="47BCC6"/>
          </a:solidFill>
          <a:ln>
            <a:noFill/>
          </a:ln>
        </p:spPr>
      </p:sp>
      <p:sp>
        <p:nvSpPr>
          <p:cNvPr id="14" name="Rectangle 14"/>
          <p:cNvSpPr/>
          <p:nvPr/>
        </p:nvSpPr>
        <p:spPr>
          <a:xfrm>
            <a:off x="4476750" y="3238500"/>
            <a:ext cx="3238500" cy="1333500"/>
          </a:xfrm>
          <a:prstGeom prst="roundRect">
            <a:avLst>
              <a:gd name="adj" fmla="val 7143"/>
            </a:avLst>
          </a:prstGeom>
          <a:solidFill>
            <a:srgbClr val="EEF6F7"/>
          </a:solidFill>
          <a:ln w="14288">
            <a:solidFill>
              <a:srgbClr val="47BCC6"/>
            </a:solidFill>
          </a:ln>
        </p:spPr>
      </p:sp>
      <p:sp>
        <p:nvSpPr>
          <p:cNvPr id="15" name="TextBox 15"/>
          <p:cNvSpPr txBox="1"/>
          <p:nvPr/>
        </p:nvSpPr>
        <p:spPr>
          <a:xfrm>
            <a:off x="4814621" y="3571875"/>
            <a:ext cx="2562758"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PostToolUse の Hook</a:t>
            </a:r>
          </a:p>
        </p:txBody>
      </p:sp>
      <p:sp>
        <p:nvSpPr>
          <p:cNvPr id="16" name="TextBox 16"/>
          <p:cNvSpPr txBox="1"/>
          <p:nvPr/>
        </p:nvSpPr>
        <p:spPr>
          <a:xfrm>
            <a:off x="5147691" y="3903821"/>
            <a:ext cx="1896618"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編集した直後に</a:t>
            </a:r>
          </a:p>
          <a:p>
            <a:pPr algn="ctr">
              <a:lnSpc>
                <a:spcPts val="2100"/>
              </a:lnSpc>
            </a:pPr>
            <a:r>
              <a:rPr lang="zh-CN" sz="1420" dirty="0">
                <a:solidFill>
                  <a:srgbClr val="484848"/>
                </a:solidFill>
                <a:latin typeface="Zen Kaku Gothic New"/>
                <a:ea typeface="Zen Kaku Gothic New"/>
                <a:cs typeface="Zen Kaku Gothic New"/>
              </a:rPr>
              <a:t>規約を読んで判定</a:t>
            </a:r>
          </a:p>
        </p:txBody>
      </p:sp>
      <p:sp>
        <p:nvSpPr>
          <p:cNvPr id="17" name="Polygon 17"/>
          <p:cNvSpPr/>
          <p:nvPr/>
        </p:nvSpPr>
        <p:spPr>
          <a:xfrm>
            <a:off x="7791450" y="3752850"/>
            <a:ext cx="476250" cy="304800"/>
          </a:xfrm>
          <a:custGeom>
            <a:avLst/>
            <a:gdLst/>
            <a:ahLst/>
            <a:cxnLst/>
            <a:rect l="l" t="t" r="r" b="b"/>
            <a:pathLst>
              <a:path w="476250" h="304800">
                <a:moveTo>
                  <a:pt x="0" y="95250"/>
                </a:moveTo>
                <a:lnTo>
                  <a:pt x="266700" y="95250"/>
                </a:lnTo>
                <a:lnTo>
                  <a:pt x="266700" y="0"/>
                </a:lnTo>
                <a:lnTo>
                  <a:pt x="476250" y="152400"/>
                </a:lnTo>
                <a:lnTo>
                  <a:pt x="266700" y="304800"/>
                </a:lnTo>
                <a:lnTo>
                  <a:pt x="266700" y="209550"/>
                </a:lnTo>
                <a:lnTo>
                  <a:pt x="0" y="209550"/>
                </a:lnTo>
                <a:close/>
              </a:path>
            </a:pathLst>
          </a:custGeom>
          <a:solidFill>
            <a:srgbClr val="47BCC6"/>
          </a:solidFill>
          <a:ln>
            <a:noFill/>
          </a:ln>
        </p:spPr>
      </p:sp>
      <p:sp>
        <p:nvSpPr>
          <p:cNvPr id="18" name="Rectangle 18"/>
          <p:cNvSpPr/>
          <p:nvPr/>
        </p:nvSpPr>
        <p:spPr>
          <a:xfrm>
            <a:off x="8343900" y="3238500"/>
            <a:ext cx="3238500" cy="1333500"/>
          </a:xfrm>
          <a:prstGeom prst="roundRect">
            <a:avLst>
              <a:gd name="adj" fmla="val 7143"/>
            </a:avLst>
          </a:prstGeom>
          <a:solidFill>
            <a:srgbClr val="EEF6F7"/>
          </a:solidFill>
          <a:ln w="14288">
            <a:solidFill>
              <a:srgbClr val="47BCC6"/>
            </a:solidFill>
          </a:ln>
        </p:spPr>
      </p:sp>
      <p:sp>
        <p:nvSpPr>
          <p:cNvPr id="19" name="TextBox 19"/>
          <p:cNvSpPr txBox="1"/>
          <p:nvPr/>
        </p:nvSpPr>
        <p:spPr>
          <a:xfrm>
            <a:off x="8915400" y="3571875"/>
            <a:ext cx="2095500"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会話に指摘が返る</a:t>
            </a:r>
          </a:p>
        </p:txBody>
      </p:sp>
      <p:sp>
        <p:nvSpPr>
          <p:cNvPr id="20" name="TextBox 20"/>
          <p:cNvSpPr txBox="1"/>
          <p:nvPr/>
        </p:nvSpPr>
        <p:spPr>
          <a:xfrm>
            <a:off x="9067776" y="3903821"/>
            <a:ext cx="1790748"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違反の箇所と</a:t>
            </a:r>
          </a:p>
          <a:p>
            <a:pPr algn="ctr">
              <a:lnSpc>
                <a:spcPts val="2100"/>
              </a:lnSpc>
            </a:pPr>
            <a:r>
              <a:rPr lang="zh-CN" sz="1420" dirty="0">
                <a:solidFill>
                  <a:srgbClr val="484848"/>
                </a:solidFill>
                <a:latin typeface="Zen Kaku Gothic New"/>
                <a:ea typeface="Zen Kaku Gothic New"/>
                <a:cs typeface="Zen Kaku Gothic New"/>
              </a:rPr>
              <a:t>直し方が最大3点</a:t>
            </a:r>
          </a:p>
        </p:txBody>
      </p:sp>
      <p:sp>
        <p:nvSpPr>
          <p:cNvPr id="21" name="Rectangle 21"/>
          <p:cNvSpPr/>
          <p:nvPr/>
        </p:nvSpPr>
        <p:spPr>
          <a:xfrm>
            <a:off x="609600" y="5048250"/>
            <a:ext cx="10972800" cy="800100"/>
          </a:xfrm>
          <a:prstGeom prst="roundRect">
            <a:avLst>
              <a:gd name="adj" fmla="val 9524"/>
            </a:avLst>
          </a:prstGeom>
          <a:solidFill>
            <a:srgbClr val="F7F9FA"/>
          </a:solidFill>
          <a:ln>
            <a:noFill/>
          </a:ln>
        </p:spPr>
      </p:sp>
      <p:sp>
        <p:nvSpPr>
          <p:cNvPr id="22" name="Rectangle 22"/>
          <p:cNvSpPr/>
          <p:nvPr/>
        </p:nvSpPr>
        <p:spPr>
          <a:xfrm>
            <a:off x="609600" y="5048250"/>
            <a:ext cx="57150" cy="800100"/>
          </a:xfrm>
          <a:prstGeom prst="roundRect">
            <a:avLst>
              <a:gd name="adj" fmla="val 50000"/>
            </a:avLst>
          </a:prstGeom>
          <a:solidFill>
            <a:srgbClr val="47BCC6"/>
          </a:solidFill>
          <a:ln>
            <a:noFill/>
          </a:ln>
        </p:spPr>
      </p:sp>
      <p:sp>
        <p:nvSpPr>
          <p:cNvPr id="23" name="TextBox 23"/>
          <p:cNvSpPr txBox="1"/>
          <p:nvPr/>
        </p:nvSpPr>
        <p:spPr>
          <a:xfrm>
            <a:off x="907161" y="5237321"/>
            <a:ext cx="639022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20分の枠です。規約は白紙から書きません。配布フォルダの</a:t>
            </a:r>
          </a:p>
          <a:p>
            <a:pPr algn="l">
              <a:lnSpc>
                <a:spcPts val="2250"/>
              </a:lnSpc>
            </a:pPr>
            <a:r>
              <a:rPr lang="zh-CN" sz="1420" dirty="0">
                <a:solidFill>
                  <a:srgbClr val="484848"/>
                </a:solidFill>
                <a:latin typeface="Zen Kaku Gothic New"/>
                <a:ea typeface="Zen Kaku Gothic New"/>
                <a:cs typeface="Zen Kaku Gothic New"/>
              </a:rPr>
              <a:t>ひな型をコピーして、2項目だけ自分の言葉に直します。</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151</a:t>
            </a:r>
          </a:p>
        </p:txBody>
      </p:sp>
    </p:spTree>
  </p:cSld>
  <p:clrMapOvr>
    <a:masterClrMapping/>
  </p:clrMapOvr>
  <p:transition xmlns:p14="http://schemas.microsoft.com/office/powerpoint/2010/main" p14:dur="400">
    <p:fade/>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規約ファイルのコピー</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98746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ひな型をコピーして、</a:t>
            </a:r>
            <a:r>
              <a:rPr lang="zh-CN" sz="2480" b="1" dirty="0">
                <a:solidFill>
                  <a:srgbClr val="264DBF"/>
                </a:solidFill>
                <a:latin typeface="Zen Kaku Gothic New"/>
                <a:ea typeface="Zen Kaku Gothic New"/>
                <a:cs typeface="Zen Kaku Gothic New"/>
              </a:rPr>
              <a:t>2項目だけ</a:t>
            </a:r>
            <a:r>
              <a:rPr lang="zh-CN" sz="2480" b="1" dirty="0">
                <a:solidFill>
                  <a:srgbClr val="000000"/>
                </a:solidFill>
                <a:latin typeface="Zen Kaku Gothic New"/>
                <a:ea typeface="Zen Kaku Gothic New"/>
                <a:cs typeface="Zen Kaku Gothic New"/>
              </a:rPr>
              <a:t>自分の言葉に直します。</a:t>
            </a:r>
          </a:p>
        </p:txBody>
      </p:sp>
      <p:sp>
        <p:nvSpPr>
          <p:cNvPr id="7" name="Ellipse 7"/>
          <p:cNvSpPr/>
          <p:nvPr/>
        </p:nvSpPr>
        <p:spPr>
          <a:xfrm>
            <a:off x="781050" y="2019300"/>
            <a:ext cx="342900" cy="342900"/>
          </a:xfrm>
          <a:prstGeom prst="ellipse">
            <a:avLst/>
          </a:prstGeom>
          <a:solidFill>
            <a:srgbClr val="47BCC6"/>
          </a:solidFill>
          <a:ln>
            <a:noFill/>
          </a:ln>
        </p:spPr>
      </p:sp>
      <p:sp>
        <p:nvSpPr>
          <p:cNvPr id="8" name="TextBox 8"/>
          <p:cNvSpPr txBox="1"/>
          <p:nvPr/>
        </p:nvSpPr>
        <p:spPr>
          <a:xfrm>
            <a:off x="877328" y="2103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249299" y="207787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ひな型を開く</a:t>
            </a:r>
          </a:p>
        </p:txBody>
      </p:sp>
      <p:sp>
        <p:nvSpPr>
          <p:cNvPr id="10" name="TextBox 10"/>
          <p:cNvSpPr txBox="1"/>
          <p:nvPr/>
        </p:nvSpPr>
        <p:spPr>
          <a:xfrm>
            <a:off x="1250061" y="2379821"/>
            <a:ext cx="5390340"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配布フォルダの docs_参照元/ にあります。</a:t>
            </a:r>
          </a:p>
          <a:p>
            <a:pPr algn="l">
              <a:lnSpc>
                <a:spcPts val="2175"/>
              </a:lnSpc>
            </a:pPr>
            <a:r>
              <a:rPr lang="zh-CN" sz="1420" dirty="0">
                <a:solidFill>
                  <a:srgbClr val="484848"/>
                </a:solidFill>
                <a:latin typeface="Zen Kaku Gothic New"/>
                <a:ea typeface="Zen Kaku Gothic New"/>
                <a:cs typeface="Zen Kaku Gothic New"/>
              </a:rPr>
              <a:t>演習フォルダの外なので、@ の候補には出ません。</a:t>
            </a:r>
          </a:p>
        </p:txBody>
      </p:sp>
      <p:sp>
        <p:nvSpPr>
          <p:cNvPr id="11" name="Ellipse 11"/>
          <p:cNvSpPr/>
          <p:nvPr/>
        </p:nvSpPr>
        <p:spPr>
          <a:xfrm>
            <a:off x="781050" y="3086100"/>
            <a:ext cx="342900" cy="342900"/>
          </a:xfrm>
          <a:prstGeom prst="ellipse">
            <a:avLst/>
          </a:prstGeom>
          <a:solidFill>
            <a:srgbClr val="47BCC6"/>
          </a:solidFill>
          <a:ln>
            <a:noFill/>
          </a:ln>
        </p:spPr>
      </p:sp>
      <p:sp>
        <p:nvSpPr>
          <p:cNvPr id="12" name="TextBox 12"/>
          <p:cNvSpPr txBox="1"/>
          <p:nvPr/>
        </p:nvSpPr>
        <p:spPr>
          <a:xfrm>
            <a:off x="877328" y="3170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249299" y="3144679"/>
            <a:ext cx="490331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docs/コーディング規約.md として保存</a:t>
            </a:r>
          </a:p>
        </p:txBody>
      </p:sp>
      <p:sp>
        <p:nvSpPr>
          <p:cNvPr id="14" name="TextBox 14"/>
          <p:cNvSpPr txBox="1"/>
          <p:nvPr/>
        </p:nvSpPr>
        <p:spPr>
          <a:xfrm>
            <a:off x="1250061" y="3446621"/>
            <a:ext cx="5813822" cy="83115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エクスプローラや Finder でコピーして貼り付けます。</a:t>
            </a:r>
          </a:p>
          <a:p>
            <a:pPr algn="l">
              <a:lnSpc>
                <a:spcPts val="2175"/>
              </a:lnSpc>
            </a:pPr>
            <a:r>
              <a:rPr lang="zh-CN" sz="1420" dirty="0">
                <a:solidFill>
                  <a:srgbClr val="484848"/>
                </a:solidFill>
                <a:latin typeface="Zen Kaku Gothic New"/>
                <a:ea typeface="Zen Kaku Gothic New"/>
                <a:cs typeface="Zen Kaku Gothic New"/>
              </a:rPr>
              <a:t>Shift を押しながらパネルへドラッグして、保存を</a:t>
            </a:r>
          </a:p>
          <a:p>
            <a:pPr algn="l">
              <a:lnSpc>
                <a:spcPts val="2175"/>
              </a:lnSpc>
            </a:pPr>
            <a:r>
              <a:rPr lang="zh-CN" sz="1420" dirty="0">
                <a:solidFill>
                  <a:srgbClr val="484848"/>
                </a:solidFill>
                <a:latin typeface="Zen Kaku Gothic New"/>
                <a:ea typeface="Zen Kaku Gothic New"/>
                <a:cs typeface="Zen Kaku Gothic New"/>
              </a:rPr>
              <a:t>頼む方法もあります。</a:t>
            </a:r>
          </a:p>
        </p:txBody>
      </p:sp>
      <p:sp>
        <p:nvSpPr>
          <p:cNvPr id="15" name="Ellipse 15"/>
          <p:cNvSpPr/>
          <p:nvPr/>
        </p:nvSpPr>
        <p:spPr>
          <a:xfrm>
            <a:off x="781050" y="4429125"/>
            <a:ext cx="342900" cy="342900"/>
          </a:xfrm>
          <a:prstGeom prst="ellipse">
            <a:avLst/>
          </a:prstGeom>
          <a:solidFill>
            <a:srgbClr val="47BCC6"/>
          </a:solidFill>
          <a:ln>
            <a:noFill/>
          </a:ln>
        </p:spPr>
      </p:sp>
      <p:sp>
        <p:nvSpPr>
          <p:cNvPr id="16" name="TextBox 16"/>
          <p:cNvSpPr txBox="1"/>
          <p:nvPr/>
        </p:nvSpPr>
        <p:spPr>
          <a:xfrm>
            <a:off x="877328" y="45134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249299" y="4487704"/>
            <a:ext cx="262347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2項目だけ書き換える</a:t>
            </a:r>
          </a:p>
        </p:txBody>
      </p:sp>
      <p:sp>
        <p:nvSpPr>
          <p:cNvPr id="18" name="TextBox 18"/>
          <p:cNvSpPr txBox="1"/>
          <p:nvPr/>
        </p:nvSpPr>
        <p:spPr>
          <a:xfrm>
            <a:off x="1250061" y="4789646"/>
            <a:ext cx="4955096"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max_line_length の値と、人が読む説明のうち</a:t>
            </a:r>
          </a:p>
          <a:p>
            <a:pPr algn="l">
              <a:lnSpc>
                <a:spcPts val="2175"/>
              </a:lnSpc>
            </a:pPr>
            <a:r>
              <a:rPr lang="zh-CN" sz="1420" dirty="0">
                <a:solidFill>
                  <a:srgbClr val="484848"/>
                </a:solidFill>
                <a:latin typeface="Zen Kaku Gothic New"/>
                <a:ea typeface="Zen Kaku Gothic New"/>
                <a:cs typeface="Zen Kaku Gothic New"/>
              </a:rPr>
              <a:t>1行を、自分たちの言葉に直します。</a:t>
            </a:r>
          </a:p>
        </p:txBody>
      </p:sp>
      <p:sp>
        <p:nvSpPr>
          <p:cNvPr id="19" name="Ellipse 19"/>
          <p:cNvSpPr/>
          <p:nvPr/>
        </p:nvSpPr>
        <p:spPr>
          <a:xfrm>
            <a:off x="781050" y="5495925"/>
            <a:ext cx="342900" cy="342900"/>
          </a:xfrm>
          <a:prstGeom prst="ellipse">
            <a:avLst/>
          </a:prstGeom>
          <a:solidFill>
            <a:srgbClr val="0B2E33"/>
          </a:solidFill>
          <a:ln>
            <a:noFill/>
          </a:ln>
        </p:spPr>
      </p:sp>
      <p:sp>
        <p:nvSpPr>
          <p:cNvPr id="20" name="TextBox 20"/>
          <p:cNvSpPr txBox="1"/>
          <p:nvPr/>
        </p:nvSpPr>
        <p:spPr>
          <a:xfrm>
            <a:off x="877328" y="55802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1" name="TextBox 21"/>
          <p:cNvSpPr txBox="1"/>
          <p:nvPr/>
        </p:nvSpPr>
        <p:spPr>
          <a:xfrm>
            <a:off x="1249299" y="5554504"/>
            <a:ext cx="329241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設定キーの名前は変えない</a:t>
            </a:r>
          </a:p>
        </p:txBody>
      </p:sp>
      <p:sp>
        <p:nvSpPr>
          <p:cNvPr id="22" name="TextBox 22"/>
          <p:cNvSpPr txBox="1"/>
          <p:nvPr/>
        </p:nvSpPr>
        <p:spPr>
          <a:xfrm>
            <a:off x="1250061" y="5856446"/>
            <a:ext cx="572152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キー名は Hook が読みます。変えるのは値だけです。</a:t>
            </a:r>
          </a:p>
        </p:txBody>
      </p:sp>
      <p:sp>
        <p:nvSpPr>
          <p:cNvPr id="23" name="Rectangle 23"/>
          <p:cNvSpPr/>
          <p:nvPr/>
        </p:nvSpPr>
        <p:spPr>
          <a:xfrm>
            <a:off x="6705600" y="2190750"/>
            <a:ext cx="4876800" cy="3143250"/>
          </a:xfrm>
          <a:prstGeom prst="roundRect">
            <a:avLst>
              <a:gd name="adj" fmla="val 2424"/>
            </a:avLst>
          </a:prstGeom>
          <a:solidFill>
            <a:srgbClr val="F2F4F8"/>
          </a:solidFill>
          <a:ln w="14288">
            <a:solidFill>
              <a:srgbClr val="9AA0B4"/>
            </a:solidFill>
            <a:custDash>
              <a:ds d="400000" sp="266666"/>
            </a:custDash>
          </a:ln>
        </p:spPr>
      </p:sp>
      <p:sp>
        <p:nvSpPr>
          <p:cNvPr id="24" name="TextBox 24"/>
          <p:cNvSpPr txBox="1"/>
          <p:nvPr/>
        </p:nvSpPr>
        <p:spPr>
          <a:xfrm>
            <a:off x="8043862" y="32589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25" name="TextBox 25"/>
          <p:cNvSpPr txBox="1"/>
          <p:nvPr/>
        </p:nvSpPr>
        <p:spPr>
          <a:xfrm>
            <a:off x="7089934" y="3694271"/>
            <a:ext cx="4108132" cy="850202"/>
          </a:xfrm>
          <a:prstGeom prst="rect">
            <a:avLst/>
          </a:prstGeom>
          <a:noFill/>
          <a:ln>
            <a:noFill/>
          </a:ln>
        </p:spPr>
        <p:txBody>
          <a:bodyPr wrap="square" lIns="0" tIns="0" rIns="0" bIns="0" anchor="t" anchorCtr="0"/>
          <a:lstStyle/>
          <a:p>
            <a:pPr algn="ctr">
              <a:lnSpc>
                <a:spcPts val="2250"/>
              </a:lnSpc>
            </a:pPr>
            <a:r>
              <a:rPr lang="zh-CN" sz="1420" dirty="0">
                <a:solidFill>
                  <a:srgbClr val="8A8F9C"/>
                </a:solidFill>
                <a:latin typeface="Zen Kaku Gothic New"/>
                <a:ea typeface="Zen Kaku Gothic New"/>
                <a:cs typeface="Zen Kaku Gothic New"/>
              </a:rPr>
              <a:t>PS36 配布フォルダの docs_参照元/ を</a:t>
            </a:r>
          </a:p>
          <a:p>
            <a:pPr algn="ctr">
              <a:lnSpc>
                <a:spcPts val="2250"/>
              </a:lnSpc>
            </a:pPr>
            <a:r>
              <a:rPr lang="zh-CN" sz="1420" dirty="0">
                <a:solidFill>
                  <a:srgbClr val="8A8F9C"/>
                </a:solidFill>
                <a:latin typeface="Zen Kaku Gothic New"/>
                <a:ea typeface="Zen Kaku Gothic New"/>
                <a:cs typeface="Zen Kaku Gothic New"/>
              </a:rPr>
              <a:t>エクスプローラで開いた画面</a:t>
            </a:r>
          </a:p>
          <a:p>
            <a:pPr algn="ctr">
              <a:lnSpc>
                <a:spcPts val="2250"/>
              </a:lnSpc>
            </a:pPr>
            <a:r>
              <a:rPr lang="zh-CN" sz="1420" dirty="0">
                <a:solidFill>
                  <a:srgbClr val="8A8F9C"/>
                </a:solidFill>
                <a:latin typeface="Zen Kaku Gothic New"/>
                <a:ea typeface="Zen Kaku Gothic New"/>
                <a:cs typeface="Zen Kaku Gothic New"/>
              </a:rPr>
              <a:t>（ひな型ファイルが見える状態）</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152</a:t>
            </a:r>
          </a:p>
        </p:txBody>
      </p:sp>
    </p:spTree>
  </p:cSld>
  <p:clrMapOvr>
    <a:masterClrMapping/>
  </p:clrMapOvr>
  <p:transition xmlns:p14="http://schemas.microsoft.com/office/powerpoint/2010/main" p14:dur="400">
    <p:fade/>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規約ファイルの形</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98746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同じ1枚に、</a:t>
            </a:r>
            <a:r>
              <a:rPr lang="zh-CN" sz="2480" b="1" dirty="0">
                <a:solidFill>
                  <a:srgbClr val="264DBF"/>
                </a:solidFill>
                <a:latin typeface="Zen Kaku Gothic New"/>
                <a:ea typeface="Zen Kaku Gothic New"/>
                <a:cs typeface="Zen Kaku Gothic New"/>
              </a:rPr>
              <a:t>人が読む説明</a:t>
            </a:r>
            <a:r>
              <a:rPr lang="zh-CN" sz="2480" b="1" dirty="0">
                <a:solidFill>
                  <a:srgbClr val="000000"/>
                </a:solidFill>
                <a:latin typeface="Zen Kaku Gothic New"/>
                <a:ea typeface="Zen Kaku Gothic New"/>
                <a:cs typeface="Zen Kaku Gothic New"/>
              </a:rPr>
              <a:t>と機械が読む設定を並べます。</a:t>
            </a:r>
          </a:p>
        </p:txBody>
      </p:sp>
      <p:sp>
        <p:nvSpPr>
          <p:cNvPr id="7" name="Rectangle 7"/>
          <p:cNvSpPr/>
          <p:nvPr/>
        </p:nvSpPr>
        <p:spPr>
          <a:xfrm>
            <a:off x="609600" y="1962150"/>
            <a:ext cx="6096000" cy="4095750"/>
          </a:xfrm>
          <a:prstGeom prst="roundRect">
            <a:avLst>
              <a:gd name="adj" fmla="val 1860"/>
            </a:avLst>
          </a:prstGeom>
          <a:solidFill>
            <a:srgbClr val="1E1E1E"/>
          </a:solidFill>
          <a:ln>
            <a:noFill/>
          </a:ln>
        </p:spPr>
      </p:sp>
      <p:sp>
        <p:nvSpPr>
          <p:cNvPr id="8" name="TextBox 8"/>
          <p:cNvSpPr txBox="1"/>
          <p:nvPr/>
        </p:nvSpPr>
        <p:spPr>
          <a:xfrm>
            <a:off x="831075" y="2172700"/>
            <a:ext cx="3332727" cy="274301"/>
          </a:xfrm>
          <a:prstGeom prst="rect">
            <a:avLst/>
          </a:prstGeom>
          <a:noFill/>
          <a:ln>
            <a:noFill/>
          </a:ln>
        </p:spPr>
        <p:txBody>
          <a:bodyPr wrap="none" lIns="0" tIns="0" rIns="0" bIns="0" anchor="t" anchorCtr="0">
            <a:spAutoFit/>
          </a:bodyPr>
          <a:lstStyle/>
          <a:p>
            <a:pPr algn="l"/>
            <a:r>
              <a:rPr lang="zh-CN" sz="1400" dirty="0">
                <a:solidFill>
                  <a:srgbClr val="6A9955"/>
                </a:solidFill>
                <a:latin typeface="Source Code Pro"/>
                <a:ea typeface="Microsoft YaHei"/>
                <a:cs typeface="Source Code Pro"/>
              </a:rPr>
              <a:t># コーディング規約（Python）</a:t>
            </a:r>
          </a:p>
        </p:txBody>
      </p:sp>
      <p:sp>
        <p:nvSpPr>
          <p:cNvPr id="9" name="TextBox 9"/>
          <p:cNvSpPr txBox="1"/>
          <p:nvPr/>
        </p:nvSpPr>
        <p:spPr>
          <a:xfrm>
            <a:off x="831075" y="2706100"/>
            <a:ext cx="1727740"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 人が読む説明</a:t>
            </a:r>
          </a:p>
        </p:txBody>
      </p:sp>
      <p:sp>
        <p:nvSpPr>
          <p:cNvPr id="10" name="TextBox 10"/>
          <p:cNvSpPr txBox="1"/>
          <p:nvPr/>
        </p:nvSpPr>
        <p:spPr>
          <a:xfrm>
            <a:off x="831075" y="2972800"/>
            <a:ext cx="3684360"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 命名は意味を推測できる語にする</a:t>
            </a:r>
          </a:p>
        </p:txBody>
      </p:sp>
      <p:sp>
        <p:nvSpPr>
          <p:cNvPr id="11" name="TextBox 11"/>
          <p:cNvSpPr txBox="1"/>
          <p:nvPr/>
        </p:nvSpPr>
        <p:spPr>
          <a:xfrm>
            <a:off x="831075" y="3239500"/>
            <a:ext cx="3221255"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 コメントには「なぜ」を書く</a:t>
            </a:r>
          </a:p>
        </p:txBody>
      </p:sp>
      <p:sp>
        <p:nvSpPr>
          <p:cNvPr id="12" name="TextBox 12"/>
          <p:cNvSpPr txBox="1"/>
          <p:nvPr/>
        </p:nvSpPr>
        <p:spPr>
          <a:xfrm>
            <a:off x="831075" y="3506200"/>
            <a:ext cx="3915913"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 既存の出力フォーマットを変えない</a:t>
            </a:r>
          </a:p>
        </p:txBody>
      </p:sp>
      <p:sp>
        <p:nvSpPr>
          <p:cNvPr id="13" name="TextBox 13"/>
          <p:cNvSpPr txBox="1"/>
          <p:nvPr/>
        </p:nvSpPr>
        <p:spPr>
          <a:xfrm>
            <a:off x="831075" y="4039600"/>
            <a:ext cx="1959292"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 機械が読む設定</a:t>
            </a:r>
          </a:p>
        </p:txBody>
      </p:sp>
      <p:sp>
        <p:nvSpPr>
          <p:cNvPr id="14" name="TextBox 14"/>
          <p:cNvSpPr txBox="1"/>
          <p:nvPr/>
        </p:nvSpPr>
        <p:spPr>
          <a:xfrm>
            <a:off x="831075" y="4306300"/>
            <a:ext cx="14160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a:t>
            </a:r>
          </a:p>
        </p:txBody>
      </p:sp>
      <p:sp>
        <p:nvSpPr>
          <p:cNvPr id="15" name="TextBox 15"/>
          <p:cNvSpPr txBox="1"/>
          <p:nvPr/>
        </p:nvSpPr>
        <p:spPr>
          <a:xfrm>
            <a:off x="1059675" y="4573000"/>
            <a:ext cx="2445553" cy="274301"/>
          </a:xfrm>
          <a:prstGeom prst="rect">
            <a:avLst/>
          </a:prstGeom>
          <a:noFill/>
          <a:ln>
            <a:noFill/>
          </a:ln>
        </p:spPr>
        <p:txBody>
          <a:bodyPr wrap="none" lIns="0" tIns="0" rIns="0" bIns="0" anchor="t" anchorCtr="0">
            <a:spAutoFit/>
          </a:bodyPr>
          <a:lstStyle/>
          <a:p>
            <a:pPr algn="l"/>
            <a:r>
              <a:rPr lang="en-US" sz="1400" dirty="0">
                <a:solidFill>
                  <a:srgbClr val="CE9178"/>
                </a:solidFill>
                <a:latin typeface="Source Code Pro"/>
                <a:ea typeface="Source Code Pro"/>
                <a:cs typeface="Source Code Pro"/>
              </a:rPr>
              <a:t>"forbid_tabs": true,</a:t>
            </a:r>
          </a:p>
        </p:txBody>
      </p:sp>
      <p:sp>
        <p:nvSpPr>
          <p:cNvPr id="16" name="TextBox 16"/>
          <p:cNvSpPr txBox="1"/>
          <p:nvPr/>
        </p:nvSpPr>
        <p:spPr>
          <a:xfrm>
            <a:off x="1059675" y="4839700"/>
            <a:ext cx="2758149" cy="274301"/>
          </a:xfrm>
          <a:prstGeom prst="rect">
            <a:avLst/>
          </a:prstGeom>
          <a:noFill/>
          <a:ln>
            <a:noFill/>
          </a:ln>
        </p:spPr>
        <p:txBody>
          <a:bodyPr wrap="none" lIns="0" tIns="0" rIns="0" bIns="0" anchor="t" anchorCtr="0">
            <a:spAutoFit/>
          </a:bodyPr>
          <a:lstStyle/>
          <a:p>
            <a:pPr algn="l"/>
            <a:r>
              <a:rPr lang="en-US" sz="1400" dirty="0">
                <a:solidFill>
                  <a:srgbClr val="CE9178"/>
                </a:solidFill>
                <a:latin typeface="Source Code Pro"/>
                <a:ea typeface="Source Code Pro"/>
                <a:cs typeface="Source Code Pro"/>
              </a:rPr>
              <a:t>"max_line_length": 100,</a:t>
            </a:r>
          </a:p>
        </p:txBody>
      </p:sp>
      <p:sp>
        <p:nvSpPr>
          <p:cNvPr id="17" name="TextBox 17"/>
          <p:cNvSpPr txBox="1"/>
          <p:nvPr/>
        </p:nvSpPr>
        <p:spPr>
          <a:xfrm>
            <a:off x="1059675" y="5106400"/>
            <a:ext cx="396311" cy="274301"/>
          </a:xfrm>
          <a:prstGeom prst="rect">
            <a:avLst/>
          </a:prstGeom>
          <a:noFill/>
          <a:ln>
            <a:noFill/>
          </a:ln>
        </p:spPr>
        <p:txBody>
          <a:bodyPr wrap="none" lIns="0" tIns="0" rIns="0" bIns="0" anchor="t" anchorCtr="0">
            <a:spAutoFit/>
          </a:bodyPr>
          <a:lstStyle/>
          <a:p>
            <a:pPr algn="l"/>
            <a:r>
              <a:rPr lang="en-US" sz="1400" dirty="0">
                <a:solidFill>
                  <a:srgbClr val="8A8F9C"/>
                </a:solidFill>
                <a:latin typeface="Source Code Pro"/>
                <a:ea typeface="Source Code Pro"/>
                <a:cs typeface="Source Code Pro"/>
              </a:rPr>
              <a:t>...</a:t>
            </a:r>
          </a:p>
        </p:txBody>
      </p:sp>
      <p:sp>
        <p:nvSpPr>
          <p:cNvPr id="18" name="TextBox 18"/>
          <p:cNvSpPr txBox="1"/>
          <p:nvPr/>
        </p:nvSpPr>
        <p:spPr>
          <a:xfrm>
            <a:off x="1059675" y="5373100"/>
            <a:ext cx="2457131" cy="274301"/>
          </a:xfrm>
          <a:prstGeom prst="rect">
            <a:avLst/>
          </a:prstGeom>
          <a:noFill/>
          <a:ln>
            <a:noFill/>
          </a:ln>
        </p:spPr>
        <p:txBody>
          <a:bodyPr wrap="none" lIns="0" tIns="0" rIns="0" bIns="0" anchor="t" anchorCtr="0">
            <a:spAutoFit/>
          </a:bodyPr>
          <a:lstStyle/>
          <a:p>
            <a:pPr algn="l"/>
            <a:r>
              <a:rPr lang="en-US" sz="1400" dirty="0">
                <a:solidFill>
                  <a:srgbClr val="CE9178"/>
                </a:solidFill>
                <a:latin typeface="Source Code Pro"/>
                <a:ea typeface="Source Code Pro"/>
                <a:cs typeface="Source Code Pro"/>
              </a:rPr>
              <a:t>"forbid_print": false</a:t>
            </a:r>
          </a:p>
        </p:txBody>
      </p:sp>
      <p:sp>
        <p:nvSpPr>
          <p:cNvPr id="19" name="TextBox 19"/>
          <p:cNvSpPr txBox="1"/>
          <p:nvPr/>
        </p:nvSpPr>
        <p:spPr>
          <a:xfrm>
            <a:off x="831075" y="5639800"/>
            <a:ext cx="14160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a:t>
            </a:r>
          </a:p>
        </p:txBody>
      </p:sp>
      <p:sp>
        <p:nvSpPr>
          <p:cNvPr id="20" name="Rectangle 20"/>
          <p:cNvSpPr/>
          <p:nvPr/>
        </p:nvSpPr>
        <p:spPr>
          <a:xfrm>
            <a:off x="7010400" y="1962150"/>
            <a:ext cx="4572000" cy="4095750"/>
          </a:xfrm>
          <a:prstGeom prst="roundRect">
            <a:avLst>
              <a:gd name="adj" fmla="val 2326"/>
            </a:avLst>
          </a:prstGeom>
          <a:solidFill>
            <a:srgbClr val="EEF6F7"/>
          </a:solidFill>
          <a:ln>
            <a:noFill/>
          </a:ln>
        </p:spPr>
      </p:sp>
      <p:sp>
        <p:nvSpPr>
          <p:cNvPr id="21" name="Rectangle 21"/>
          <p:cNvSpPr/>
          <p:nvPr/>
        </p:nvSpPr>
        <p:spPr>
          <a:xfrm>
            <a:off x="7010400" y="1962150"/>
            <a:ext cx="57150" cy="4095750"/>
          </a:xfrm>
          <a:prstGeom prst="roundRect">
            <a:avLst>
              <a:gd name="adj" fmla="val 50000"/>
            </a:avLst>
          </a:prstGeom>
          <a:solidFill>
            <a:srgbClr val="47BCC6"/>
          </a:solidFill>
          <a:ln>
            <a:noFill/>
          </a:ln>
        </p:spPr>
      </p:sp>
      <p:sp>
        <p:nvSpPr>
          <p:cNvPr id="22" name="TextBox 22"/>
          <p:cNvSpPr txBox="1"/>
          <p:nvPr/>
        </p:nvSpPr>
        <p:spPr>
          <a:xfrm>
            <a:off x="7269099" y="223027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読み方</a:t>
            </a:r>
          </a:p>
        </p:txBody>
      </p:sp>
      <p:sp>
        <p:nvSpPr>
          <p:cNvPr id="23" name="Ellipse 23"/>
          <p:cNvSpPr/>
          <p:nvPr/>
        </p:nvSpPr>
        <p:spPr>
          <a:xfrm>
            <a:off x="7286625" y="2828925"/>
            <a:ext cx="171450" cy="171450"/>
          </a:xfrm>
          <a:prstGeom prst="ellipse">
            <a:avLst/>
          </a:prstGeom>
          <a:solidFill>
            <a:srgbClr val="47BCC6"/>
          </a:solidFill>
          <a:ln>
            <a:noFill/>
          </a:ln>
        </p:spPr>
      </p:sp>
      <p:sp>
        <p:nvSpPr>
          <p:cNvPr id="24" name="TextBox 24"/>
          <p:cNvSpPr txBox="1"/>
          <p:nvPr/>
        </p:nvSpPr>
        <p:spPr>
          <a:xfrm>
            <a:off x="7593330" y="280987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上半分は人が見る項目</a:t>
            </a:r>
          </a:p>
        </p:txBody>
      </p:sp>
      <p:sp>
        <p:nvSpPr>
          <p:cNvPr id="25" name="TextBox 25"/>
          <p:cNvSpPr txBox="1"/>
          <p:nvPr/>
        </p:nvSpPr>
        <p:spPr>
          <a:xfrm>
            <a:off x="7593711" y="310372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機械では測れないので</a:t>
            </a:r>
          </a:p>
        </p:txBody>
      </p:sp>
      <p:sp>
        <p:nvSpPr>
          <p:cNvPr id="26" name="TextBox 26"/>
          <p:cNvSpPr txBox="1"/>
          <p:nvPr/>
        </p:nvSpPr>
        <p:spPr>
          <a:xfrm>
            <a:off x="7593711" y="3379946"/>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レビューで見ます。</a:t>
            </a:r>
          </a:p>
        </p:txBody>
      </p:sp>
      <p:sp>
        <p:nvSpPr>
          <p:cNvPr id="27" name="Ellipse 27"/>
          <p:cNvSpPr/>
          <p:nvPr/>
        </p:nvSpPr>
        <p:spPr>
          <a:xfrm>
            <a:off x="7286625" y="3838575"/>
            <a:ext cx="171450" cy="171450"/>
          </a:xfrm>
          <a:prstGeom prst="ellipse">
            <a:avLst/>
          </a:prstGeom>
          <a:solidFill>
            <a:srgbClr val="47BCC6"/>
          </a:solidFill>
          <a:ln>
            <a:noFill/>
          </a:ln>
        </p:spPr>
      </p:sp>
      <p:sp>
        <p:nvSpPr>
          <p:cNvPr id="28" name="TextBox 28"/>
          <p:cNvSpPr txBox="1"/>
          <p:nvPr/>
        </p:nvSpPr>
        <p:spPr>
          <a:xfrm>
            <a:off x="7593330" y="3819525"/>
            <a:ext cx="2612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下半分は Hook が読む</a:t>
            </a:r>
          </a:p>
        </p:txBody>
      </p:sp>
      <p:sp>
        <p:nvSpPr>
          <p:cNvPr id="29" name="TextBox 29"/>
          <p:cNvSpPr txBox="1"/>
          <p:nvPr/>
        </p:nvSpPr>
        <p:spPr>
          <a:xfrm>
            <a:off x="7593711" y="41133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この設定ブロックが</a:t>
            </a:r>
          </a:p>
        </p:txBody>
      </p:sp>
      <p:sp>
        <p:nvSpPr>
          <p:cNvPr id="30" name="TextBox 30"/>
          <p:cNvSpPr txBox="1"/>
          <p:nvPr/>
        </p:nvSpPr>
        <p:spPr>
          <a:xfrm>
            <a:off x="7593711" y="4389596"/>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判定の正本になります。</a:t>
            </a:r>
          </a:p>
        </p:txBody>
      </p:sp>
      <p:sp>
        <p:nvSpPr>
          <p:cNvPr id="31" name="Ellipse 31"/>
          <p:cNvSpPr/>
          <p:nvPr/>
        </p:nvSpPr>
        <p:spPr>
          <a:xfrm>
            <a:off x="7286625" y="4848225"/>
            <a:ext cx="171450" cy="171450"/>
          </a:xfrm>
          <a:prstGeom prst="ellipse">
            <a:avLst/>
          </a:prstGeom>
          <a:solidFill>
            <a:srgbClr val="47BCC6"/>
          </a:solidFill>
          <a:ln>
            <a:noFill/>
          </a:ln>
        </p:spPr>
      </p:sp>
      <p:sp>
        <p:nvSpPr>
          <p:cNvPr id="32" name="TextBox 32"/>
          <p:cNvSpPr txBox="1"/>
          <p:nvPr/>
        </p:nvSpPr>
        <p:spPr>
          <a:xfrm>
            <a:off x="7593330" y="48291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キー名は変えない</a:t>
            </a:r>
          </a:p>
        </p:txBody>
      </p:sp>
      <p:sp>
        <p:nvSpPr>
          <p:cNvPr id="33" name="TextBox 33"/>
          <p:cNvSpPr txBox="1"/>
          <p:nvPr/>
        </p:nvSpPr>
        <p:spPr>
          <a:xfrm>
            <a:off x="7593711" y="512302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変えるのは値だけです。</a:t>
            </a:r>
          </a:p>
        </p:txBody>
      </p:sp>
      <p:sp>
        <p:nvSpPr>
          <p:cNvPr id="34" name="TextBox 34"/>
          <p:cNvSpPr txBox="1"/>
          <p:nvPr/>
        </p:nvSpPr>
        <p:spPr>
          <a:xfrm>
            <a:off x="7593711" y="5399246"/>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名前を変えると</a:t>
            </a:r>
          </a:p>
        </p:txBody>
      </p:sp>
      <p:sp>
        <p:nvSpPr>
          <p:cNvPr id="35" name="TextBox 35"/>
          <p:cNvSpPr txBox="1"/>
          <p:nvPr/>
        </p:nvSpPr>
        <p:spPr>
          <a:xfrm>
            <a:off x="7593711" y="56754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判定が動きません。</a:t>
            </a:r>
          </a:p>
        </p:txBody>
      </p:sp>
      <p:sp>
        <p:nvSpPr>
          <p:cNvPr id="36" name="TextBox 3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7" name="TextBox 37"/>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153</a:t>
            </a:r>
          </a:p>
        </p:txBody>
      </p:sp>
    </p:spTree>
  </p:cSld>
  <p:clrMapOvr>
    <a:masterClrMapping/>
  </p:clrMapOvr>
  <p:transition xmlns:p14="http://schemas.microsoft.com/office/powerpoint/2010/main" p14:dur="400">
    <p:fade/>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62289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機械が判定する8項目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789" y="1292066"/>
            <a:ext cx="8890730"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値は変えてかまいません。</a:t>
            </a:r>
            <a:r>
              <a:rPr lang="zh-CN" sz="2320" b="1" dirty="0">
                <a:solidFill>
                  <a:srgbClr val="264DBF"/>
                </a:solidFill>
                <a:latin typeface="Zen Kaku Gothic New"/>
                <a:ea typeface="Zen Kaku Gothic New"/>
                <a:cs typeface="Zen Kaku Gothic New"/>
              </a:rPr>
              <a:t>キー名は変えません</a:t>
            </a:r>
            <a:r>
              <a:rPr lang="zh-CN" sz="2320" b="1" dirty="0">
                <a:solidFill>
                  <a:srgbClr val="000000"/>
                </a:solidFill>
                <a:latin typeface="Zen Kaku Gothic New"/>
                <a:ea typeface="Zen Kaku Gothic New"/>
                <a:cs typeface="Zen Kaku Gothic New"/>
              </a:rPr>
              <a:t>。</a:t>
            </a:r>
          </a:p>
        </p:txBody>
      </p:sp>
      <p:sp>
        <p:nvSpPr>
          <p:cNvPr id="7" name="Rectangle 7"/>
          <p:cNvSpPr/>
          <p:nvPr/>
        </p:nvSpPr>
        <p:spPr>
          <a:xfrm>
            <a:off x="609600" y="1790700"/>
            <a:ext cx="10972800" cy="419100"/>
          </a:xfrm>
          <a:prstGeom prst="rect">
            <a:avLst/>
          </a:prstGeom>
          <a:solidFill>
            <a:srgbClr val="0B2E33"/>
          </a:solidFill>
          <a:ln>
            <a:noFill/>
          </a:ln>
        </p:spPr>
      </p:sp>
      <p:sp>
        <p:nvSpPr>
          <p:cNvPr id="8" name="TextBox 8"/>
          <p:cNvSpPr txBox="1"/>
          <p:nvPr/>
        </p:nvSpPr>
        <p:spPr>
          <a:xfrm>
            <a:off x="830961" y="1913096"/>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設定キー</a:t>
            </a:r>
          </a:p>
        </p:txBody>
      </p:sp>
      <p:sp>
        <p:nvSpPr>
          <p:cNvPr id="9" name="TextBox 9"/>
          <p:cNvSpPr txBox="1"/>
          <p:nvPr/>
        </p:nvSpPr>
        <p:spPr>
          <a:xfrm>
            <a:off x="3802761" y="19130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既定値</a:t>
            </a:r>
          </a:p>
        </p:txBody>
      </p:sp>
      <p:sp>
        <p:nvSpPr>
          <p:cNvPr id="10" name="TextBox 10"/>
          <p:cNvSpPr txBox="1"/>
          <p:nvPr/>
        </p:nvSpPr>
        <p:spPr>
          <a:xfrm>
            <a:off x="5041011" y="19130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見るところ</a:t>
            </a:r>
          </a:p>
        </p:txBody>
      </p:sp>
      <p:sp>
        <p:nvSpPr>
          <p:cNvPr id="11" name="Rectangle 11"/>
          <p:cNvSpPr/>
          <p:nvPr/>
        </p:nvSpPr>
        <p:spPr>
          <a:xfrm>
            <a:off x="609600" y="2209800"/>
            <a:ext cx="10972800" cy="476250"/>
          </a:xfrm>
          <a:prstGeom prst="rect">
            <a:avLst/>
          </a:prstGeom>
          <a:solidFill>
            <a:srgbClr val="FFFFFF"/>
          </a:solidFill>
          <a:ln>
            <a:noFill/>
          </a:ln>
        </p:spPr>
      </p:sp>
      <p:sp>
        <p:nvSpPr>
          <p:cNvPr id="12" name="TextBox 12"/>
          <p:cNvSpPr txBox="1"/>
          <p:nvPr/>
        </p:nvSpPr>
        <p:spPr>
          <a:xfrm>
            <a:off x="830961" y="2360771"/>
            <a:ext cx="1379030"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forbid_tabs</a:t>
            </a:r>
          </a:p>
        </p:txBody>
      </p:sp>
      <p:sp>
        <p:nvSpPr>
          <p:cNvPr id="13" name="TextBox 13"/>
          <p:cNvSpPr txBox="1"/>
          <p:nvPr/>
        </p:nvSpPr>
        <p:spPr>
          <a:xfrm>
            <a:off x="3802761" y="2360771"/>
            <a:ext cx="53206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true</a:t>
            </a:r>
          </a:p>
        </p:txBody>
      </p:sp>
      <p:sp>
        <p:nvSpPr>
          <p:cNvPr id="14" name="TextBox 14"/>
          <p:cNvSpPr txBox="1"/>
          <p:nvPr/>
        </p:nvSpPr>
        <p:spPr>
          <a:xfrm>
            <a:off x="5041011" y="236077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タブと空白が混ざるとインデントが崩れます</a:t>
            </a:r>
          </a:p>
        </p:txBody>
      </p:sp>
      <p:sp>
        <p:nvSpPr>
          <p:cNvPr id="15" name="Rectangle 15"/>
          <p:cNvSpPr/>
          <p:nvPr/>
        </p:nvSpPr>
        <p:spPr>
          <a:xfrm>
            <a:off x="609600" y="2686050"/>
            <a:ext cx="10972800" cy="476250"/>
          </a:xfrm>
          <a:prstGeom prst="rect">
            <a:avLst/>
          </a:prstGeom>
          <a:solidFill>
            <a:srgbClr val="F7F9FA"/>
          </a:solidFill>
          <a:ln>
            <a:noFill/>
          </a:ln>
        </p:spPr>
      </p:sp>
      <p:sp>
        <p:nvSpPr>
          <p:cNvPr id="16" name="TextBox 16"/>
          <p:cNvSpPr txBox="1"/>
          <p:nvPr/>
        </p:nvSpPr>
        <p:spPr>
          <a:xfrm>
            <a:off x="830961" y="2837021"/>
            <a:ext cx="182603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max_line_length</a:t>
            </a:r>
          </a:p>
        </p:txBody>
      </p:sp>
      <p:sp>
        <p:nvSpPr>
          <p:cNvPr id="17" name="TextBox 17"/>
          <p:cNvSpPr txBox="1"/>
          <p:nvPr/>
        </p:nvSpPr>
        <p:spPr>
          <a:xfrm>
            <a:off x="3802761" y="2837021"/>
            <a:ext cx="40266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100</a:t>
            </a:r>
          </a:p>
        </p:txBody>
      </p:sp>
      <p:sp>
        <p:nvSpPr>
          <p:cNvPr id="18" name="TextBox 18"/>
          <p:cNvSpPr txBox="1"/>
          <p:nvPr/>
        </p:nvSpPr>
        <p:spPr>
          <a:xfrm>
            <a:off x="5041011" y="283702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ここを自分たちの値に直します</a:t>
            </a:r>
          </a:p>
        </p:txBody>
      </p:sp>
      <p:sp>
        <p:nvSpPr>
          <p:cNvPr id="19" name="Rectangle 19"/>
          <p:cNvSpPr/>
          <p:nvPr/>
        </p:nvSpPr>
        <p:spPr>
          <a:xfrm>
            <a:off x="609600" y="3162300"/>
            <a:ext cx="10972800" cy="476250"/>
          </a:xfrm>
          <a:prstGeom prst="rect">
            <a:avLst/>
          </a:prstGeom>
          <a:solidFill>
            <a:srgbClr val="FFFFFF"/>
          </a:solidFill>
          <a:ln>
            <a:noFill/>
          </a:ln>
        </p:spPr>
      </p:sp>
      <p:sp>
        <p:nvSpPr>
          <p:cNvPr id="20" name="TextBox 20"/>
          <p:cNvSpPr txBox="1"/>
          <p:nvPr/>
        </p:nvSpPr>
        <p:spPr>
          <a:xfrm>
            <a:off x="830961" y="3313271"/>
            <a:ext cx="2096595"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require_docstring</a:t>
            </a:r>
          </a:p>
        </p:txBody>
      </p:sp>
      <p:sp>
        <p:nvSpPr>
          <p:cNvPr id="21" name="TextBox 21"/>
          <p:cNvSpPr txBox="1"/>
          <p:nvPr/>
        </p:nvSpPr>
        <p:spPr>
          <a:xfrm>
            <a:off x="3802761" y="3313271"/>
            <a:ext cx="60264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false</a:t>
            </a:r>
          </a:p>
        </p:txBody>
      </p:sp>
      <p:sp>
        <p:nvSpPr>
          <p:cNvPr id="22" name="TextBox 22"/>
          <p:cNvSpPr txBox="1"/>
          <p:nvPr/>
        </p:nvSpPr>
        <p:spPr>
          <a:xfrm>
            <a:off x="5041011" y="3313271"/>
            <a:ext cx="507272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true にすると関数を書くたびに指摘が返ります</a:t>
            </a:r>
          </a:p>
        </p:txBody>
      </p:sp>
      <p:sp>
        <p:nvSpPr>
          <p:cNvPr id="23" name="Rectangle 23"/>
          <p:cNvSpPr/>
          <p:nvPr/>
        </p:nvSpPr>
        <p:spPr>
          <a:xfrm>
            <a:off x="609600" y="3638550"/>
            <a:ext cx="10972800" cy="476250"/>
          </a:xfrm>
          <a:prstGeom prst="rect">
            <a:avLst/>
          </a:prstGeom>
          <a:solidFill>
            <a:srgbClr val="F7F9FA"/>
          </a:solidFill>
          <a:ln>
            <a:noFill/>
          </a:ln>
        </p:spPr>
      </p:sp>
      <p:sp>
        <p:nvSpPr>
          <p:cNvPr id="24" name="TextBox 24"/>
          <p:cNvSpPr txBox="1"/>
          <p:nvPr/>
        </p:nvSpPr>
        <p:spPr>
          <a:xfrm>
            <a:off x="830961" y="3789521"/>
            <a:ext cx="2225992"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require_type_hints</a:t>
            </a:r>
          </a:p>
        </p:txBody>
      </p:sp>
      <p:sp>
        <p:nvSpPr>
          <p:cNvPr id="25" name="TextBox 25"/>
          <p:cNvSpPr txBox="1"/>
          <p:nvPr/>
        </p:nvSpPr>
        <p:spPr>
          <a:xfrm>
            <a:off x="3802761" y="3789521"/>
            <a:ext cx="60264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false</a:t>
            </a:r>
          </a:p>
        </p:txBody>
      </p:sp>
      <p:sp>
        <p:nvSpPr>
          <p:cNvPr id="26" name="TextBox 26"/>
          <p:cNvSpPr txBox="1"/>
          <p:nvPr/>
        </p:nvSpPr>
        <p:spPr>
          <a:xfrm>
            <a:off x="5041011" y="3789521"/>
            <a:ext cx="454337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同じ理由で、配布時は off にしてあります</a:t>
            </a:r>
          </a:p>
        </p:txBody>
      </p:sp>
      <p:sp>
        <p:nvSpPr>
          <p:cNvPr id="27" name="Rectangle 27"/>
          <p:cNvSpPr/>
          <p:nvPr/>
        </p:nvSpPr>
        <p:spPr>
          <a:xfrm>
            <a:off x="609600" y="4114800"/>
            <a:ext cx="10972800" cy="476250"/>
          </a:xfrm>
          <a:prstGeom prst="rect">
            <a:avLst/>
          </a:prstGeom>
          <a:solidFill>
            <a:srgbClr val="FFFFFF"/>
          </a:solidFill>
          <a:ln>
            <a:noFill/>
          </a:ln>
        </p:spPr>
      </p:sp>
      <p:sp>
        <p:nvSpPr>
          <p:cNvPr id="28" name="TextBox 28"/>
          <p:cNvSpPr txBox="1"/>
          <p:nvPr/>
        </p:nvSpPr>
        <p:spPr>
          <a:xfrm>
            <a:off x="830961" y="4265771"/>
            <a:ext cx="2284809"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forbid_bare_except</a:t>
            </a:r>
          </a:p>
        </p:txBody>
      </p:sp>
      <p:sp>
        <p:nvSpPr>
          <p:cNvPr id="29" name="TextBox 29"/>
          <p:cNvSpPr txBox="1"/>
          <p:nvPr/>
        </p:nvSpPr>
        <p:spPr>
          <a:xfrm>
            <a:off x="3802761" y="4265771"/>
            <a:ext cx="53206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true</a:t>
            </a:r>
          </a:p>
        </p:txBody>
      </p:sp>
      <p:sp>
        <p:nvSpPr>
          <p:cNvPr id="30" name="TextBox 30"/>
          <p:cNvSpPr txBox="1"/>
          <p:nvPr/>
        </p:nvSpPr>
        <p:spPr>
          <a:xfrm>
            <a:off x="5041011" y="426577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例外を飲み込むと不具合が正常終了になります</a:t>
            </a:r>
          </a:p>
        </p:txBody>
      </p:sp>
      <p:sp>
        <p:nvSpPr>
          <p:cNvPr id="31" name="Rectangle 31"/>
          <p:cNvSpPr/>
          <p:nvPr/>
        </p:nvSpPr>
        <p:spPr>
          <a:xfrm>
            <a:off x="609600" y="4591050"/>
            <a:ext cx="10972800" cy="476250"/>
          </a:xfrm>
          <a:prstGeom prst="rect">
            <a:avLst/>
          </a:prstGeom>
          <a:solidFill>
            <a:srgbClr val="F7F9FA"/>
          </a:solidFill>
          <a:ln>
            <a:noFill/>
          </a:ln>
        </p:spPr>
      </p:sp>
      <p:sp>
        <p:nvSpPr>
          <p:cNvPr id="32" name="TextBox 32"/>
          <p:cNvSpPr txBox="1"/>
          <p:nvPr/>
        </p:nvSpPr>
        <p:spPr>
          <a:xfrm>
            <a:off x="830961" y="4742021"/>
            <a:ext cx="273181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forbid_mutable_default</a:t>
            </a:r>
          </a:p>
        </p:txBody>
      </p:sp>
      <p:sp>
        <p:nvSpPr>
          <p:cNvPr id="33" name="TextBox 33"/>
          <p:cNvSpPr txBox="1"/>
          <p:nvPr/>
        </p:nvSpPr>
        <p:spPr>
          <a:xfrm>
            <a:off x="3802761" y="4742021"/>
            <a:ext cx="53206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true</a:t>
            </a:r>
          </a:p>
        </p:txBody>
      </p:sp>
      <p:sp>
        <p:nvSpPr>
          <p:cNvPr id="34" name="TextBox 34"/>
          <p:cNvSpPr txBox="1"/>
          <p:nvPr/>
        </p:nvSpPr>
        <p:spPr>
          <a:xfrm>
            <a:off x="5041011" y="4742021"/>
            <a:ext cx="47904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既定値の list は呼び出しをまたいで残ります</a:t>
            </a:r>
          </a:p>
        </p:txBody>
      </p:sp>
      <p:sp>
        <p:nvSpPr>
          <p:cNvPr id="35" name="Rectangle 35"/>
          <p:cNvSpPr/>
          <p:nvPr/>
        </p:nvSpPr>
        <p:spPr>
          <a:xfrm>
            <a:off x="609600" y="5067300"/>
            <a:ext cx="10972800" cy="476250"/>
          </a:xfrm>
          <a:prstGeom prst="rect">
            <a:avLst/>
          </a:prstGeom>
          <a:solidFill>
            <a:srgbClr val="FFFFFF"/>
          </a:solidFill>
          <a:ln>
            <a:noFill/>
          </a:ln>
        </p:spPr>
      </p:sp>
      <p:sp>
        <p:nvSpPr>
          <p:cNvPr id="36" name="TextBox 36"/>
          <p:cNvSpPr txBox="1"/>
          <p:nvPr/>
        </p:nvSpPr>
        <p:spPr>
          <a:xfrm>
            <a:off x="830961" y="5218271"/>
            <a:ext cx="2214229"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max_function_lines</a:t>
            </a:r>
          </a:p>
        </p:txBody>
      </p:sp>
      <p:sp>
        <p:nvSpPr>
          <p:cNvPr id="37" name="TextBox 37"/>
          <p:cNvSpPr txBox="1"/>
          <p:nvPr/>
        </p:nvSpPr>
        <p:spPr>
          <a:xfrm>
            <a:off x="3802761" y="5218271"/>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50</a:t>
            </a:r>
          </a:p>
        </p:txBody>
      </p:sp>
      <p:sp>
        <p:nvSpPr>
          <p:cNvPr id="38" name="TextBox 38"/>
          <p:cNvSpPr txBox="1"/>
          <p:nvPr/>
        </p:nvSpPr>
        <p:spPr>
          <a:xfrm>
            <a:off x="5041011" y="5218271"/>
            <a:ext cx="50844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1画面に収まらない関数は影響範囲が読めません</a:t>
            </a:r>
          </a:p>
        </p:txBody>
      </p:sp>
      <p:sp>
        <p:nvSpPr>
          <p:cNvPr id="39" name="Rectangle 39"/>
          <p:cNvSpPr/>
          <p:nvPr/>
        </p:nvSpPr>
        <p:spPr>
          <a:xfrm>
            <a:off x="609600" y="5543550"/>
            <a:ext cx="10972800" cy="476250"/>
          </a:xfrm>
          <a:prstGeom prst="rect">
            <a:avLst/>
          </a:prstGeom>
          <a:solidFill>
            <a:srgbClr val="F7F9FA"/>
          </a:solidFill>
          <a:ln>
            <a:noFill/>
          </a:ln>
        </p:spPr>
      </p:sp>
      <p:sp>
        <p:nvSpPr>
          <p:cNvPr id="40" name="TextBox 40"/>
          <p:cNvSpPr txBox="1"/>
          <p:nvPr/>
        </p:nvSpPr>
        <p:spPr>
          <a:xfrm>
            <a:off x="830961" y="5694521"/>
            <a:ext cx="1449610"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forbid_print</a:t>
            </a:r>
          </a:p>
        </p:txBody>
      </p:sp>
      <p:sp>
        <p:nvSpPr>
          <p:cNvPr id="41" name="TextBox 41"/>
          <p:cNvSpPr txBox="1"/>
          <p:nvPr/>
        </p:nvSpPr>
        <p:spPr>
          <a:xfrm>
            <a:off x="3802761" y="5694521"/>
            <a:ext cx="60264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false</a:t>
            </a:r>
          </a:p>
        </p:txBody>
      </p:sp>
      <p:sp>
        <p:nvSpPr>
          <p:cNvPr id="42" name="TextBox 42"/>
          <p:cNvSpPr txBox="1"/>
          <p:nvPr/>
        </p:nvSpPr>
        <p:spPr>
          <a:xfrm>
            <a:off x="5041011" y="5694521"/>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題材が標準出力にレポートを出すため許可します</a:t>
            </a:r>
          </a:p>
        </p:txBody>
      </p:sp>
      <p:sp>
        <p:nvSpPr>
          <p:cNvPr id="43" name="TextBox 43"/>
          <p:cNvSpPr txBox="1"/>
          <p:nvPr/>
        </p:nvSpPr>
        <p:spPr>
          <a:xfrm>
            <a:off x="602361" y="6170771"/>
            <a:ext cx="927225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docstring と型注釈の2項目は、発展課題で true に切り替えて指摘の増え方を見ます。</a:t>
            </a:r>
          </a:p>
        </p:txBody>
      </p:sp>
      <p:sp>
        <p:nvSpPr>
          <p:cNvPr id="44" name="TextBox 4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5" name="TextBox 4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154</a:t>
            </a:r>
          </a:p>
        </p:txBody>
      </p:sp>
    </p:spTree>
  </p:cSld>
  <p:clrMapOvr>
    <a:masterClrMapping/>
  </p:clrMapOvr>
  <p:transition xmlns:p14="http://schemas.microsoft.com/office/powerpoint/2010/main" p14:dur="400">
    <p:fade/>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44152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Hook を日本語で作らせる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98746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依頼文に</a:t>
            </a:r>
            <a:r>
              <a:rPr lang="zh-CN" sz="2480" b="1" dirty="0">
                <a:solidFill>
                  <a:srgbClr val="264DBF"/>
                </a:solidFill>
                <a:latin typeface="Zen Kaku Gothic New"/>
                <a:ea typeface="Zen Kaku Gothic New"/>
                <a:cs typeface="Zen Kaku Gothic New"/>
              </a:rPr>
              <a:t>4つの条件</a:t>
            </a:r>
            <a:r>
              <a:rPr lang="zh-CN" sz="2480" b="1" dirty="0">
                <a:solidFill>
                  <a:srgbClr val="000000"/>
                </a:solidFill>
                <a:latin typeface="Zen Kaku Gothic New"/>
                <a:ea typeface="Zen Kaku Gothic New"/>
                <a:cs typeface="Zen Kaku Gothic New"/>
              </a:rPr>
              <a:t>を書き、差分を見てから承認します。</a:t>
            </a:r>
          </a:p>
        </p:txBody>
      </p:sp>
      <p:sp>
        <p:nvSpPr>
          <p:cNvPr id="7" name="Rectangle 7"/>
          <p:cNvSpPr/>
          <p:nvPr/>
        </p:nvSpPr>
        <p:spPr>
          <a:xfrm>
            <a:off x="666750" y="2019300"/>
            <a:ext cx="5334000" cy="3171825"/>
          </a:xfrm>
          <a:prstGeom prst="roundRect">
            <a:avLst>
              <a:gd name="adj" fmla="val 2402"/>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1962150"/>
            <a:ext cx="5334000" cy="3171825"/>
          </a:xfrm>
          <a:prstGeom prst="rect">
            <a:avLst/>
          </a:prstGeom>
        </p:spPr>
      </p:pic>
      <p:sp>
        <p:nvSpPr>
          <p:cNvPr id="9" name="Rectangle 9"/>
          <p:cNvSpPr/>
          <p:nvPr/>
        </p:nvSpPr>
        <p:spPr>
          <a:xfrm>
            <a:off x="609600" y="1962150"/>
            <a:ext cx="5334000" cy="3171825"/>
          </a:xfrm>
          <a:prstGeom prst="roundRect">
            <a:avLst>
              <a:gd name="adj" fmla="val 2402"/>
            </a:avLst>
          </a:prstGeom>
          <a:noFill/>
          <a:ln w="14288">
            <a:solidFill>
              <a:srgbClr val="E3E7EA"/>
            </a:solidFill>
          </a:ln>
        </p:spPr>
      </p:sp>
      <p:sp>
        <p:nvSpPr>
          <p:cNvPr id="10" name="TextBox 10"/>
          <p:cNvSpPr txBox="1"/>
          <p:nvPr/>
        </p:nvSpPr>
        <p:spPr>
          <a:xfrm>
            <a:off x="602361" y="5275421"/>
            <a:ext cx="694569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公式ドキュメント Hooks reference（発火の場所と入力の一覧）</a:t>
            </a:r>
          </a:p>
        </p:txBody>
      </p:sp>
      <p:sp>
        <p:nvSpPr>
          <p:cNvPr id="11" name="TextBox 11"/>
          <p:cNvSpPr txBox="1"/>
          <p:nvPr/>
        </p:nvSpPr>
        <p:spPr>
          <a:xfrm>
            <a:off x="602361" y="5561171"/>
            <a:ext cx="546092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https://code.claude.com/docs/en/hooks</a:t>
            </a:r>
          </a:p>
        </p:txBody>
      </p:sp>
      <p:sp>
        <p:nvSpPr>
          <p:cNvPr id="12" name="Ellipse 12"/>
          <p:cNvSpPr/>
          <p:nvPr/>
        </p:nvSpPr>
        <p:spPr>
          <a:xfrm>
            <a:off x="6267450" y="1981200"/>
            <a:ext cx="266700" cy="266700"/>
          </a:xfrm>
          <a:prstGeom prst="ellipse">
            <a:avLst/>
          </a:prstGeom>
          <a:solidFill>
            <a:srgbClr val="264DBF"/>
          </a:solidFill>
          <a:ln>
            <a:noFill/>
          </a:ln>
        </p:spPr>
      </p:sp>
      <p:sp>
        <p:nvSpPr>
          <p:cNvPr id="13" name="TextBox 13"/>
          <p:cNvSpPr txBox="1"/>
          <p:nvPr/>
        </p:nvSpPr>
        <p:spPr>
          <a:xfrm>
            <a:off x="6325628" y="2027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4" name="TextBox 14"/>
          <p:cNvSpPr txBox="1"/>
          <p:nvPr/>
        </p:nvSpPr>
        <p:spPr>
          <a:xfrm>
            <a:off x="6659880" y="20097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発火のタイミング</a:t>
            </a:r>
          </a:p>
        </p:txBody>
      </p:sp>
      <p:sp>
        <p:nvSpPr>
          <p:cNvPr id="15" name="TextBox 15"/>
          <p:cNvSpPr txBox="1"/>
          <p:nvPr/>
        </p:nvSpPr>
        <p:spPr>
          <a:xfrm>
            <a:off x="6660261" y="2303621"/>
            <a:ext cx="287297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PostToolUse、matcher は</a:t>
            </a:r>
          </a:p>
          <a:p>
            <a:pPr algn="l">
              <a:lnSpc>
                <a:spcPts val="2175"/>
              </a:lnSpc>
            </a:pPr>
            <a:r>
              <a:rPr lang="en-US" sz="1420" dirty="0">
                <a:solidFill>
                  <a:srgbClr val="484848"/>
                </a:solidFill>
                <a:latin typeface="Zen Kaku Gothic New"/>
                <a:ea typeface="Zen Kaku Gothic New"/>
                <a:cs typeface="Zen Kaku Gothic New"/>
              </a:rPr>
              <a:t>Write|Edit|MultiEdit</a:t>
            </a:r>
          </a:p>
        </p:txBody>
      </p:sp>
      <p:sp>
        <p:nvSpPr>
          <p:cNvPr id="16" name="Ellipse 16"/>
          <p:cNvSpPr/>
          <p:nvPr/>
        </p:nvSpPr>
        <p:spPr>
          <a:xfrm>
            <a:off x="6267450" y="3028950"/>
            <a:ext cx="266700" cy="266700"/>
          </a:xfrm>
          <a:prstGeom prst="ellipse">
            <a:avLst/>
          </a:prstGeom>
          <a:solidFill>
            <a:srgbClr val="264DBF"/>
          </a:solidFill>
          <a:ln>
            <a:noFill/>
          </a:ln>
        </p:spPr>
      </p:sp>
      <p:sp>
        <p:nvSpPr>
          <p:cNvPr id="17" name="TextBox 17"/>
          <p:cNvSpPr txBox="1"/>
          <p:nvPr/>
        </p:nvSpPr>
        <p:spPr>
          <a:xfrm>
            <a:off x="6325628" y="30751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6659880" y="30575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判定の正本</a:t>
            </a:r>
          </a:p>
        </p:txBody>
      </p:sp>
      <p:sp>
        <p:nvSpPr>
          <p:cNvPr id="19" name="TextBox 19"/>
          <p:cNvSpPr txBox="1"/>
          <p:nvPr/>
        </p:nvSpPr>
        <p:spPr>
          <a:xfrm>
            <a:off x="6660261" y="3351371"/>
            <a:ext cx="3284696"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docs/コーディング規約.md の</a:t>
            </a:r>
          </a:p>
          <a:p>
            <a:pPr algn="l">
              <a:lnSpc>
                <a:spcPts val="2175"/>
              </a:lnSpc>
            </a:pPr>
            <a:r>
              <a:rPr lang="zh-CN" sz="1420" dirty="0">
                <a:solidFill>
                  <a:srgbClr val="484848"/>
                </a:solidFill>
                <a:latin typeface="Zen Kaku Gothic New"/>
                <a:ea typeface="Zen Kaku Gothic New"/>
                <a:cs typeface="Zen Kaku Gothic New"/>
              </a:rPr>
              <a:t>機械が読む設定のブロック</a:t>
            </a:r>
          </a:p>
        </p:txBody>
      </p:sp>
      <p:sp>
        <p:nvSpPr>
          <p:cNvPr id="20" name="Ellipse 20"/>
          <p:cNvSpPr/>
          <p:nvPr/>
        </p:nvSpPr>
        <p:spPr>
          <a:xfrm>
            <a:off x="6267450" y="4076700"/>
            <a:ext cx="266700" cy="266700"/>
          </a:xfrm>
          <a:prstGeom prst="ellipse">
            <a:avLst/>
          </a:prstGeom>
          <a:solidFill>
            <a:srgbClr val="264DBF"/>
          </a:solidFill>
          <a:ln>
            <a:noFill/>
          </a:ln>
        </p:spPr>
      </p:sp>
      <p:sp>
        <p:nvSpPr>
          <p:cNvPr id="21" name="TextBox 21"/>
          <p:cNvSpPr txBox="1"/>
          <p:nvPr/>
        </p:nvSpPr>
        <p:spPr>
          <a:xfrm>
            <a:off x="6325628" y="4122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2" name="TextBox 22"/>
          <p:cNvSpPr txBox="1"/>
          <p:nvPr/>
        </p:nvSpPr>
        <p:spPr>
          <a:xfrm>
            <a:off x="6659880" y="4105275"/>
            <a:ext cx="79533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返し方</a:t>
            </a:r>
          </a:p>
        </p:txBody>
      </p:sp>
      <p:sp>
        <p:nvSpPr>
          <p:cNvPr id="23" name="TextBox 23"/>
          <p:cNvSpPr txBox="1"/>
          <p:nvPr/>
        </p:nvSpPr>
        <p:spPr>
          <a:xfrm>
            <a:off x="6660261" y="43991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違反の箇所と直し方が会話に返る</a:t>
            </a:r>
          </a:p>
        </p:txBody>
      </p:sp>
      <p:sp>
        <p:nvSpPr>
          <p:cNvPr id="24" name="Ellipse 24"/>
          <p:cNvSpPr/>
          <p:nvPr/>
        </p:nvSpPr>
        <p:spPr>
          <a:xfrm>
            <a:off x="6267450" y="4838700"/>
            <a:ext cx="266700" cy="266700"/>
          </a:xfrm>
          <a:prstGeom prst="ellipse">
            <a:avLst/>
          </a:prstGeom>
          <a:solidFill>
            <a:srgbClr val="264DBF"/>
          </a:solidFill>
          <a:ln>
            <a:noFill/>
          </a:ln>
        </p:spPr>
      </p:sp>
      <p:sp>
        <p:nvSpPr>
          <p:cNvPr id="25" name="TextBox 25"/>
          <p:cNvSpPr txBox="1"/>
          <p:nvPr/>
        </p:nvSpPr>
        <p:spPr>
          <a:xfrm>
            <a:off x="6325628" y="4884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6" name="TextBox 26"/>
          <p:cNvSpPr txBox="1"/>
          <p:nvPr/>
        </p:nvSpPr>
        <p:spPr>
          <a:xfrm>
            <a:off x="6659880" y="48672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指摘の上限</a:t>
            </a:r>
          </a:p>
        </p:txBody>
      </p:sp>
      <p:sp>
        <p:nvSpPr>
          <p:cNvPr id="27" name="TextBox 27"/>
          <p:cNvSpPr txBox="1"/>
          <p:nvPr/>
        </p:nvSpPr>
        <p:spPr>
          <a:xfrm>
            <a:off x="6660261" y="5161121"/>
            <a:ext cx="262594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1回の応答で最大3点まで</a:t>
            </a:r>
          </a:p>
        </p:txBody>
      </p:sp>
      <p:sp>
        <p:nvSpPr>
          <p:cNvPr id="28" name="Rectangle 28"/>
          <p:cNvSpPr/>
          <p:nvPr/>
        </p:nvSpPr>
        <p:spPr>
          <a:xfrm>
            <a:off x="6248400" y="5524500"/>
            <a:ext cx="5334000" cy="990600"/>
          </a:xfrm>
          <a:prstGeom prst="roundRect">
            <a:avLst>
              <a:gd name="adj" fmla="val 7692"/>
            </a:avLst>
          </a:prstGeom>
          <a:solidFill>
            <a:srgbClr val="F7F9FA"/>
          </a:solidFill>
          <a:ln>
            <a:noFill/>
          </a:ln>
        </p:spPr>
      </p:sp>
      <p:sp>
        <p:nvSpPr>
          <p:cNvPr id="29" name="Rectangle 29"/>
          <p:cNvSpPr/>
          <p:nvPr/>
        </p:nvSpPr>
        <p:spPr>
          <a:xfrm>
            <a:off x="6248400" y="5524500"/>
            <a:ext cx="57150" cy="990600"/>
          </a:xfrm>
          <a:prstGeom prst="roundRect">
            <a:avLst>
              <a:gd name="adj" fmla="val 50000"/>
            </a:avLst>
          </a:prstGeom>
          <a:solidFill>
            <a:srgbClr val="47BCC6"/>
          </a:solidFill>
          <a:ln>
            <a:noFill/>
          </a:ln>
        </p:spPr>
      </p:sp>
      <p:sp>
        <p:nvSpPr>
          <p:cNvPr id="30" name="TextBox 30"/>
          <p:cNvSpPr txBox="1"/>
          <p:nvPr/>
        </p:nvSpPr>
        <p:spPr>
          <a:xfrm>
            <a:off x="6507861" y="5694521"/>
            <a:ext cx="3778758" cy="83115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「同じファイルは1回だけ」は</a:t>
            </a:r>
          </a:p>
          <a:p>
            <a:pPr algn="l">
              <a:lnSpc>
                <a:spcPts val="2175"/>
              </a:lnSpc>
            </a:pPr>
            <a:r>
              <a:rPr lang="zh-CN" sz="1420" dirty="0">
                <a:solidFill>
                  <a:srgbClr val="484848"/>
                </a:solidFill>
                <a:latin typeface="Zen Kaku Gothic New"/>
                <a:ea typeface="Zen Kaku Gothic New"/>
                <a:cs typeface="Zen Kaku Gothic New"/>
              </a:rPr>
              <a:t>prompt 型では効きません。編集の</a:t>
            </a:r>
          </a:p>
          <a:p>
            <a:pPr algn="l">
              <a:lnSpc>
                <a:spcPts val="2175"/>
              </a:lnSpc>
            </a:pPr>
            <a:r>
              <a:rPr lang="zh-CN" sz="1420" dirty="0">
                <a:solidFill>
                  <a:srgbClr val="484848"/>
                </a:solidFill>
                <a:latin typeface="Zen Kaku Gothic New"/>
                <a:ea typeface="Zen Kaku Gothic New"/>
                <a:cs typeface="Zen Kaku Gothic New"/>
              </a:rPr>
              <a:t>たびに独立して起動するためです。</a:t>
            </a:r>
          </a:p>
        </p:txBody>
      </p:sp>
      <p:sp>
        <p:nvSpPr>
          <p:cNvPr id="31" name="TextBox 3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155</a:t>
            </a:r>
          </a:p>
        </p:txBody>
      </p:sp>
    </p:spTree>
  </p:cSld>
  <p:clrMapOvr>
    <a:masterClrMapping/>
  </p:clrMapOvr>
  <p:transition xmlns:p14="http://schemas.microsoft.com/office/powerpoint/2010/main" p14:dur="400">
    <p:fade/>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278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生成された settings.json</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79439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登録は</a:t>
            </a:r>
            <a:r>
              <a:rPr lang="zh-CN" sz="2480" b="1" dirty="0">
                <a:solidFill>
                  <a:srgbClr val="264DBF"/>
                </a:solidFill>
                <a:latin typeface="Zen Kaku Gothic New"/>
                <a:ea typeface="Zen Kaku Gothic New"/>
                <a:cs typeface="Zen Kaku Gothic New"/>
              </a:rPr>
              <a:t>1件だけ</a:t>
            </a:r>
            <a:r>
              <a:rPr lang="zh-CN" sz="2480" b="1" dirty="0">
                <a:solidFill>
                  <a:srgbClr val="000000"/>
                </a:solidFill>
                <a:latin typeface="Zen Kaku Gothic New"/>
                <a:ea typeface="Zen Kaku Gothic New"/>
                <a:cs typeface="Zen Kaku Gothic New"/>
              </a:rPr>
              <a:t>です。差分を1行ずつ読んで承認します。</a:t>
            </a:r>
          </a:p>
        </p:txBody>
      </p:sp>
      <p:sp>
        <p:nvSpPr>
          <p:cNvPr id="7" name="Rectangle 7"/>
          <p:cNvSpPr/>
          <p:nvPr/>
        </p:nvSpPr>
        <p:spPr>
          <a:xfrm>
            <a:off x="609600" y="1962150"/>
            <a:ext cx="6477000" cy="4095750"/>
          </a:xfrm>
          <a:prstGeom prst="roundRect">
            <a:avLst>
              <a:gd name="adj" fmla="val 1860"/>
            </a:avLst>
          </a:prstGeom>
          <a:solidFill>
            <a:srgbClr val="1E1E1E"/>
          </a:solidFill>
          <a:ln>
            <a:noFill/>
          </a:ln>
        </p:spPr>
      </p:sp>
      <p:sp>
        <p:nvSpPr>
          <p:cNvPr id="8" name="TextBox 8"/>
          <p:cNvSpPr txBox="1"/>
          <p:nvPr/>
        </p:nvSpPr>
        <p:spPr>
          <a:xfrm>
            <a:off x="831075" y="2172700"/>
            <a:ext cx="2839193" cy="274301"/>
          </a:xfrm>
          <a:prstGeom prst="rect">
            <a:avLst/>
          </a:prstGeom>
          <a:noFill/>
          <a:ln>
            <a:noFill/>
          </a:ln>
        </p:spPr>
        <p:txBody>
          <a:bodyPr wrap="none" lIns="0" tIns="0" rIns="0" bIns="0" anchor="t" anchorCtr="0">
            <a:spAutoFit/>
          </a:bodyPr>
          <a:lstStyle/>
          <a:p>
            <a:pPr algn="l"/>
            <a:r>
              <a:rPr lang="en-US" sz="1400" dirty="0">
                <a:solidFill>
                  <a:srgbClr val="6A9955"/>
                </a:solidFill>
                <a:latin typeface="Source Code Pro"/>
                <a:ea typeface="Source Code Pro"/>
                <a:cs typeface="Source Code Pro"/>
              </a:rPr>
              <a:t>// .claude/settings.json</a:t>
            </a:r>
          </a:p>
        </p:txBody>
      </p:sp>
      <p:sp>
        <p:nvSpPr>
          <p:cNvPr id="9" name="TextBox 9"/>
          <p:cNvSpPr txBox="1"/>
          <p:nvPr/>
        </p:nvSpPr>
        <p:spPr>
          <a:xfrm>
            <a:off x="831075" y="2477500"/>
            <a:ext cx="14160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a:t>
            </a:r>
          </a:p>
        </p:txBody>
      </p:sp>
      <p:sp>
        <p:nvSpPr>
          <p:cNvPr id="10" name="TextBox 10"/>
          <p:cNvSpPr txBox="1"/>
          <p:nvPr/>
        </p:nvSpPr>
        <p:spPr>
          <a:xfrm>
            <a:off x="1059675" y="2744200"/>
            <a:ext cx="1229901" cy="274301"/>
          </a:xfrm>
          <a:prstGeom prst="rect">
            <a:avLst/>
          </a:prstGeom>
          <a:noFill/>
          <a:ln>
            <a:noFill/>
          </a:ln>
        </p:spPr>
        <p:txBody>
          <a:bodyPr wrap="none" lIns="0" tIns="0" rIns="0" bIns="0" anchor="t" anchorCtr="0">
            <a:spAutoFit/>
          </a:bodyPr>
          <a:lstStyle/>
          <a:p>
            <a:pPr algn="l"/>
            <a:r>
              <a:rPr lang="en-US" sz="1400" dirty="0">
                <a:solidFill>
                  <a:srgbClr val="9CDCFE"/>
                </a:solidFill>
                <a:latin typeface="Source Code Pro"/>
                <a:ea typeface="Source Code Pro"/>
                <a:cs typeface="Source Code Pro"/>
              </a:rPr>
              <a:t>"hooks": {</a:t>
            </a:r>
          </a:p>
        </p:txBody>
      </p:sp>
      <p:sp>
        <p:nvSpPr>
          <p:cNvPr id="11" name="TextBox 11"/>
          <p:cNvSpPr txBox="1"/>
          <p:nvPr/>
        </p:nvSpPr>
        <p:spPr>
          <a:xfrm>
            <a:off x="1288275" y="3010900"/>
            <a:ext cx="1976457" cy="274301"/>
          </a:xfrm>
          <a:prstGeom prst="rect">
            <a:avLst/>
          </a:prstGeom>
          <a:noFill/>
          <a:ln>
            <a:noFill/>
          </a:ln>
        </p:spPr>
        <p:txBody>
          <a:bodyPr wrap="none" lIns="0" tIns="0" rIns="0" bIns="0" anchor="t" anchorCtr="0">
            <a:spAutoFit/>
          </a:bodyPr>
          <a:lstStyle/>
          <a:p>
            <a:pPr algn="l"/>
            <a:r>
              <a:rPr lang="en-US" sz="1400" dirty="0">
                <a:solidFill>
                  <a:srgbClr val="9CDCFE"/>
                </a:solidFill>
                <a:latin typeface="Source Code Pro"/>
                <a:ea typeface="Source Code Pro"/>
                <a:cs typeface="Source Code Pro"/>
              </a:rPr>
              <a:t>"PostToolUse": [</a:t>
            </a:r>
          </a:p>
        </p:txBody>
      </p:sp>
      <p:sp>
        <p:nvSpPr>
          <p:cNvPr id="12" name="TextBox 12"/>
          <p:cNvSpPr txBox="1"/>
          <p:nvPr/>
        </p:nvSpPr>
        <p:spPr>
          <a:xfrm>
            <a:off x="1516875" y="3277600"/>
            <a:ext cx="14160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a:t>
            </a:r>
          </a:p>
        </p:txBody>
      </p:sp>
      <p:sp>
        <p:nvSpPr>
          <p:cNvPr id="13" name="TextBox 13"/>
          <p:cNvSpPr txBox="1"/>
          <p:nvPr/>
        </p:nvSpPr>
        <p:spPr>
          <a:xfrm>
            <a:off x="1745475" y="3544300"/>
            <a:ext cx="4069415" cy="274301"/>
          </a:xfrm>
          <a:prstGeom prst="rect">
            <a:avLst/>
          </a:prstGeom>
          <a:noFill/>
          <a:ln>
            <a:noFill/>
          </a:ln>
        </p:spPr>
        <p:txBody>
          <a:bodyPr wrap="none" lIns="0" tIns="0" rIns="0" bIns="0" anchor="t" anchorCtr="0">
            <a:spAutoFit/>
          </a:bodyPr>
          <a:lstStyle/>
          <a:p>
            <a:pPr algn="l"/>
            <a:r>
              <a:rPr lang="en-US" sz="1400" dirty="0">
                <a:solidFill>
                  <a:srgbClr val="CE9178"/>
                </a:solidFill>
                <a:latin typeface="Source Code Pro"/>
                <a:ea typeface="Source Code Pro"/>
                <a:cs typeface="Source Code Pro"/>
              </a:rPr>
              <a:t>"matcher": "Write|Edit|MultiEdit",</a:t>
            </a:r>
          </a:p>
        </p:txBody>
      </p:sp>
      <p:sp>
        <p:nvSpPr>
          <p:cNvPr id="14" name="TextBox 14"/>
          <p:cNvSpPr txBox="1"/>
          <p:nvPr/>
        </p:nvSpPr>
        <p:spPr>
          <a:xfrm>
            <a:off x="1745475" y="3811000"/>
            <a:ext cx="1229901" cy="274301"/>
          </a:xfrm>
          <a:prstGeom prst="rect">
            <a:avLst/>
          </a:prstGeom>
          <a:noFill/>
          <a:ln>
            <a:noFill/>
          </a:ln>
        </p:spPr>
        <p:txBody>
          <a:bodyPr wrap="none" lIns="0" tIns="0" rIns="0" bIns="0" anchor="t" anchorCtr="0">
            <a:spAutoFit/>
          </a:bodyPr>
          <a:lstStyle/>
          <a:p>
            <a:pPr algn="l"/>
            <a:r>
              <a:rPr lang="en-US" sz="1400" dirty="0">
                <a:solidFill>
                  <a:srgbClr val="9CDCFE"/>
                </a:solidFill>
                <a:latin typeface="Source Code Pro"/>
                <a:ea typeface="Source Code Pro"/>
                <a:cs typeface="Source Code Pro"/>
              </a:rPr>
              <a:t>"hooks": [</a:t>
            </a:r>
          </a:p>
        </p:txBody>
      </p:sp>
      <p:sp>
        <p:nvSpPr>
          <p:cNvPr id="15" name="TextBox 15"/>
          <p:cNvSpPr txBox="1"/>
          <p:nvPr/>
        </p:nvSpPr>
        <p:spPr>
          <a:xfrm>
            <a:off x="1974075" y="4077700"/>
            <a:ext cx="2364510" cy="274301"/>
          </a:xfrm>
          <a:prstGeom prst="rect">
            <a:avLst/>
          </a:prstGeom>
          <a:noFill/>
          <a:ln>
            <a:noFill/>
          </a:ln>
        </p:spPr>
        <p:txBody>
          <a:bodyPr wrap="none" lIns="0" tIns="0" rIns="0" bIns="0" anchor="t" anchorCtr="0">
            <a:spAutoFit/>
          </a:bodyPr>
          <a:lstStyle/>
          <a:p>
            <a:pPr algn="l"/>
            <a:r>
              <a:rPr lang="en-US" sz="1400" dirty="0">
                <a:solidFill>
                  <a:srgbClr val="CE9178"/>
                </a:solidFill>
                <a:latin typeface="Source Code Pro"/>
                <a:ea typeface="Source Code Pro"/>
                <a:cs typeface="Source Code Pro"/>
              </a:rPr>
              <a:t>{ "type": "prompt",</a:t>
            </a:r>
          </a:p>
        </p:txBody>
      </p:sp>
      <p:sp>
        <p:nvSpPr>
          <p:cNvPr id="16" name="TextBox 16"/>
          <p:cNvSpPr txBox="1"/>
          <p:nvPr/>
        </p:nvSpPr>
        <p:spPr>
          <a:xfrm>
            <a:off x="2202675" y="4344400"/>
            <a:ext cx="3719093" cy="274301"/>
          </a:xfrm>
          <a:prstGeom prst="rect">
            <a:avLst/>
          </a:prstGeom>
          <a:noFill/>
          <a:ln>
            <a:noFill/>
          </a:ln>
        </p:spPr>
        <p:txBody>
          <a:bodyPr wrap="none" lIns="0" tIns="0" rIns="0" bIns="0" anchor="t" anchorCtr="0">
            <a:spAutoFit/>
          </a:bodyPr>
          <a:lstStyle/>
          <a:p>
            <a:pPr algn="l"/>
            <a:r>
              <a:rPr lang="zh-CN" sz="1400" dirty="0">
                <a:solidFill>
                  <a:srgbClr val="CE9178"/>
                </a:solidFill>
                <a:latin typeface="Source Code Pro"/>
                <a:ea typeface="Microsoft YaHei"/>
                <a:cs typeface="Source Code Pro"/>
              </a:rPr>
              <a:t>"prompt": "規約に反していないか</a:t>
            </a:r>
          </a:p>
        </p:txBody>
      </p:sp>
      <p:sp>
        <p:nvSpPr>
          <p:cNvPr id="17" name="TextBox 17"/>
          <p:cNvSpPr txBox="1"/>
          <p:nvPr/>
        </p:nvSpPr>
        <p:spPr>
          <a:xfrm>
            <a:off x="2202675" y="4611100"/>
            <a:ext cx="2248733" cy="274301"/>
          </a:xfrm>
          <a:prstGeom prst="rect">
            <a:avLst/>
          </a:prstGeom>
          <a:noFill/>
          <a:ln>
            <a:noFill/>
          </a:ln>
        </p:spPr>
        <p:txBody>
          <a:bodyPr wrap="none" lIns="0" tIns="0" rIns="0" bIns="0" anchor="t" anchorCtr="0">
            <a:spAutoFit/>
          </a:bodyPr>
          <a:lstStyle/>
          <a:p>
            <a:pPr algn="l"/>
            <a:r>
              <a:rPr lang="zh-CN" sz="1400" dirty="0">
                <a:solidFill>
                  <a:srgbClr val="CE9178"/>
                </a:solidFill>
                <a:latin typeface="Source Code Pro"/>
                <a:ea typeface="Microsoft YaHei"/>
                <a:cs typeface="Source Code Pro"/>
              </a:rPr>
              <a:t>判定。最大3点まで",</a:t>
            </a:r>
          </a:p>
        </p:txBody>
      </p:sp>
      <p:sp>
        <p:nvSpPr>
          <p:cNvPr id="18" name="TextBox 18"/>
          <p:cNvSpPr txBox="1"/>
          <p:nvPr/>
        </p:nvSpPr>
        <p:spPr>
          <a:xfrm>
            <a:off x="2202675" y="4877800"/>
            <a:ext cx="1797206" cy="274301"/>
          </a:xfrm>
          <a:prstGeom prst="rect">
            <a:avLst/>
          </a:prstGeom>
          <a:noFill/>
          <a:ln>
            <a:noFill/>
          </a:ln>
        </p:spPr>
        <p:txBody>
          <a:bodyPr wrap="none" lIns="0" tIns="0" rIns="0" bIns="0" anchor="t" anchorCtr="0">
            <a:spAutoFit/>
          </a:bodyPr>
          <a:lstStyle/>
          <a:p>
            <a:pPr algn="l"/>
            <a:r>
              <a:rPr lang="en-US" sz="1400" dirty="0">
                <a:solidFill>
                  <a:srgbClr val="CE9178"/>
                </a:solidFill>
                <a:latin typeface="Source Code Pro"/>
                <a:ea typeface="Source Code Pro"/>
                <a:cs typeface="Source Code Pro"/>
              </a:rPr>
              <a:t>"timeout": 60 }</a:t>
            </a:r>
          </a:p>
        </p:txBody>
      </p:sp>
      <p:sp>
        <p:nvSpPr>
          <p:cNvPr id="19" name="TextBox 19"/>
          <p:cNvSpPr txBox="1"/>
          <p:nvPr/>
        </p:nvSpPr>
        <p:spPr>
          <a:xfrm>
            <a:off x="1745475" y="5144500"/>
            <a:ext cx="141603" cy="274301"/>
          </a:xfrm>
          <a:prstGeom prst="rect">
            <a:avLst/>
          </a:prstGeom>
          <a:noFill/>
          <a:ln>
            <a:noFill/>
          </a:ln>
        </p:spPr>
        <p:txBody>
          <a:bodyPr wrap="none" lIns="0" tIns="0" rIns="0" bIns="0" anchor="t" anchorCtr="0">
            <a:spAutoFit/>
          </a:bodyPr>
          <a:lstStyle/>
          <a:p>
            <a:pPr algn="l"/>
            <a:r>
              <a:rPr lang="en-US" sz="1400" dirty="0">
                <a:solidFill>
                  <a:srgbClr val="9CDCFE"/>
                </a:solidFill>
                <a:latin typeface="Source Code Pro"/>
                <a:ea typeface="Source Code Pro"/>
                <a:cs typeface="Source Code Pro"/>
              </a:rPr>
              <a:t>]</a:t>
            </a:r>
          </a:p>
        </p:txBody>
      </p:sp>
      <p:sp>
        <p:nvSpPr>
          <p:cNvPr id="20" name="TextBox 20"/>
          <p:cNvSpPr txBox="1"/>
          <p:nvPr/>
        </p:nvSpPr>
        <p:spPr>
          <a:xfrm>
            <a:off x="1516875" y="5411200"/>
            <a:ext cx="14160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a:t>
            </a:r>
          </a:p>
        </p:txBody>
      </p:sp>
      <p:sp>
        <p:nvSpPr>
          <p:cNvPr id="21" name="TextBox 21"/>
          <p:cNvSpPr txBox="1"/>
          <p:nvPr/>
        </p:nvSpPr>
        <p:spPr>
          <a:xfrm>
            <a:off x="1059675" y="5677900"/>
            <a:ext cx="53524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 } }</a:t>
            </a:r>
          </a:p>
        </p:txBody>
      </p:sp>
      <p:sp>
        <p:nvSpPr>
          <p:cNvPr id="22" name="Rectangle 22"/>
          <p:cNvSpPr/>
          <p:nvPr/>
        </p:nvSpPr>
        <p:spPr>
          <a:xfrm>
            <a:off x="7391400" y="1962150"/>
            <a:ext cx="4191000" cy="4095750"/>
          </a:xfrm>
          <a:prstGeom prst="roundRect">
            <a:avLst>
              <a:gd name="adj" fmla="val 2326"/>
            </a:avLst>
          </a:prstGeom>
          <a:solidFill>
            <a:srgbClr val="EEF6F7"/>
          </a:solidFill>
          <a:ln>
            <a:noFill/>
          </a:ln>
        </p:spPr>
      </p:sp>
      <p:sp>
        <p:nvSpPr>
          <p:cNvPr id="23" name="Rectangle 23"/>
          <p:cNvSpPr/>
          <p:nvPr/>
        </p:nvSpPr>
        <p:spPr>
          <a:xfrm>
            <a:off x="7391400" y="1962150"/>
            <a:ext cx="57150" cy="4095750"/>
          </a:xfrm>
          <a:prstGeom prst="roundRect">
            <a:avLst>
              <a:gd name="adj" fmla="val 50000"/>
            </a:avLst>
          </a:prstGeom>
          <a:solidFill>
            <a:srgbClr val="47BCC6"/>
          </a:solidFill>
          <a:ln>
            <a:noFill/>
          </a:ln>
        </p:spPr>
      </p:sp>
      <p:sp>
        <p:nvSpPr>
          <p:cNvPr id="24" name="TextBox 24"/>
          <p:cNvSpPr txBox="1"/>
          <p:nvPr/>
        </p:nvSpPr>
        <p:spPr>
          <a:xfrm>
            <a:off x="7650099" y="22112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読むところ</a:t>
            </a:r>
          </a:p>
        </p:txBody>
      </p:sp>
      <p:sp>
        <p:nvSpPr>
          <p:cNvPr id="25" name="TextBox 25"/>
          <p:cNvSpPr txBox="1"/>
          <p:nvPr/>
        </p:nvSpPr>
        <p:spPr>
          <a:xfrm>
            <a:off x="7650861" y="2703671"/>
            <a:ext cx="147731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Source Code Pro"/>
                <a:ea typeface="Source Code Pro"/>
                <a:cs typeface="Source Code Pro"/>
              </a:rPr>
              <a:t>PostToolUse</a:t>
            </a:r>
          </a:p>
        </p:txBody>
      </p:sp>
      <p:sp>
        <p:nvSpPr>
          <p:cNvPr id="26" name="TextBox 26"/>
          <p:cNvSpPr txBox="1"/>
          <p:nvPr/>
        </p:nvSpPr>
        <p:spPr>
          <a:xfrm>
            <a:off x="7650861" y="298942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編集した直後に走ります</a:t>
            </a:r>
          </a:p>
        </p:txBody>
      </p:sp>
      <p:sp>
        <p:nvSpPr>
          <p:cNvPr id="27" name="TextBox 27"/>
          <p:cNvSpPr txBox="1"/>
          <p:nvPr/>
        </p:nvSpPr>
        <p:spPr>
          <a:xfrm>
            <a:off x="7650861" y="3465671"/>
            <a:ext cx="101495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Source Code Pro"/>
                <a:ea typeface="Source Code Pro"/>
                <a:cs typeface="Source Code Pro"/>
              </a:rPr>
              <a:t>matcher</a:t>
            </a:r>
          </a:p>
        </p:txBody>
      </p:sp>
      <p:sp>
        <p:nvSpPr>
          <p:cNvPr id="28" name="TextBox 28"/>
          <p:cNvSpPr txBox="1"/>
          <p:nvPr/>
        </p:nvSpPr>
        <p:spPr>
          <a:xfrm>
            <a:off x="7650861" y="3751421"/>
            <a:ext cx="27318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この3つの編集で走ります</a:t>
            </a:r>
          </a:p>
        </p:txBody>
      </p:sp>
      <p:sp>
        <p:nvSpPr>
          <p:cNvPr id="29" name="TextBox 29"/>
          <p:cNvSpPr txBox="1"/>
          <p:nvPr/>
        </p:nvSpPr>
        <p:spPr>
          <a:xfrm>
            <a:off x="7650861" y="4227671"/>
            <a:ext cx="1904264"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Source Code Pro"/>
                <a:ea typeface="Source Code Pro"/>
                <a:cs typeface="Source Code Pro"/>
              </a:rPr>
              <a:t>type: "prompt"</a:t>
            </a:r>
          </a:p>
        </p:txBody>
      </p:sp>
      <p:sp>
        <p:nvSpPr>
          <p:cNvPr id="30" name="TextBox 30"/>
          <p:cNvSpPr txBox="1"/>
          <p:nvPr/>
        </p:nvSpPr>
        <p:spPr>
          <a:xfrm>
            <a:off x="7650861" y="45134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シェルを使わない判定です</a:t>
            </a:r>
          </a:p>
        </p:txBody>
      </p:sp>
      <p:sp>
        <p:nvSpPr>
          <p:cNvPr id="31" name="Line 31"/>
          <p:cNvSpPr/>
          <p:nvPr/>
        </p:nvSpPr>
        <p:spPr>
          <a:xfrm>
            <a:off x="7658100" y="4933950"/>
            <a:ext cx="3657600" cy="9525"/>
          </a:xfrm>
          <a:custGeom>
            <a:avLst/>
            <a:gdLst/>
            <a:ahLst/>
            <a:cxnLst/>
            <a:rect l="l" t="t" r="r" b="b"/>
            <a:pathLst>
              <a:path w="3657600" h="9525">
                <a:moveTo>
                  <a:pt x="0" y="0"/>
                </a:moveTo>
                <a:lnTo>
                  <a:pt x="3657600" y="0"/>
                </a:lnTo>
              </a:path>
            </a:pathLst>
          </a:custGeom>
          <a:noFill/>
          <a:ln w="14288">
            <a:solidFill>
              <a:srgbClr val="A3DDE3"/>
            </a:solidFill>
          </a:ln>
        </p:spPr>
      </p:sp>
      <p:sp>
        <p:nvSpPr>
          <p:cNvPr id="32" name="TextBox 32"/>
          <p:cNvSpPr txBox="1"/>
          <p:nvPr/>
        </p:nvSpPr>
        <p:spPr>
          <a:xfrm>
            <a:off x="7650861" y="5103971"/>
            <a:ext cx="3155299" cy="83115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壊れたら、このブロックだけ</a:t>
            </a:r>
          </a:p>
          <a:p>
            <a:pPr algn="l">
              <a:lnSpc>
                <a:spcPts val="2175"/>
              </a:lnSpc>
            </a:pPr>
            <a:r>
              <a:rPr lang="zh-CN" sz="1420" dirty="0">
                <a:solidFill>
                  <a:srgbClr val="484848"/>
                </a:solidFill>
                <a:latin typeface="Zen Kaku Gothic New"/>
                <a:ea typeface="Zen Kaku Gothic New"/>
                <a:cs typeface="Zen Kaku Gothic New"/>
              </a:rPr>
              <a:t>消します。元の内容は</a:t>
            </a:r>
          </a:p>
          <a:p>
            <a:pPr algn="l">
              <a:lnSpc>
                <a:spcPts val="2175"/>
              </a:lnSpc>
            </a:pPr>
            <a:r>
              <a:rPr lang="zh-CN" sz="1420" dirty="0">
                <a:solidFill>
                  <a:srgbClr val="484848"/>
                </a:solidFill>
                <a:latin typeface="Zen Kaku Gothic New"/>
                <a:ea typeface="Zen Kaku Gothic New"/>
                <a:cs typeface="Zen Kaku Gothic New"/>
              </a:rPr>
              <a:t>hints/ のヒントにあります。</a:t>
            </a:r>
          </a:p>
        </p:txBody>
      </p:sp>
      <p:sp>
        <p:nvSpPr>
          <p:cNvPr id="33" name="TextBox 3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156</a:t>
            </a:r>
          </a:p>
        </p:txBody>
      </p:sp>
    </p:spTree>
  </p:cSld>
  <p:clrMapOvr>
    <a:masterClrMapping/>
  </p:clrMapOvr>
  <p:transition xmlns:p14="http://schemas.microsoft.com/office/powerpoint/2010/main" p14:dur="400">
    <p:fade/>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8863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Hook の型の選び方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789" y="1311116"/>
            <a:ext cx="10583542"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本線は</a:t>
            </a:r>
            <a:r>
              <a:rPr lang="zh-CN" sz="2320" b="1" dirty="0">
                <a:solidFill>
                  <a:srgbClr val="264DBF"/>
                </a:solidFill>
                <a:latin typeface="Zen Kaku Gothic New"/>
                <a:ea typeface="Zen Kaku Gothic New"/>
                <a:cs typeface="Zen Kaku Gothic New"/>
              </a:rPr>
              <a:t>prompt 型</a:t>
            </a:r>
            <a:r>
              <a:rPr lang="zh-CN" sz="2320" b="1" dirty="0">
                <a:solidFill>
                  <a:srgbClr val="000000"/>
                </a:solidFill>
                <a:latin typeface="Zen Kaku Gothic New"/>
                <a:ea typeface="Zen Kaku Gothic New"/>
                <a:cs typeface="Zen Kaku Gothic New"/>
              </a:rPr>
              <a:t>です。command 型は演習3 で触ります。</a:t>
            </a:r>
          </a:p>
        </p:txBody>
      </p:sp>
      <p:sp>
        <p:nvSpPr>
          <p:cNvPr id="7" name="Rectangle 7"/>
          <p:cNvSpPr/>
          <p:nvPr/>
        </p:nvSpPr>
        <p:spPr>
          <a:xfrm>
            <a:off x="609600" y="1866900"/>
            <a:ext cx="10972800" cy="438150"/>
          </a:xfrm>
          <a:prstGeom prst="rect">
            <a:avLst/>
          </a:prstGeom>
          <a:solidFill>
            <a:srgbClr val="0B2E33"/>
          </a:solidFill>
          <a:ln>
            <a:noFill/>
          </a:ln>
        </p:spPr>
      </p:sp>
      <p:sp>
        <p:nvSpPr>
          <p:cNvPr id="8" name="TextBox 8"/>
          <p:cNvSpPr txBox="1"/>
          <p:nvPr/>
        </p:nvSpPr>
        <p:spPr>
          <a:xfrm>
            <a:off x="830961" y="1998821"/>
            <a:ext cx="261509"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型</a:t>
            </a:r>
          </a:p>
        </p:txBody>
      </p:sp>
      <p:sp>
        <p:nvSpPr>
          <p:cNvPr id="9" name="TextBox 9"/>
          <p:cNvSpPr txBox="1"/>
          <p:nvPr/>
        </p:nvSpPr>
        <p:spPr>
          <a:xfrm>
            <a:off x="3383661" y="1998821"/>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判定のしかた</a:t>
            </a:r>
          </a:p>
        </p:txBody>
      </p:sp>
      <p:sp>
        <p:nvSpPr>
          <p:cNvPr id="10" name="TextBox 10"/>
          <p:cNvSpPr txBox="1"/>
          <p:nvPr/>
        </p:nvSpPr>
        <p:spPr>
          <a:xfrm>
            <a:off x="8146161" y="1998821"/>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本日の扱い</a:t>
            </a:r>
          </a:p>
        </p:txBody>
      </p:sp>
      <p:sp>
        <p:nvSpPr>
          <p:cNvPr id="11" name="Rectangle 11"/>
          <p:cNvSpPr/>
          <p:nvPr/>
        </p:nvSpPr>
        <p:spPr>
          <a:xfrm>
            <a:off x="609600" y="2305050"/>
            <a:ext cx="10972800" cy="1524000"/>
          </a:xfrm>
          <a:prstGeom prst="rect">
            <a:avLst/>
          </a:prstGeom>
          <a:solidFill>
            <a:srgbClr val="FFFFFF"/>
          </a:solidFill>
          <a:ln>
            <a:noFill/>
          </a:ln>
        </p:spPr>
      </p:sp>
      <p:sp>
        <p:nvSpPr>
          <p:cNvPr id="12" name="TextBox 12"/>
          <p:cNvSpPr txBox="1"/>
          <p:nvPr/>
        </p:nvSpPr>
        <p:spPr>
          <a:xfrm>
            <a:off x="830199" y="2592229"/>
            <a:ext cx="971621"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Source Code Pro"/>
                <a:ea typeface="Source Code Pro"/>
                <a:cs typeface="Source Code Pro"/>
              </a:rPr>
              <a:t>prompt</a:t>
            </a:r>
          </a:p>
        </p:txBody>
      </p:sp>
      <p:sp>
        <p:nvSpPr>
          <p:cNvPr id="13" name="TextBox 13"/>
          <p:cNvSpPr txBox="1"/>
          <p:nvPr/>
        </p:nvSpPr>
        <p:spPr>
          <a:xfrm>
            <a:off x="830961" y="2913221"/>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推論的センサー</a:t>
            </a:r>
          </a:p>
        </p:txBody>
      </p:sp>
      <p:sp>
        <p:nvSpPr>
          <p:cNvPr id="14" name="TextBox 14"/>
          <p:cNvSpPr txBox="1"/>
          <p:nvPr/>
        </p:nvSpPr>
        <p:spPr>
          <a:xfrm>
            <a:off x="3383661" y="2608421"/>
            <a:ext cx="3955209"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LLM がその場で読んで判定します。</a:t>
            </a:r>
          </a:p>
          <a:p>
            <a:pPr algn="l">
              <a:lnSpc>
                <a:spcPts val="2250"/>
              </a:lnSpc>
            </a:pPr>
            <a:r>
              <a:rPr lang="zh-CN" sz="1420" dirty="0">
                <a:solidFill>
                  <a:srgbClr val="484848"/>
                </a:solidFill>
                <a:latin typeface="Zen Kaku Gothic New"/>
                <a:ea typeface="Zen Kaku Gothic New"/>
                <a:cs typeface="Zen Kaku Gothic New"/>
              </a:rPr>
              <a:t>シェルを使わないため、環境の違い</a:t>
            </a:r>
          </a:p>
          <a:p>
            <a:pPr algn="l">
              <a:lnSpc>
                <a:spcPts val="2250"/>
              </a:lnSpc>
            </a:pPr>
            <a:r>
              <a:rPr lang="zh-CN" sz="1420" dirty="0">
                <a:solidFill>
                  <a:srgbClr val="484848"/>
                </a:solidFill>
                <a:latin typeface="Zen Kaku Gothic New"/>
                <a:ea typeface="Zen Kaku Gothic New"/>
                <a:cs typeface="Zen Kaku Gothic New"/>
              </a:rPr>
              <a:t>（Git Bash の有無、py と python3）</a:t>
            </a:r>
          </a:p>
          <a:p>
            <a:pPr algn="l">
              <a:lnSpc>
                <a:spcPts val="2250"/>
              </a:lnSpc>
            </a:pPr>
            <a:r>
              <a:rPr lang="zh-CN" sz="1420" dirty="0">
                <a:solidFill>
                  <a:srgbClr val="484848"/>
                </a:solidFill>
                <a:latin typeface="Zen Kaku Gothic New"/>
                <a:ea typeface="Zen Kaku Gothic New"/>
                <a:cs typeface="Zen Kaku Gothic New"/>
              </a:rPr>
              <a:t>に左右されません。</a:t>
            </a:r>
          </a:p>
        </p:txBody>
      </p:sp>
      <p:sp>
        <p:nvSpPr>
          <p:cNvPr id="15" name="TextBox 15"/>
          <p:cNvSpPr txBox="1"/>
          <p:nvPr/>
        </p:nvSpPr>
        <p:spPr>
          <a:xfrm>
            <a:off x="8146161" y="2608421"/>
            <a:ext cx="2743581"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M5 でこの型を作ります。</a:t>
            </a:r>
          </a:p>
          <a:p>
            <a:pPr algn="l">
              <a:lnSpc>
                <a:spcPts val="2250"/>
              </a:lnSpc>
            </a:pPr>
            <a:r>
              <a:rPr lang="zh-CN" sz="1420" dirty="0">
                <a:solidFill>
                  <a:srgbClr val="484848"/>
                </a:solidFill>
                <a:latin typeface="Zen Kaku Gothic New"/>
                <a:ea typeface="Zen Kaku Gothic New"/>
                <a:cs typeface="Zen Kaku Gothic New"/>
              </a:rPr>
              <a:t>差分を見て承認します。</a:t>
            </a:r>
          </a:p>
        </p:txBody>
      </p:sp>
      <p:sp>
        <p:nvSpPr>
          <p:cNvPr id="16" name="Rectangle 16"/>
          <p:cNvSpPr/>
          <p:nvPr/>
        </p:nvSpPr>
        <p:spPr>
          <a:xfrm>
            <a:off x="609600" y="3829050"/>
            <a:ext cx="10972800" cy="1524000"/>
          </a:xfrm>
          <a:prstGeom prst="rect">
            <a:avLst/>
          </a:prstGeom>
          <a:solidFill>
            <a:srgbClr val="F7F9FA"/>
          </a:solidFill>
          <a:ln>
            <a:noFill/>
          </a:ln>
        </p:spPr>
      </p:sp>
      <p:sp>
        <p:nvSpPr>
          <p:cNvPr id="17" name="TextBox 17"/>
          <p:cNvSpPr txBox="1"/>
          <p:nvPr/>
        </p:nvSpPr>
        <p:spPr>
          <a:xfrm>
            <a:off x="830199" y="4116229"/>
            <a:ext cx="1176397"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Source Code Pro"/>
                <a:ea typeface="Source Code Pro"/>
                <a:cs typeface="Source Code Pro"/>
              </a:rPr>
              <a:t>command</a:t>
            </a:r>
          </a:p>
        </p:txBody>
      </p:sp>
      <p:sp>
        <p:nvSpPr>
          <p:cNvPr id="18" name="TextBox 18"/>
          <p:cNvSpPr txBox="1"/>
          <p:nvPr/>
        </p:nvSpPr>
        <p:spPr>
          <a:xfrm>
            <a:off x="830961" y="4437221"/>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計算的センサー</a:t>
            </a:r>
          </a:p>
        </p:txBody>
      </p:sp>
      <p:sp>
        <p:nvSpPr>
          <p:cNvPr id="19" name="TextBox 19"/>
          <p:cNvSpPr txBox="1"/>
          <p:nvPr/>
        </p:nvSpPr>
        <p:spPr>
          <a:xfrm>
            <a:off x="3383661" y="4132421"/>
            <a:ext cx="3778758"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スクリプトが機械的に判定します。</a:t>
            </a:r>
          </a:p>
          <a:p>
            <a:pPr algn="l">
              <a:lnSpc>
                <a:spcPts val="2250"/>
              </a:lnSpc>
            </a:pPr>
            <a:r>
              <a:rPr lang="zh-CN" sz="1420" dirty="0">
                <a:solidFill>
                  <a:srgbClr val="484848"/>
                </a:solidFill>
                <a:latin typeface="Zen Kaku Gothic New"/>
                <a:ea typeface="Zen Kaku Gothic New"/>
                <a:cs typeface="Zen Kaku Gothic New"/>
              </a:rPr>
              <a:t>同じ入力なら同じ結果が返ります。</a:t>
            </a:r>
          </a:p>
          <a:p>
            <a:pPr algn="l">
              <a:lnSpc>
                <a:spcPts val="2250"/>
              </a:lnSpc>
            </a:pPr>
            <a:r>
              <a:rPr lang="zh-CN" sz="1420" dirty="0">
                <a:solidFill>
                  <a:srgbClr val="484848"/>
                </a:solidFill>
                <a:latin typeface="Zen Kaku Gothic New"/>
                <a:ea typeface="Zen Kaku Gothic New"/>
                <a:cs typeface="Zen Kaku Gothic New"/>
              </a:rPr>
              <a:t>そのぶん、実装と実行環境の準備が</a:t>
            </a:r>
          </a:p>
          <a:p>
            <a:pPr algn="l">
              <a:lnSpc>
                <a:spcPts val="2250"/>
              </a:lnSpc>
            </a:pPr>
            <a:r>
              <a:rPr lang="zh-CN" sz="1420" dirty="0">
                <a:solidFill>
                  <a:srgbClr val="484848"/>
                </a:solidFill>
                <a:latin typeface="Zen Kaku Gothic New"/>
                <a:ea typeface="Zen Kaku Gothic New"/>
                <a:cs typeface="Zen Kaku Gothic New"/>
              </a:rPr>
              <a:t>必要になります。</a:t>
            </a:r>
          </a:p>
        </p:txBody>
      </p:sp>
      <p:sp>
        <p:nvSpPr>
          <p:cNvPr id="20" name="TextBox 20"/>
          <p:cNvSpPr txBox="1"/>
          <p:nvPr/>
        </p:nvSpPr>
        <p:spPr>
          <a:xfrm>
            <a:off x="8146161" y="4132421"/>
            <a:ext cx="256713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演習3 に配布済みのもの</a:t>
            </a:r>
          </a:p>
          <a:p>
            <a:pPr algn="l">
              <a:lnSpc>
                <a:spcPts val="2250"/>
              </a:lnSpc>
            </a:pPr>
            <a:r>
              <a:rPr lang="zh-CN" sz="1420" dirty="0">
                <a:solidFill>
                  <a:srgbClr val="484848"/>
                </a:solidFill>
                <a:latin typeface="Zen Kaku Gothic New"/>
                <a:ea typeface="Zen Kaku Gothic New"/>
                <a:cs typeface="Zen Kaku Gothic New"/>
              </a:rPr>
              <a:t>で体験します。</a:t>
            </a:r>
          </a:p>
        </p:txBody>
      </p:sp>
      <p:sp>
        <p:nvSpPr>
          <p:cNvPr id="21" name="Line 21"/>
          <p:cNvSpPr/>
          <p:nvPr/>
        </p:nvSpPr>
        <p:spPr>
          <a:xfrm>
            <a:off x="3200400" y="1866900"/>
            <a:ext cx="9525" cy="3486150"/>
          </a:xfrm>
          <a:custGeom>
            <a:avLst/>
            <a:gdLst/>
            <a:ahLst/>
            <a:cxnLst/>
            <a:rect l="l" t="t" r="r" b="b"/>
            <a:pathLst>
              <a:path w="9525" h="3486150">
                <a:moveTo>
                  <a:pt x="0" y="0"/>
                </a:moveTo>
                <a:lnTo>
                  <a:pt x="0" y="3486150"/>
                </a:lnTo>
              </a:path>
            </a:pathLst>
          </a:custGeom>
          <a:noFill/>
          <a:ln w="9525">
            <a:solidFill>
              <a:srgbClr val="E3E7EA"/>
            </a:solidFill>
          </a:ln>
        </p:spPr>
      </p:sp>
      <p:sp>
        <p:nvSpPr>
          <p:cNvPr id="22" name="Line 22"/>
          <p:cNvSpPr/>
          <p:nvPr/>
        </p:nvSpPr>
        <p:spPr>
          <a:xfrm>
            <a:off x="7962900" y="1866900"/>
            <a:ext cx="9525" cy="3486150"/>
          </a:xfrm>
          <a:custGeom>
            <a:avLst/>
            <a:gdLst/>
            <a:ahLst/>
            <a:cxnLst/>
            <a:rect l="l" t="t" r="r" b="b"/>
            <a:pathLst>
              <a:path w="9525" h="3486150">
                <a:moveTo>
                  <a:pt x="0" y="0"/>
                </a:moveTo>
                <a:lnTo>
                  <a:pt x="0" y="3486150"/>
                </a:lnTo>
              </a:path>
            </a:pathLst>
          </a:custGeom>
          <a:noFill/>
          <a:ln w="9525">
            <a:solidFill>
              <a:srgbClr val="E3E7EA"/>
            </a:solidFill>
          </a:ln>
        </p:spPr>
      </p:sp>
      <p:sp>
        <p:nvSpPr>
          <p:cNvPr id="23" name="Rectangle 23"/>
          <p:cNvSpPr/>
          <p:nvPr/>
        </p:nvSpPr>
        <p:spPr>
          <a:xfrm>
            <a:off x="609600" y="5581650"/>
            <a:ext cx="10972800" cy="838200"/>
          </a:xfrm>
          <a:prstGeom prst="roundRect">
            <a:avLst>
              <a:gd name="adj" fmla="val 9091"/>
            </a:avLst>
          </a:prstGeom>
          <a:solidFill>
            <a:srgbClr val="EEF6F7"/>
          </a:solidFill>
          <a:ln>
            <a:noFill/>
          </a:ln>
        </p:spPr>
      </p:sp>
      <p:sp>
        <p:nvSpPr>
          <p:cNvPr id="24" name="Rectangle 24"/>
          <p:cNvSpPr/>
          <p:nvPr/>
        </p:nvSpPr>
        <p:spPr>
          <a:xfrm>
            <a:off x="609600" y="5581650"/>
            <a:ext cx="57150" cy="838200"/>
          </a:xfrm>
          <a:prstGeom prst="roundRect">
            <a:avLst>
              <a:gd name="adj" fmla="val 50000"/>
            </a:avLst>
          </a:prstGeom>
          <a:solidFill>
            <a:srgbClr val="47BCC6"/>
          </a:solidFill>
          <a:ln>
            <a:noFill/>
          </a:ln>
        </p:spPr>
      </p:sp>
      <p:sp>
        <p:nvSpPr>
          <p:cNvPr id="25" name="TextBox 25"/>
          <p:cNvSpPr txBox="1"/>
          <p:nvPr/>
        </p:nvSpPr>
        <p:spPr>
          <a:xfrm>
            <a:off x="907161" y="5770721"/>
            <a:ext cx="9425178"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推論的センサーは日本語で書けます。計算的センサーは同じ入力に同じ結果を返します。</a:t>
            </a:r>
          </a:p>
          <a:p>
            <a:pPr algn="l">
              <a:lnSpc>
                <a:spcPts val="2250"/>
              </a:lnSpc>
            </a:pPr>
            <a:r>
              <a:rPr lang="zh-CN" sz="1420" dirty="0">
                <a:solidFill>
                  <a:srgbClr val="484848"/>
                </a:solidFill>
                <a:latin typeface="Zen Kaku Gothic New"/>
                <a:ea typeface="Zen Kaku Gothic New"/>
                <a:cs typeface="Zen Kaku Gothic New"/>
              </a:rPr>
              <a:t>どちらを置くかは、判定したい中身で決めます。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157</a:t>
            </a:r>
          </a:p>
        </p:txBody>
      </p:sp>
    </p:spTree>
  </p:cSld>
  <p:clrMapOvr>
    <a:masterClrMapping/>
  </p:clrMapOvr>
  <p:transition xmlns:p14="http://schemas.microsoft.com/office/powerpoint/2010/main" p14:dur="400">
    <p:fade/>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指摘が会話に出るところ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32243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わざと規約に反するコードを書かせ、承認した直後に</a:t>
            </a:r>
          </a:p>
        </p:txBody>
      </p:sp>
      <p:sp>
        <p:nvSpPr>
          <p:cNvPr id="7" name="TextBox 7"/>
          <p:cNvSpPr txBox="1"/>
          <p:nvPr/>
        </p:nvSpPr>
        <p:spPr>
          <a:xfrm>
            <a:off x="597027" y="1694974"/>
            <a:ext cx="6031897"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指摘が返る</a:t>
            </a:r>
            <a:r>
              <a:rPr lang="zh-CN" sz="2480" b="1" dirty="0">
                <a:solidFill>
                  <a:srgbClr val="000000"/>
                </a:solidFill>
                <a:latin typeface="Zen Kaku Gothic New"/>
                <a:ea typeface="Zen Kaku Gothic New"/>
                <a:cs typeface="Zen Kaku Gothic New"/>
              </a:rPr>
              <a:t>ことを確かめます。</a:t>
            </a:r>
          </a:p>
        </p:txBody>
      </p:sp>
      <p:sp>
        <p:nvSpPr>
          <p:cNvPr id="8" name="Rectangle 8"/>
          <p:cNvSpPr/>
          <p:nvPr/>
        </p:nvSpPr>
        <p:spPr>
          <a:xfrm>
            <a:off x="2857500" y="2305050"/>
            <a:ext cx="6477000" cy="3143250"/>
          </a:xfrm>
          <a:prstGeom prst="roundRect">
            <a:avLst>
              <a:gd name="adj" fmla="val 2424"/>
            </a:avLst>
          </a:prstGeom>
          <a:solidFill>
            <a:srgbClr val="F2F4F8"/>
          </a:solidFill>
          <a:ln w="14288">
            <a:solidFill>
              <a:srgbClr val="9AA0B4"/>
            </a:solidFill>
            <a:custDash>
              <a:ds d="400000" sp="266666"/>
            </a:custDash>
          </a:ln>
        </p:spPr>
      </p:sp>
      <p:sp>
        <p:nvSpPr>
          <p:cNvPr id="9" name="TextBox 9"/>
          <p:cNvSpPr txBox="1"/>
          <p:nvPr/>
        </p:nvSpPr>
        <p:spPr>
          <a:xfrm>
            <a:off x="4995862" y="32208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10" name="TextBox 10"/>
          <p:cNvSpPr txBox="1"/>
          <p:nvPr/>
        </p:nvSpPr>
        <p:spPr>
          <a:xfrm>
            <a:off x="3700796" y="3656171"/>
            <a:ext cx="4790408" cy="1193102"/>
          </a:xfrm>
          <a:prstGeom prst="rect">
            <a:avLst/>
          </a:prstGeom>
          <a:noFill/>
          <a:ln>
            <a:noFill/>
          </a:ln>
        </p:spPr>
        <p:txBody>
          <a:bodyPr wrap="square" lIns="0" tIns="0" rIns="0" bIns="0" anchor="t" anchorCtr="0"/>
          <a:lstStyle/>
          <a:p>
            <a:pPr algn="ctr">
              <a:lnSpc>
                <a:spcPts val="2400"/>
              </a:lnSpc>
            </a:pPr>
            <a:r>
              <a:rPr lang="zh-CN" sz="1420" dirty="0">
                <a:solidFill>
                  <a:srgbClr val="8A8F9C"/>
                </a:solidFill>
                <a:latin typeface="Zen Kaku Gothic New"/>
                <a:ea typeface="Zen Kaku Gothic New"/>
                <a:cs typeface="Zen Kaku Gothic New"/>
              </a:rPr>
              <a:t>PS38 Hook の指摘が会話に出た画面</a:t>
            </a:r>
          </a:p>
          <a:p>
            <a:pPr algn="ctr">
              <a:lnSpc>
                <a:spcPts val="2400"/>
              </a:lnSpc>
            </a:pPr>
            <a:r>
              <a:rPr lang="zh-CN" sz="1420" dirty="0">
                <a:solidFill>
                  <a:srgbClr val="8A8F9C"/>
                </a:solidFill>
                <a:latin typeface="Zen Kaku Gothic New"/>
                <a:ea typeface="Zen Kaku Gothic New"/>
                <a:cs typeface="Zen Kaku Gothic New"/>
              </a:rPr>
              <a:t>タブインデント・型注釈と docstring 無し・</a:t>
            </a:r>
          </a:p>
          <a:p>
            <a:pPr algn="ctr">
              <a:lnSpc>
                <a:spcPts val="2400"/>
              </a:lnSpc>
            </a:pPr>
            <a:r>
              <a:rPr lang="zh-CN" sz="1420" dirty="0">
                <a:solidFill>
                  <a:srgbClr val="8A8F9C"/>
                </a:solidFill>
                <a:latin typeface="Zen Kaku Gothic New"/>
                <a:ea typeface="Zen Kaku Gothic New"/>
                <a:cs typeface="Zen Kaku Gothic New"/>
              </a:rPr>
              <a:t>可変既定引数を含むコードを書かせ、</a:t>
            </a:r>
          </a:p>
          <a:p>
            <a:pPr algn="ctr">
              <a:lnSpc>
                <a:spcPts val="2400"/>
              </a:lnSpc>
            </a:pPr>
            <a:r>
              <a:rPr lang="zh-CN" sz="1420" dirty="0">
                <a:solidFill>
                  <a:srgbClr val="8A8F9C"/>
                </a:solidFill>
                <a:latin typeface="Zen Kaku Gothic New"/>
                <a:ea typeface="Zen Kaku Gothic New"/>
                <a:cs typeface="Zen Kaku Gothic New"/>
              </a:rPr>
              <a:t>差分を承認した直後に撮影します。</a:t>
            </a:r>
          </a:p>
        </p:txBody>
      </p:sp>
      <p:sp>
        <p:nvSpPr>
          <p:cNvPr id="11" name="Rectangle 11"/>
          <p:cNvSpPr/>
          <p:nvPr/>
        </p:nvSpPr>
        <p:spPr>
          <a:xfrm>
            <a:off x="609600" y="5715000"/>
            <a:ext cx="10972800" cy="762000"/>
          </a:xfrm>
          <a:prstGeom prst="roundRect">
            <a:avLst>
              <a:gd name="adj" fmla="val 10000"/>
            </a:avLst>
          </a:prstGeom>
          <a:solidFill>
            <a:srgbClr val="F7F9FA"/>
          </a:solidFill>
          <a:ln>
            <a:noFill/>
          </a:ln>
        </p:spPr>
      </p:sp>
      <p:sp>
        <p:nvSpPr>
          <p:cNvPr id="12" name="Rectangle 12"/>
          <p:cNvSpPr/>
          <p:nvPr/>
        </p:nvSpPr>
        <p:spPr>
          <a:xfrm>
            <a:off x="609600" y="5715000"/>
            <a:ext cx="57150" cy="762000"/>
          </a:xfrm>
          <a:prstGeom prst="roundRect">
            <a:avLst>
              <a:gd name="adj" fmla="val 50000"/>
            </a:avLst>
          </a:prstGeom>
          <a:solidFill>
            <a:srgbClr val="47BCC6"/>
          </a:solidFill>
          <a:ln>
            <a:noFill/>
          </a:ln>
        </p:spPr>
      </p:sp>
      <p:sp>
        <p:nvSpPr>
          <p:cNvPr id="13" name="TextBox 13"/>
          <p:cNvSpPr txBox="1"/>
          <p:nvPr/>
        </p:nvSpPr>
        <p:spPr>
          <a:xfrm>
            <a:off x="907161" y="5904071"/>
            <a:ext cx="8013573"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指摘は1回の応答で最大3点までに絞ってあります。まず1点目を直し、</a:t>
            </a:r>
          </a:p>
          <a:p>
            <a:pPr algn="l">
              <a:lnSpc>
                <a:spcPts val="2250"/>
              </a:lnSpc>
            </a:pPr>
            <a:r>
              <a:rPr lang="zh-CN" sz="1420" dirty="0">
                <a:solidFill>
                  <a:srgbClr val="484848"/>
                </a:solidFill>
                <a:latin typeface="Zen Kaku Gothic New"/>
                <a:ea typeface="Zen Kaku Gothic New"/>
                <a:cs typeface="Zen Kaku Gothic New"/>
              </a:rPr>
              <a:t>承認してもう一度走らせます。出ないときの切り分けはこのあと扱います。</a:t>
            </a:r>
          </a:p>
        </p:txBody>
      </p:sp>
      <p:sp>
        <p:nvSpPr>
          <p:cNvPr id="14" name="TextBox 1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5" name="TextBox 1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158</a:t>
            </a:r>
          </a:p>
        </p:txBody>
      </p:sp>
    </p:spTree>
  </p:cSld>
  <p:clrMapOvr>
    <a:masterClrMapping/>
  </p:clrMapOvr>
  <p:transition xmlns:p14="http://schemas.microsoft.com/office/powerpoint/2010/main" p14:dur="400">
    <p:fade/>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編集の後か、前か</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789" y="1311116"/>
            <a:ext cx="11175434"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PostToolUse は編集の後に走るので、</a:t>
            </a:r>
            <a:r>
              <a:rPr lang="zh-CN" sz="2320" b="1" dirty="0">
                <a:solidFill>
                  <a:srgbClr val="264DBF"/>
                </a:solidFill>
                <a:latin typeface="Zen Kaku Gothic New"/>
                <a:ea typeface="Zen Kaku Gothic New"/>
                <a:cs typeface="Zen Kaku Gothic New"/>
              </a:rPr>
              <a:t>編集は止まりません</a:t>
            </a:r>
            <a:r>
              <a:rPr lang="zh-CN" sz="2320" b="1" dirty="0">
                <a:solidFill>
                  <a:srgbClr val="000000"/>
                </a:solidFill>
                <a:latin typeface="Zen Kaku Gothic New"/>
                <a:ea typeface="Zen Kaku Gothic New"/>
                <a:cs typeface="Zen Kaku Gothic New"/>
              </a:rPr>
              <a:t>。</a:t>
            </a:r>
          </a:p>
        </p:txBody>
      </p:sp>
      <p:sp>
        <p:nvSpPr>
          <p:cNvPr id="9" name="TextBox 9"/>
          <p:cNvSpPr txBox="1"/>
          <p:nvPr/>
        </p:nvSpPr>
        <p:spPr>
          <a:xfrm>
            <a:off x="602361" y="1960721"/>
            <a:ext cx="4519851"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今日作った Hook は、Claude がファイルを</a:t>
            </a:r>
          </a:p>
          <a:p>
            <a:pPr algn="l">
              <a:lnSpc>
                <a:spcPts val="2250"/>
              </a:lnSpc>
            </a:pPr>
            <a:r>
              <a:rPr lang="zh-CN" sz="1420" dirty="0">
                <a:solidFill>
                  <a:srgbClr val="484848"/>
                </a:solidFill>
                <a:latin typeface="Zen Kaku Gothic New"/>
                <a:ea typeface="Zen Kaku Gothic New"/>
                <a:cs typeface="Zen Kaku Gothic New"/>
              </a:rPr>
              <a:t>編集した直後に走ります。書き換えはもう</a:t>
            </a:r>
          </a:p>
          <a:p>
            <a:pPr algn="l">
              <a:lnSpc>
                <a:spcPts val="2250"/>
              </a:lnSpc>
            </a:pPr>
            <a:r>
              <a:rPr lang="zh-CN" sz="1420" dirty="0">
                <a:solidFill>
                  <a:srgbClr val="484848"/>
                </a:solidFill>
                <a:latin typeface="Zen Kaku Gothic New"/>
                <a:ea typeface="Zen Kaku Gothic New"/>
                <a:cs typeface="Zen Kaku Gothic New"/>
              </a:rPr>
              <a:t>済んでいて、指摘が会話に返るだけです。</a:t>
            </a:r>
          </a:p>
        </p:txBody>
      </p:sp>
      <p:sp>
        <p:nvSpPr>
          <p:cNvPr id="10" name="TextBox 10"/>
          <p:cNvSpPr txBox="1"/>
          <p:nvPr/>
        </p:nvSpPr>
        <p:spPr>
          <a:xfrm>
            <a:off x="602361" y="3084671"/>
            <a:ext cx="5155073"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編集そのものを止めたい場合は、編集の前に</a:t>
            </a:r>
          </a:p>
          <a:p>
            <a:pPr algn="l">
              <a:lnSpc>
                <a:spcPts val="2250"/>
              </a:lnSpc>
            </a:pPr>
            <a:r>
              <a:rPr lang="zh-CN" sz="1420" dirty="0">
                <a:solidFill>
                  <a:srgbClr val="484848"/>
                </a:solidFill>
                <a:latin typeface="Zen Kaku Gothic New"/>
                <a:ea typeface="Zen Kaku Gothic New"/>
                <a:cs typeface="Zen Kaku Gothic New"/>
              </a:rPr>
              <a:t>走る PreToolUse になります。止める仕組みは、</a:t>
            </a:r>
          </a:p>
          <a:p>
            <a:pPr algn="l">
              <a:lnSpc>
                <a:spcPts val="2250"/>
              </a:lnSpc>
            </a:pPr>
            <a:r>
              <a:rPr lang="zh-CN" sz="1420" dirty="0">
                <a:solidFill>
                  <a:srgbClr val="484848"/>
                </a:solidFill>
                <a:latin typeface="Zen Kaku Gothic New"/>
                <a:ea typeface="Zen Kaku Gothic New"/>
                <a:cs typeface="Zen Kaku Gothic New"/>
              </a:rPr>
              <a:t>指摘を返す仕組みとは別に考えます。</a:t>
            </a:r>
          </a:p>
        </p:txBody>
      </p:sp>
      <p:sp>
        <p:nvSpPr>
          <p:cNvPr id="11" name="Rectangle 11"/>
          <p:cNvSpPr/>
          <p:nvPr/>
        </p:nvSpPr>
        <p:spPr>
          <a:xfrm>
            <a:off x="609600" y="4381500"/>
            <a:ext cx="5334000" cy="1143000"/>
          </a:xfrm>
          <a:prstGeom prst="roundRect">
            <a:avLst>
              <a:gd name="adj" fmla="val 6667"/>
            </a:avLst>
          </a:prstGeom>
          <a:solidFill>
            <a:srgbClr val="F7F9FA"/>
          </a:solidFill>
          <a:ln>
            <a:noFill/>
          </a:ln>
        </p:spPr>
      </p:sp>
      <p:sp>
        <p:nvSpPr>
          <p:cNvPr id="12" name="Rectangle 12"/>
          <p:cNvSpPr/>
          <p:nvPr/>
        </p:nvSpPr>
        <p:spPr>
          <a:xfrm>
            <a:off x="609600" y="4381500"/>
            <a:ext cx="57150" cy="1143000"/>
          </a:xfrm>
          <a:prstGeom prst="roundRect">
            <a:avLst>
              <a:gd name="adj" fmla="val 50000"/>
            </a:avLst>
          </a:prstGeom>
          <a:solidFill>
            <a:srgbClr val="47BCC6"/>
          </a:solidFill>
          <a:ln>
            <a:noFill/>
          </a:ln>
        </p:spPr>
      </p:sp>
      <p:sp>
        <p:nvSpPr>
          <p:cNvPr id="13" name="TextBox 13"/>
          <p:cNvSpPr txBox="1"/>
          <p:nvPr/>
        </p:nvSpPr>
        <p:spPr>
          <a:xfrm>
            <a:off x="868680" y="456247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覚えておくこと</a:t>
            </a:r>
          </a:p>
        </p:txBody>
      </p:sp>
      <p:sp>
        <p:nvSpPr>
          <p:cNvPr id="14" name="TextBox 14"/>
          <p:cNvSpPr txBox="1"/>
          <p:nvPr/>
        </p:nvSpPr>
        <p:spPr>
          <a:xfrm>
            <a:off x="869061" y="4875371"/>
            <a:ext cx="495509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編集の直後に走る＝直った状態を確かめる係。</a:t>
            </a:r>
          </a:p>
          <a:p>
            <a:pPr algn="l">
              <a:lnSpc>
                <a:spcPts val="2250"/>
              </a:lnSpc>
            </a:pPr>
            <a:r>
              <a:rPr lang="zh-CN" sz="1420" dirty="0">
                <a:solidFill>
                  <a:srgbClr val="484848"/>
                </a:solidFill>
                <a:latin typeface="Zen Kaku Gothic New"/>
                <a:ea typeface="Zen Kaku Gothic New"/>
                <a:cs typeface="Zen Kaku Gothic New"/>
              </a:rPr>
              <a:t>編集の前に走る＝入る前に止める係。</a:t>
            </a:r>
          </a:p>
        </p:txBody>
      </p:sp>
      <p:sp>
        <p:nvSpPr>
          <p:cNvPr id="15" name="TextBox 15"/>
          <p:cNvSpPr txBox="1"/>
          <p:nvPr/>
        </p:nvSpPr>
        <p:spPr>
          <a:xfrm>
            <a:off x="7928015" y="2094071"/>
            <a:ext cx="755571" cy="278702"/>
          </a:xfrm>
          <a:prstGeom prst="rect">
            <a:avLst/>
          </a:prstGeom>
          <a:noFill/>
          <a:ln>
            <a:noFill/>
          </a:ln>
        </p:spPr>
        <p:txBody>
          <a:bodyPr wrap="none" lIns="0" tIns="0" rIns="0" bIns="0" anchor="t" anchorCtr="0">
            <a:spAutoFit/>
          </a:bodyPr>
          <a:lstStyle/>
          <a:p>
            <a:pPr algn="ctr"/>
            <a:r>
              <a:rPr lang="zh-CN" sz="1420" b="1" dirty="0">
                <a:solidFill>
                  <a:srgbClr val="264DBF"/>
                </a:solidFill>
                <a:latin typeface="Zen Kaku Gothic New"/>
                <a:ea typeface="Zen Kaku Gothic New"/>
                <a:cs typeface="Zen Kaku Gothic New"/>
              </a:rPr>
              <a:t>計算的</a:t>
            </a:r>
          </a:p>
        </p:txBody>
      </p:sp>
      <p:sp>
        <p:nvSpPr>
          <p:cNvPr id="16" name="TextBox 16"/>
          <p:cNvSpPr txBox="1"/>
          <p:nvPr/>
        </p:nvSpPr>
        <p:spPr>
          <a:xfrm>
            <a:off x="10118765" y="2094071"/>
            <a:ext cx="755571" cy="278702"/>
          </a:xfrm>
          <a:prstGeom prst="rect">
            <a:avLst/>
          </a:prstGeom>
          <a:noFill/>
          <a:ln>
            <a:noFill/>
          </a:ln>
        </p:spPr>
        <p:txBody>
          <a:bodyPr wrap="none" lIns="0" tIns="0" rIns="0" bIns="0" anchor="t" anchorCtr="0">
            <a:spAutoFit/>
          </a:bodyPr>
          <a:lstStyle/>
          <a:p>
            <a:pPr algn="ctr"/>
            <a:r>
              <a:rPr lang="zh-CN" sz="1420" b="1" dirty="0">
                <a:solidFill>
                  <a:srgbClr val="264DBF"/>
                </a:solidFill>
                <a:latin typeface="Zen Kaku Gothic New"/>
                <a:ea typeface="Zen Kaku Gothic New"/>
                <a:cs typeface="Zen Kaku Gothic New"/>
              </a:rPr>
              <a:t>推論的</a:t>
            </a:r>
          </a:p>
        </p:txBody>
      </p:sp>
      <p:sp>
        <p:nvSpPr>
          <p:cNvPr id="17" name="TextBox 17"/>
          <p:cNvSpPr txBox="1"/>
          <p:nvPr/>
        </p:nvSpPr>
        <p:spPr>
          <a:xfrm>
            <a:off x="6585299" y="2684621"/>
            <a:ext cx="508540" cy="526352"/>
          </a:xfrm>
          <a:prstGeom prst="rect">
            <a:avLst/>
          </a:prstGeom>
          <a:noFill/>
          <a:ln>
            <a:noFill/>
          </a:ln>
        </p:spPr>
        <p:txBody>
          <a:bodyPr wrap="square" lIns="0" tIns="0" rIns="0" bIns="0" anchor="t" anchorCtr="0"/>
          <a:lstStyle/>
          <a:p>
            <a:pPr algn="r">
              <a:lnSpc>
                <a:spcPts val="1950"/>
              </a:lnSpc>
            </a:pPr>
            <a:r>
              <a:rPr lang="zh-CN" sz="1420" b="1" dirty="0">
                <a:solidFill>
                  <a:srgbClr val="264DBF"/>
                </a:solidFill>
                <a:latin typeface="Zen Kaku Gothic New"/>
                <a:ea typeface="Zen Kaku Gothic New"/>
                <a:cs typeface="Zen Kaku Gothic New"/>
              </a:rPr>
              <a:t>事前</a:t>
            </a:r>
          </a:p>
          <a:p>
            <a:pPr algn="r">
              <a:lnSpc>
                <a:spcPts val="1950"/>
              </a:lnSpc>
            </a:pPr>
            <a:r>
              <a:rPr lang="zh-CN" sz="1420" b="1" dirty="0">
                <a:solidFill>
                  <a:srgbClr val="264DBF"/>
                </a:solidFill>
                <a:latin typeface="Zen Kaku Gothic New"/>
                <a:ea typeface="Zen Kaku Gothic New"/>
                <a:cs typeface="Zen Kaku Gothic New"/>
              </a:rPr>
              <a:t>予防</a:t>
            </a:r>
          </a:p>
        </p:txBody>
      </p:sp>
      <p:sp>
        <p:nvSpPr>
          <p:cNvPr id="18" name="TextBox 18"/>
          <p:cNvSpPr txBox="1"/>
          <p:nvPr/>
        </p:nvSpPr>
        <p:spPr>
          <a:xfrm>
            <a:off x="6091238" y="3837146"/>
            <a:ext cx="1002601" cy="526352"/>
          </a:xfrm>
          <a:prstGeom prst="rect">
            <a:avLst/>
          </a:prstGeom>
          <a:noFill/>
          <a:ln>
            <a:noFill/>
          </a:ln>
        </p:spPr>
        <p:txBody>
          <a:bodyPr wrap="square" lIns="0" tIns="0" rIns="0" bIns="0" anchor="t" anchorCtr="0"/>
          <a:lstStyle/>
          <a:p>
            <a:pPr algn="r">
              <a:lnSpc>
                <a:spcPts val="1950"/>
              </a:lnSpc>
            </a:pPr>
            <a:r>
              <a:rPr lang="zh-CN" sz="1420" b="1" dirty="0">
                <a:solidFill>
                  <a:srgbClr val="264DBF"/>
                </a:solidFill>
                <a:latin typeface="Zen Kaku Gothic New"/>
                <a:ea typeface="Zen Kaku Gothic New"/>
                <a:cs typeface="Zen Kaku Gothic New"/>
              </a:rPr>
              <a:t>事後</a:t>
            </a:r>
          </a:p>
          <a:p>
            <a:pPr algn="r">
              <a:lnSpc>
                <a:spcPts val="1950"/>
              </a:lnSpc>
            </a:pPr>
            <a:r>
              <a:rPr lang="zh-CN" sz="1420" b="1" dirty="0">
                <a:solidFill>
                  <a:srgbClr val="264DBF"/>
                </a:solidFill>
                <a:latin typeface="Zen Kaku Gothic New"/>
                <a:ea typeface="Zen Kaku Gothic New"/>
                <a:cs typeface="Zen Kaku Gothic New"/>
              </a:rPr>
              <a:t>センサー</a:t>
            </a:r>
          </a:p>
        </p:txBody>
      </p:sp>
      <p:sp>
        <p:nvSpPr>
          <p:cNvPr id="19" name="Rectangle 19"/>
          <p:cNvSpPr/>
          <p:nvPr/>
        </p:nvSpPr>
        <p:spPr>
          <a:xfrm>
            <a:off x="7239000" y="2381250"/>
            <a:ext cx="2143125" cy="1114425"/>
          </a:xfrm>
          <a:prstGeom prst="roundRect">
            <a:avLst>
              <a:gd name="adj" fmla="val 5128"/>
            </a:avLst>
          </a:prstGeom>
          <a:solidFill>
            <a:srgbClr val="F7F9FA"/>
          </a:solidFill>
          <a:ln>
            <a:noFill/>
          </a:ln>
        </p:spPr>
      </p:sp>
      <p:sp>
        <p:nvSpPr>
          <p:cNvPr id="20" name="TextBox 20"/>
          <p:cNvSpPr txBox="1"/>
          <p:nvPr/>
        </p:nvSpPr>
        <p:spPr>
          <a:xfrm>
            <a:off x="7828026" y="2846546"/>
            <a:ext cx="95554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先に縛る</a:t>
            </a:r>
          </a:p>
        </p:txBody>
      </p:sp>
      <p:sp>
        <p:nvSpPr>
          <p:cNvPr id="21" name="Rectangle 21"/>
          <p:cNvSpPr/>
          <p:nvPr/>
        </p:nvSpPr>
        <p:spPr>
          <a:xfrm>
            <a:off x="9420225" y="2381250"/>
            <a:ext cx="2162175" cy="1114425"/>
          </a:xfrm>
          <a:prstGeom prst="roundRect">
            <a:avLst>
              <a:gd name="adj" fmla="val 5128"/>
            </a:avLst>
          </a:prstGeom>
          <a:solidFill>
            <a:srgbClr val="F7F9FA"/>
          </a:solidFill>
          <a:ln>
            <a:noFill/>
          </a:ln>
        </p:spPr>
      </p:sp>
      <p:sp>
        <p:nvSpPr>
          <p:cNvPr id="22" name="TextBox 22"/>
          <p:cNvSpPr txBox="1"/>
          <p:nvPr/>
        </p:nvSpPr>
        <p:spPr>
          <a:xfrm>
            <a:off x="9783509" y="2846546"/>
            <a:ext cx="142608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文章で伝える</a:t>
            </a:r>
          </a:p>
        </p:txBody>
      </p:sp>
      <p:sp>
        <p:nvSpPr>
          <p:cNvPr id="23" name="Rectangle 23"/>
          <p:cNvSpPr/>
          <p:nvPr/>
        </p:nvSpPr>
        <p:spPr>
          <a:xfrm>
            <a:off x="7239000" y="3533775"/>
            <a:ext cx="2143125" cy="1114425"/>
          </a:xfrm>
          <a:prstGeom prst="roundRect">
            <a:avLst>
              <a:gd name="adj" fmla="val 5128"/>
            </a:avLst>
          </a:prstGeom>
          <a:solidFill>
            <a:srgbClr val="F7F9FA"/>
          </a:solidFill>
          <a:ln>
            <a:noFill/>
          </a:ln>
        </p:spPr>
      </p:sp>
      <p:sp>
        <p:nvSpPr>
          <p:cNvPr id="24" name="TextBox 24"/>
          <p:cNvSpPr txBox="1"/>
          <p:nvPr/>
        </p:nvSpPr>
        <p:spPr>
          <a:xfrm>
            <a:off x="7710392" y="3999071"/>
            <a:ext cx="1190816"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機械で測る</a:t>
            </a:r>
          </a:p>
        </p:txBody>
      </p:sp>
      <p:sp>
        <p:nvSpPr>
          <p:cNvPr id="25" name="Rectangle 25"/>
          <p:cNvSpPr/>
          <p:nvPr/>
        </p:nvSpPr>
        <p:spPr>
          <a:xfrm>
            <a:off x="9420225" y="3533775"/>
            <a:ext cx="2162175" cy="1114425"/>
          </a:xfrm>
          <a:prstGeom prst="roundRect">
            <a:avLst>
              <a:gd name="adj" fmla="val 5128"/>
            </a:avLst>
          </a:prstGeom>
          <a:solidFill>
            <a:srgbClr val="F7F9FA"/>
          </a:solidFill>
          <a:ln>
            <a:noFill/>
          </a:ln>
        </p:spPr>
      </p:sp>
      <p:sp>
        <p:nvSpPr>
          <p:cNvPr id="26" name="TextBox 26"/>
          <p:cNvSpPr txBox="1"/>
          <p:nvPr/>
        </p:nvSpPr>
        <p:spPr>
          <a:xfrm>
            <a:off x="9665875" y="3999071"/>
            <a:ext cx="1661351"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読んで判定する</a:t>
            </a:r>
          </a:p>
        </p:txBody>
      </p:sp>
      <p:sp>
        <p:nvSpPr>
          <p:cNvPr id="27" name="TextBox 27"/>
          <p:cNvSpPr txBox="1"/>
          <p:nvPr/>
        </p:nvSpPr>
        <p:spPr>
          <a:xfrm>
            <a:off x="6241161" y="4951571"/>
            <a:ext cx="4672774"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今日の Hook はどのマスに入るでしょうか。</a:t>
            </a:r>
          </a:p>
          <a:p>
            <a:pPr algn="l">
              <a:lnSpc>
                <a:spcPts val="2250"/>
              </a:lnSpc>
            </a:pPr>
            <a:r>
              <a:rPr lang="zh-CN" sz="1420" dirty="0">
                <a:solidFill>
                  <a:srgbClr val="000000"/>
                </a:solidFill>
                <a:latin typeface="Zen Kaku Gothic New"/>
                <a:ea typeface="Zen Kaku Gothic New"/>
                <a:cs typeface="Zen Kaku Gothic New"/>
              </a:rPr>
              <a:t>自分の言葉で1行にしてみてください。</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159</a:t>
            </a:r>
          </a:p>
        </p:txBody>
      </p:sp>
    </p:spTree>
  </p:cSld>
  <p:clrMapOvr>
    <a:masterClrMapping/>
  </p:clrMapOvr>
  <p:transition xmlns:p14="http://schemas.microsoft.com/office/powerpoint/2010/main" p14:dur="40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536166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M1 見どころ4箇所をそろえる</a:t>
            </a:r>
          </a:p>
        </p:txBody>
      </p:sp>
      <p:sp>
        <p:nvSpPr>
          <p:cNvPr id="7" name="Rectangle 7"/>
          <p:cNvSpPr/>
          <p:nvPr/>
        </p:nvSpPr>
        <p:spPr>
          <a:xfrm>
            <a:off x="2000250" y="1028700"/>
            <a:ext cx="9353550" cy="19050"/>
          </a:xfrm>
          <a:prstGeom prst="rect">
            <a:avLst/>
          </a:prstGeom>
          <a:solidFill>
            <a:srgbClr val="2F72DC"/>
          </a:solidFill>
          <a:ln>
            <a:noFill/>
          </a:ln>
        </p:spPr>
      </p:sp>
      <p:sp>
        <p:nvSpPr>
          <p:cNvPr id="8" name="TextBox 8"/>
          <p:cNvSpPr txBox="1"/>
          <p:nvPr/>
        </p:nvSpPr>
        <p:spPr>
          <a:xfrm>
            <a:off x="598551" y="1213009"/>
            <a:ext cx="1095646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以降ずっと使う場所を、最初に全員で同じところに合わせます。</a:t>
            </a:r>
          </a:p>
        </p:txBody>
      </p:sp>
      <p:sp>
        <p:nvSpPr>
          <p:cNvPr id="9" name="Rectangle 9"/>
          <p:cNvSpPr/>
          <p:nvPr/>
        </p:nvSpPr>
        <p:spPr>
          <a:xfrm>
            <a:off x="666750" y="1828800"/>
            <a:ext cx="2124075" cy="4191000"/>
          </a:xfrm>
          <a:prstGeom prst="rect">
            <a:avLst/>
          </a:prstGeom>
          <a:solidFill>
            <a:srgbClr val="000000">
              <a:alpha val="8000"/>
            </a:srgbClr>
          </a:solidFill>
          <a:ln>
            <a:noFill/>
          </a:ln>
        </p:spPr>
      </p:sp>
      <p:pic>
        <p:nvPicPr>
          <p:cNvPr id="10" name="Image 10"/>
          <p:cNvPicPr>
            <a:picLocks noChangeAspect="1"/>
          </p:cNvPicPr>
          <p:nvPr/>
        </p:nvPicPr>
        <p:blipFill>
          <a:blip r:embed="rId2"/>
          <a:stretch>
            <a:fillRect/>
          </a:stretch>
        </p:blipFill>
        <p:spPr>
          <a:xfrm>
            <a:off x="609600" y="1774450"/>
            <a:ext cx="2124075" cy="4185400"/>
          </a:xfrm>
          <a:prstGeom prst="rect">
            <a:avLst/>
          </a:prstGeom>
        </p:spPr>
      </p:pic>
      <p:sp>
        <p:nvSpPr>
          <p:cNvPr id="11" name="Rectangle 11"/>
          <p:cNvSpPr/>
          <p:nvPr/>
        </p:nvSpPr>
        <p:spPr>
          <a:xfrm>
            <a:off x="609600" y="1771650"/>
            <a:ext cx="2124075" cy="4191000"/>
          </a:xfrm>
          <a:prstGeom prst="rect">
            <a:avLst/>
          </a:prstGeom>
          <a:noFill/>
          <a:ln w="9525">
            <a:solidFill>
              <a:srgbClr val="E3E7EA"/>
            </a:solidFill>
          </a:ln>
        </p:spPr>
      </p:sp>
      <p:sp>
        <p:nvSpPr>
          <p:cNvPr id="12" name="Ellipse 12"/>
          <p:cNvSpPr/>
          <p:nvPr/>
        </p:nvSpPr>
        <p:spPr>
          <a:xfrm>
            <a:off x="2105025" y="5562600"/>
            <a:ext cx="304800" cy="304800"/>
          </a:xfrm>
          <a:prstGeom prst="ellipse">
            <a:avLst/>
          </a:prstGeom>
          <a:solidFill>
            <a:srgbClr val="264DBF"/>
          </a:solidFill>
          <a:ln>
            <a:noFill/>
          </a:ln>
        </p:spPr>
      </p:sp>
      <p:sp>
        <p:nvSpPr>
          <p:cNvPr id="13" name="TextBox 13"/>
          <p:cNvSpPr txBox="1"/>
          <p:nvPr/>
        </p:nvSpPr>
        <p:spPr>
          <a:xfrm>
            <a:off x="2182253" y="5627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14" name="TextBox 14"/>
          <p:cNvSpPr txBox="1"/>
          <p:nvPr/>
        </p:nvSpPr>
        <p:spPr>
          <a:xfrm>
            <a:off x="142704" y="6094571"/>
            <a:ext cx="3048343"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Claude Code のパネル</a:t>
            </a:r>
          </a:p>
        </p:txBody>
      </p:sp>
      <p:sp>
        <p:nvSpPr>
          <p:cNvPr id="15" name="Ellipse 15"/>
          <p:cNvSpPr/>
          <p:nvPr/>
        </p:nvSpPr>
        <p:spPr>
          <a:xfrm>
            <a:off x="3238500" y="1809750"/>
            <a:ext cx="342900" cy="342900"/>
          </a:xfrm>
          <a:prstGeom prst="ellipse">
            <a:avLst/>
          </a:prstGeom>
          <a:solidFill>
            <a:srgbClr val="264DBF"/>
          </a:solidFill>
          <a:ln>
            <a:noFill/>
          </a:ln>
        </p:spPr>
      </p:sp>
      <p:sp>
        <p:nvSpPr>
          <p:cNvPr id="16" name="TextBox 16"/>
          <p:cNvSpPr txBox="1"/>
          <p:nvPr/>
        </p:nvSpPr>
        <p:spPr>
          <a:xfrm>
            <a:off x="3334778" y="18940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7" name="TextBox 17"/>
          <p:cNvSpPr txBox="1"/>
          <p:nvPr/>
        </p:nvSpPr>
        <p:spPr>
          <a:xfrm>
            <a:off x="3744849" y="1887379"/>
            <a:ext cx="1912014"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Context usage</a:t>
            </a:r>
          </a:p>
        </p:txBody>
      </p:sp>
      <p:sp>
        <p:nvSpPr>
          <p:cNvPr id="18" name="TextBox 18"/>
          <p:cNvSpPr txBox="1"/>
          <p:nvPr/>
        </p:nvSpPr>
        <p:spPr>
          <a:xfrm>
            <a:off x="3745611" y="2208371"/>
            <a:ext cx="81429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自動圧縮までのコンテキスト残量が割合で出ます。演習3で一気に減ります。</a:t>
            </a:r>
          </a:p>
        </p:txBody>
      </p:sp>
      <p:sp>
        <p:nvSpPr>
          <p:cNvPr id="19" name="Ellipse 19"/>
          <p:cNvSpPr/>
          <p:nvPr/>
        </p:nvSpPr>
        <p:spPr>
          <a:xfrm>
            <a:off x="3238500" y="2819400"/>
            <a:ext cx="342900" cy="342900"/>
          </a:xfrm>
          <a:prstGeom prst="ellipse">
            <a:avLst/>
          </a:prstGeom>
          <a:solidFill>
            <a:srgbClr val="264DBF"/>
          </a:solidFill>
          <a:ln>
            <a:noFill/>
          </a:ln>
        </p:spPr>
      </p:sp>
      <p:sp>
        <p:nvSpPr>
          <p:cNvPr id="20" name="TextBox 20"/>
          <p:cNvSpPr txBox="1"/>
          <p:nvPr/>
        </p:nvSpPr>
        <p:spPr>
          <a:xfrm>
            <a:off x="3334778" y="29036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1" name="TextBox 21"/>
          <p:cNvSpPr txBox="1"/>
          <p:nvPr/>
        </p:nvSpPr>
        <p:spPr>
          <a:xfrm>
            <a:off x="3744849" y="2897029"/>
            <a:ext cx="2159145"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Account &amp; Usage</a:t>
            </a:r>
          </a:p>
        </p:txBody>
      </p:sp>
      <p:sp>
        <p:nvSpPr>
          <p:cNvPr id="22" name="TextBox 22"/>
          <p:cNvSpPr txBox="1"/>
          <p:nvPr/>
        </p:nvSpPr>
        <p:spPr>
          <a:xfrm>
            <a:off x="3745611" y="3218021"/>
            <a:ext cx="5660898"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使用量のバーと、コマンド別・MCP別・</a:t>
            </a:r>
          </a:p>
          <a:p>
            <a:pPr algn="l">
              <a:lnSpc>
                <a:spcPts val="2025"/>
              </a:lnSpc>
            </a:pPr>
            <a:r>
              <a:rPr lang="zh-CN" sz="1420" dirty="0">
                <a:solidFill>
                  <a:srgbClr val="484848"/>
                </a:solidFill>
                <a:latin typeface="Zen Kaku Gothic New"/>
                <a:ea typeface="Zen Kaku Gothic New"/>
                <a:cs typeface="Zen Kaku Gothic New"/>
              </a:rPr>
              <a:t>プラグイン別・サブエージェント別の内訳が出ます。</a:t>
            </a:r>
          </a:p>
        </p:txBody>
      </p:sp>
      <p:sp>
        <p:nvSpPr>
          <p:cNvPr id="23" name="Ellipse 23"/>
          <p:cNvSpPr/>
          <p:nvPr/>
        </p:nvSpPr>
        <p:spPr>
          <a:xfrm>
            <a:off x="3238500" y="3829050"/>
            <a:ext cx="342900" cy="342900"/>
          </a:xfrm>
          <a:prstGeom prst="ellipse">
            <a:avLst/>
          </a:prstGeom>
          <a:solidFill>
            <a:srgbClr val="264DBF"/>
          </a:solidFill>
          <a:ln>
            <a:noFill/>
          </a:ln>
        </p:spPr>
      </p:sp>
      <p:sp>
        <p:nvSpPr>
          <p:cNvPr id="24" name="TextBox 24"/>
          <p:cNvSpPr txBox="1"/>
          <p:nvPr/>
        </p:nvSpPr>
        <p:spPr>
          <a:xfrm>
            <a:off x="3334778" y="3913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5" name="TextBox 25"/>
          <p:cNvSpPr txBox="1"/>
          <p:nvPr/>
        </p:nvSpPr>
        <p:spPr>
          <a:xfrm>
            <a:off x="3744849" y="390667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モデル切替</a:t>
            </a:r>
          </a:p>
        </p:txBody>
      </p:sp>
      <p:sp>
        <p:nvSpPr>
          <p:cNvPr id="26" name="TextBox 26"/>
          <p:cNvSpPr txBox="1"/>
          <p:nvPr/>
        </p:nvSpPr>
        <p:spPr>
          <a:xfrm>
            <a:off x="3745611" y="4227671"/>
            <a:ext cx="750842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「Change the AI model」で、表示名と説明つきの一覧から選びます。</a:t>
            </a:r>
          </a:p>
        </p:txBody>
      </p:sp>
      <p:sp>
        <p:nvSpPr>
          <p:cNvPr id="27" name="Ellipse 27"/>
          <p:cNvSpPr/>
          <p:nvPr/>
        </p:nvSpPr>
        <p:spPr>
          <a:xfrm>
            <a:off x="3238500" y="4838700"/>
            <a:ext cx="342900" cy="342900"/>
          </a:xfrm>
          <a:prstGeom prst="ellipse">
            <a:avLst/>
          </a:prstGeom>
          <a:solidFill>
            <a:srgbClr val="264DBF"/>
          </a:solidFill>
          <a:ln>
            <a:noFill/>
          </a:ln>
        </p:spPr>
      </p:sp>
      <p:sp>
        <p:nvSpPr>
          <p:cNvPr id="28" name="TextBox 28"/>
          <p:cNvSpPr txBox="1"/>
          <p:nvPr/>
        </p:nvSpPr>
        <p:spPr>
          <a:xfrm>
            <a:off x="3334778" y="49229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9" name="TextBox 29"/>
          <p:cNvSpPr txBox="1"/>
          <p:nvPr/>
        </p:nvSpPr>
        <p:spPr>
          <a:xfrm>
            <a:off x="3744849" y="4916329"/>
            <a:ext cx="267073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権限モードと Effort</a:t>
            </a:r>
          </a:p>
        </p:txBody>
      </p:sp>
      <p:sp>
        <p:nvSpPr>
          <p:cNvPr id="30" name="TextBox 30"/>
          <p:cNvSpPr txBox="1"/>
          <p:nvPr/>
        </p:nvSpPr>
        <p:spPr>
          <a:xfrm>
            <a:off x="3745611" y="5237321"/>
            <a:ext cx="83782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入力欄の下のモードインジケータをクリックします。左の画面の4の位置です。</a:t>
            </a:r>
          </a:p>
        </p:txBody>
      </p:sp>
      <p:sp>
        <p:nvSpPr>
          <p:cNvPr id="31" name="TextBox 31"/>
          <p:cNvSpPr txBox="1"/>
          <p:nvPr/>
        </p:nvSpPr>
        <p:spPr>
          <a:xfrm>
            <a:off x="3402711" y="5942171"/>
            <a:ext cx="6966633" cy="52635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Context usage と Account &amp; Usage は会話を始めてから出ます。</a:t>
            </a:r>
          </a:p>
          <a:p>
            <a:pPr algn="l">
              <a:lnSpc>
                <a:spcPts val="1950"/>
              </a:lnSpc>
            </a:pPr>
            <a:r>
              <a:rPr lang="zh-CN" sz="1420" dirty="0">
                <a:solidFill>
                  <a:srgbClr val="999999"/>
                </a:solidFill>
                <a:latin typeface="Zen Kaku Gothic New"/>
                <a:ea typeface="Zen Kaku Gothic New"/>
                <a:cs typeface="Zen Kaku Gothic New"/>
              </a:rPr>
              <a:t>当日、実機で一緒に開きます。</a:t>
            </a:r>
          </a:p>
        </p:txBody>
      </p:sp>
      <p:sp>
        <p:nvSpPr>
          <p:cNvPr id="32" name="TextBox 3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a:t>
            </a:r>
          </a:p>
        </p:txBody>
      </p:sp>
    </p:spTree>
  </p:cSld>
  <p:clrMapOvr>
    <a:masterClrMapping/>
  </p:clrMapOvr>
  <p:transition xmlns:p14="http://schemas.microsoft.com/office/powerpoint/2010/main" p14:dur="400">
    <p:fade/>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動かないときの切り分け</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02209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登録 → 信頼 → インタプリタの順に、</a:t>
            </a:r>
            <a:r>
              <a:rPr lang="zh-CN" sz="2480" b="1" dirty="0">
                <a:solidFill>
                  <a:srgbClr val="264DBF"/>
                </a:solidFill>
                <a:latin typeface="Zen Kaku Gothic New"/>
                <a:ea typeface="Zen Kaku Gothic New"/>
                <a:cs typeface="Zen Kaku Gothic New"/>
              </a:rPr>
              <a:t>上から見ます</a:t>
            </a:r>
            <a:r>
              <a:rPr lang="zh-CN" sz="2480" b="1" dirty="0">
                <a:solidFill>
                  <a:srgbClr val="000000"/>
                </a:solidFill>
                <a:latin typeface="Zen Kaku Gothic New"/>
                <a:ea typeface="Zen Kaku Gothic New"/>
                <a:cs typeface="Zen Kaku Gothic New"/>
              </a:rPr>
              <a:t>。</a:t>
            </a:r>
          </a:p>
        </p:txBody>
      </p:sp>
      <p:sp>
        <p:nvSpPr>
          <p:cNvPr id="7" name="Polygon 7"/>
          <p:cNvSpPr/>
          <p:nvPr/>
        </p:nvSpPr>
        <p:spPr>
          <a:xfrm>
            <a:off x="609600" y="2381250"/>
            <a:ext cx="3524250" cy="952500"/>
          </a:xfrm>
          <a:custGeom>
            <a:avLst/>
            <a:gdLst/>
            <a:ahLst/>
            <a:cxnLst/>
            <a:rect l="l" t="t" r="r" b="b"/>
            <a:pathLst>
              <a:path w="3524250" h="952500">
                <a:moveTo>
                  <a:pt x="0" y="0"/>
                </a:moveTo>
                <a:lnTo>
                  <a:pt x="3238500" y="0"/>
                </a:lnTo>
                <a:lnTo>
                  <a:pt x="3524250" y="476250"/>
                </a:lnTo>
                <a:lnTo>
                  <a:pt x="3238500" y="952500"/>
                </a:lnTo>
                <a:lnTo>
                  <a:pt x="0" y="952500"/>
                </a:lnTo>
                <a:lnTo>
                  <a:pt x="285750" y="476250"/>
                </a:lnTo>
                <a:close/>
              </a:path>
            </a:pathLst>
          </a:custGeom>
          <a:solidFill>
            <a:srgbClr val="0B2E33"/>
          </a:solidFill>
          <a:ln>
            <a:noFill/>
          </a:ln>
        </p:spPr>
      </p:sp>
      <p:sp>
        <p:nvSpPr>
          <p:cNvPr id="8" name="TextBox 8"/>
          <p:cNvSpPr txBox="1"/>
          <p:nvPr/>
        </p:nvSpPr>
        <p:spPr>
          <a:xfrm>
            <a:off x="1265230" y="2763679"/>
            <a:ext cx="1927241"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登録が見えるか</a:t>
            </a:r>
          </a:p>
        </p:txBody>
      </p:sp>
      <p:sp>
        <p:nvSpPr>
          <p:cNvPr id="9" name="Polygon 9"/>
          <p:cNvSpPr/>
          <p:nvPr/>
        </p:nvSpPr>
        <p:spPr>
          <a:xfrm>
            <a:off x="4286250" y="2381250"/>
            <a:ext cx="3524250" cy="952500"/>
          </a:xfrm>
          <a:custGeom>
            <a:avLst/>
            <a:gdLst/>
            <a:ahLst/>
            <a:cxnLst/>
            <a:rect l="l" t="t" r="r" b="b"/>
            <a:pathLst>
              <a:path w="3524250" h="952500">
                <a:moveTo>
                  <a:pt x="0" y="0"/>
                </a:moveTo>
                <a:lnTo>
                  <a:pt x="3238500" y="0"/>
                </a:lnTo>
                <a:lnTo>
                  <a:pt x="3524250" y="476250"/>
                </a:lnTo>
                <a:lnTo>
                  <a:pt x="3238500" y="952500"/>
                </a:lnTo>
                <a:lnTo>
                  <a:pt x="0" y="952500"/>
                </a:lnTo>
                <a:lnTo>
                  <a:pt x="285750" y="476250"/>
                </a:lnTo>
                <a:close/>
              </a:path>
            </a:pathLst>
          </a:custGeom>
          <a:solidFill>
            <a:srgbClr val="2E9AA4"/>
          </a:solidFill>
          <a:ln>
            <a:noFill/>
          </a:ln>
        </p:spPr>
      </p:sp>
      <p:sp>
        <p:nvSpPr>
          <p:cNvPr id="10" name="TextBox 10"/>
          <p:cNvSpPr txBox="1"/>
          <p:nvPr/>
        </p:nvSpPr>
        <p:spPr>
          <a:xfrm>
            <a:off x="4941880" y="2763679"/>
            <a:ext cx="1927241"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信頼しているか</a:t>
            </a:r>
          </a:p>
        </p:txBody>
      </p:sp>
      <p:sp>
        <p:nvSpPr>
          <p:cNvPr id="11" name="Polygon 11"/>
          <p:cNvSpPr/>
          <p:nvPr/>
        </p:nvSpPr>
        <p:spPr>
          <a:xfrm>
            <a:off x="7962900" y="2381250"/>
            <a:ext cx="3524250" cy="952500"/>
          </a:xfrm>
          <a:custGeom>
            <a:avLst/>
            <a:gdLst/>
            <a:ahLst/>
            <a:cxnLst/>
            <a:rect l="l" t="t" r="r" b="b"/>
            <a:pathLst>
              <a:path w="3524250" h="952500">
                <a:moveTo>
                  <a:pt x="0" y="0"/>
                </a:moveTo>
                <a:lnTo>
                  <a:pt x="3238500" y="0"/>
                </a:lnTo>
                <a:lnTo>
                  <a:pt x="3524250" y="476250"/>
                </a:lnTo>
                <a:lnTo>
                  <a:pt x="3238500" y="952500"/>
                </a:lnTo>
                <a:lnTo>
                  <a:pt x="0" y="952500"/>
                </a:lnTo>
                <a:lnTo>
                  <a:pt x="285750" y="476250"/>
                </a:lnTo>
                <a:close/>
              </a:path>
            </a:pathLst>
          </a:custGeom>
          <a:solidFill>
            <a:srgbClr val="47BCC6"/>
          </a:solidFill>
          <a:ln>
            <a:noFill/>
          </a:ln>
        </p:spPr>
      </p:sp>
      <p:sp>
        <p:nvSpPr>
          <p:cNvPr id="12" name="TextBox 12"/>
          <p:cNvSpPr txBox="1"/>
          <p:nvPr/>
        </p:nvSpPr>
        <p:spPr>
          <a:xfrm>
            <a:off x="8618530" y="2763679"/>
            <a:ext cx="1927241"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インタプリタ名</a:t>
            </a:r>
          </a:p>
        </p:txBody>
      </p:sp>
      <p:sp>
        <p:nvSpPr>
          <p:cNvPr id="13" name="TextBox 13"/>
          <p:cNvSpPr txBox="1"/>
          <p:nvPr/>
        </p:nvSpPr>
        <p:spPr>
          <a:xfrm>
            <a:off x="602361" y="3656171"/>
            <a:ext cx="2861215"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.claude/settings.json を</a:t>
            </a:r>
          </a:p>
          <a:p>
            <a:pPr algn="l">
              <a:lnSpc>
                <a:spcPts val="2250"/>
              </a:lnSpc>
            </a:pPr>
            <a:r>
              <a:rPr lang="zh-CN" sz="1420" dirty="0">
                <a:solidFill>
                  <a:srgbClr val="484848"/>
                </a:solidFill>
                <a:latin typeface="Zen Kaku Gothic New"/>
                <a:ea typeface="Zen Kaku Gothic New"/>
                <a:cs typeface="Zen Kaku Gothic New"/>
              </a:rPr>
              <a:t>エディタで開き、</a:t>
            </a:r>
          </a:p>
          <a:p>
            <a:pPr algn="l">
              <a:lnSpc>
                <a:spcPts val="2250"/>
              </a:lnSpc>
            </a:pPr>
            <a:r>
              <a:rPr lang="zh-CN" sz="1420" dirty="0">
                <a:solidFill>
                  <a:srgbClr val="484848"/>
                </a:solidFill>
                <a:latin typeface="Zen Kaku Gothic New"/>
                <a:ea typeface="Zen Kaku Gothic New"/>
                <a:cs typeface="Zen Kaku Gothic New"/>
              </a:rPr>
              <a:t>PostToolUse の登録が</a:t>
            </a:r>
          </a:p>
          <a:p>
            <a:pPr algn="l">
              <a:lnSpc>
                <a:spcPts val="2250"/>
              </a:lnSpc>
            </a:pPr>
            <a:r>
              <a:rPr lang="zh-CN" sz="1420" dirty="0">
                <a:solidFill>
                  <a:srgbClr val="484848"/>
                </a:solidFill>
                <a:latin typeface="Zen Kaku Gothic New"/>
                <a:ea typeface="Zen Kaku Gothic New"/>
                <a:cs typeface="Zen Kaku Gothic New"/>
              </a:rPr>
              <a:t>1件あるかを読みます。</a:t>
            </a:r>
          </a:p>
        </p:txBody>
      </p:sp>
      <p:sp>
        <p:nvSpPr>
          <p:cNvPr id="14" name="TextBox 14"/>
          <p:cNvSpPr txBox="1"/>
          <p:nvPr/>
        </p:nvSpPr>
        <p:spPr>
          <a:xfrm>
            <a:off x="4279011" y="3656171"/>
            <a:ext cx="2790634" cy="14217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プロジェクトの Hook は、</a:t>
            </a:r>
          </a:p>
          <a:p>
            <a:pPr algn="l">
              <a:lnSpc>
                <a:spcPts val="2250"/>
              </a:lnSpc>
            </a:pPr>
            <a:r>
              <a:rPr lang="zh-CN" sz="1420" dirty="0">
                <a:solidFill>
                  <a:srgbClr val="484848"/>
                </a:solidFill>
                <a:latin typeface="Zen Kaku Gothic New"/>
                <a:ea typeface="Zen Kaku Gothic New"/>
                <a:cs typeface="Zen Kaku Gothic New"/>
              </a:rPr>
              <a:t>ワークスペースの信頼を</a:t>
            </a:r>
          </a:p>
          <a:p>
            <a:pPr algn="l">
              <a:lnSpc>
                <a:spcPts val="2250"/>
              </a:lnSpc>
            </a:pPr>
            <a:r>
              <a:rPr lang="zh-CN" sz="1420" dirty="0">
                <a:solidFill>
                  <a:srgbClr val="484848"/>
                </a:solidFill>
                <a:latin typeface="Zen Kaku Gothic New"/>
                <a:ea typeface="Zen Kaku Gothic New"/>
                <a:cs typeface="Zen Kaku Gothic New"/>
              </a:rPr>
              <a:t>受け入れたあとに有効に</a:t>
            </a:r>
          </a:p>
          <a:p>
            <a:pPr algn="l">
              <a:lnSpc>
                <a:spcPts val="2250"/>
              </a:lnSpc>
            </a:pPr>
            <a:r>
              <a:rPr lang="zh-CN" sz="1420" dirty="0">
                <a:solidFill>
                  <a:srgbClr val="484848"/>
                </a:solidFill>
                <a:latin typeface="Zen Kaku Gothic New"/>
                <a:ea typeface="Zen Kaku Gothic New"/>
                <a:cs typeface="Zen Kaku Gothic New"/>
              </a:rPr>
              <a:t>なります。開き直して</a:t>
            </a:r>
          </a:p>
          <a:p>
            <a:pPr algn="l">
              <a:lnSpc>
                <a:spcPts val="2250"/>
              </a:lnSpc>
            </a:pPr>
            <a:r>
              <a:rPr lang="zh-CN" sz="1420" dirty="0">
                <a:solidFill>
                  <a:srgbClr val="484848"/>
                </a:solidFill>
                <a:latin typeface="Zen Kaku Gothic New"/>
                <a:ea typeface="Zen Kaku Gothic New"/>
                <a:cs typeface="Zen Kaku Gothic New"/>
              </a:rPr>
              <a:t>信頼を選び直します。</a:t>
            </a:r>
          </a:p>
        </p:txBody>
      </p:sp>
      <p:sp>
        <p:nvSpPr>
          <p:cNvPr id="15" name="TextBox 15"/>
          <p:cNvSpPr txBox="1"/>
          <p:nvPr/>
        </p:nvSpPr>
        <p:spPr>
          <a:xfrm>
            <a:off x="7955661" y="3656171"/>
            <a:ext cx="3014139"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command 型にした場合は、</a:t>
            </a:r>
          </a:p>
          <a:p>
            <a:pPr algn="l">
              <a:lnSpc>
                <a:spcPts val="2250"/>
              </a:lnSpc>
            </a:pPr>
            <a:r>
              <a:rPr lang="zh-CN" sz="1420" dirty="0">
                <a:solidFill>
                  <a:srgbClr val="484848"/>
                </a:solidFill>
                <a:latin typeface="Zen Kaku Gothic New"/>
                <a:ea typeface="Zen Kaku Gothic New"/>
                <a:cs typeface="Zen Kaku Gothic New"/>
              </a:rPr>
              <a:t>Windows と Mac でコマンド</a:t>
            </a:r>
          </a:p>
          <a:p>
            <a:pPr algn="l">
              <a:lnSpc>
                <a:spcPts val="2250"/>
              </a:lnSpc>
            </a:pPr>
            <a:r>
              <a:rPr lang="zh-CN" sz="1420" dirty="0">
                <a:solidFill>
                  <a:srgbClr val="484848"/>
                </a:solidFill>
                <a:latin typeface="Zen Kaku Gothic New"/>
                <a:ea typeface="Zen Kaku Gothic New"/>
                <a:cs typeface="Zen Kaku Gothic New"/>
              </a:rPr>
              <a:t>名が違います。py と</a:t>
            </a:r>
          </a:p>
          <a:p>
            <a:pPr algn="l">
              <a:lnSpc>
                <a:spcPts val="2250"/>
              </a:lnSpc>
            </a:pPr>
            <a:r>
              <a:rPr lang="zh-CN" sz="1420" dirty="0">
                <a:solidFill>
                  <a:srgbClr val="484848"/>
                </a:solidFill>
                <a:latin typeface="Zen Kaku Gothic New"/>
                <a:ea typeface="Zen Kaku Gothic New"/>
                <a:cs typeface="Zen Kaku Gothic New"/>
              </a:rPr>
              <a:t>python3 を読み替えます。</a:t>
            </a:r>
          </a:p>
        </p:txBody>
      </p:sp>
      <p:sp>
        <p:nvSpPr>
          <p:cNvPr id="16" name="Rectangle 16"/>
          <p:cNvSpPr/>
          <p:nvPr/>
        </p:nvSpPr>
        <p:spPr>
          <a:xfrm>
            <a:off x="609600" y="5676900"/>
            <a:ext cx="10972800" cy="762000"/>
          </a:xfrm>
          <a:prstGeom prst="roundRect">
            <a:avLst>
              <a:gd name="adj" fmla="val 10000"/>
            </a:avLst>
          </a:prstGeom>
          <a:solidFill>
            <a:srgbClr val="EEF6F7"/>
          </a:solidFill>
          <a:ln>
            <a:noFill/>
          </a:ln>
        </p:spPr>
      </p:sp>
      <p:sp>
        <p:nvSpPr>
          <p:cNvPr id="17" name="Rectangle 17"/>
          <p:cNvSpPr/>
          <p:nvPr/>
        </p:nvSpPr>
        <p:spPr>
          <a:xfrm>
            <a:off x="609600" y="5676900"/>
            <a:ext cx="57150" cy="762000"/>
          </a:xfrm>
          <a:prstGeom prst="roundRect">
            <a:avLst>
              <a:gd name="adj" fmla="val 50000"/>
            </a:avLst>
          </a:prstGeom>
          <a:solidFill>
            <a:srgbClr val="264DBF"/>
          </a:solidFill>
          <a:ln>
            <a:noFill/>
          </a:ln>
        </p:spPr>
      </p:sp>
      <p:sp>
        <p:nvSpPr>
          <p:cNvPr id="18" name="TextBox 18"/>
          <p:cNvSpPr txBox="1"/>
          <p:nvPr/>
        </p:nvSpPr>
        <p:spPr>
          <a:xfrm>
            <a:off x="907161" y="5865971"/>
            <a:ext cx="7472458"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/hooks の一覧が拡張のパネルで開けるかは未確認です（未確認#2）。</a:t>
            </a:r>
          </a:p>
          <a:p>
            <a:pPr algn="l">
              <a:lnSpc>
                <a:spcPts val="2250"/>
              </a:lnSpc>
            </a:pPr>
            <a:r>
              <a:rPr lang="zh-CN" sz="1420" dirty="0">
                <a:solidFill>
                  <a:srgbClr val="000000"/>
                </a:solidFill>
                <a:latin typeface="Zen Kaku Gothic New"/>
                <a:ea typeface="Zen Kaku Gothic New"/>
                <a:cs typeface="Zen Kaku Gothic New"/>
              </a:rPr>
              <a:t>開けない場合は .claude/settings.json を開いて読み合わせます。</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160</a:t>
            </a:r>
          </a:p>
        </p:txBody>
      </p:sp>
    </p:spTree>
  </p:cSld>
  <p:clrMapOvr>
    <a:masterClrMapping/>
  </p:clrMapOvr>
  <p:transition xmlns:p14="http://schemas.microsoft.com/office/powerpoint/2010/main" p14:dur="400">
    <p:fade/>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253961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M5 の OK基準</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7027" y="1294924"/>
            <a:ext cx="1122344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4つそろえば完了です。</a:t>
            </a:r>
            <a:r>
              <a:rPr lang="zh-CN" sz="2480" b="1" dirty="0">
                <a:solidFill>
                  <a:srgbClr val="264DBF"/>
                </a:solidFill>
                <a:latin typeface="Zen Kaku Gothic New"/>
                <a:ea typeface="Zen Kaku Gothic New"/>
                <a:cs typeface="Zen Kaku Gothic New"/>
              </a:rPr>
              <a:t>指摘が3点以内</a:t>
            </a:r>
            <a:r>
              <a:rPr lang="zh-CN" sz="2480" b="1" dirty="0">
                <a:solidFill>
                  <a:srgbClr val="000000"/>
                </a:solidFill>
                <a:latin typeface="Zen Kaku Gothic New"/>
                <a:ea typeface="Zen Kaku Gothic New"/>
                <a:cs typeface="Zen Kaku Gothic New"/>
              </a:rPr>
              <a:t>かどうかも見ます。</a:t>
            </a:r>
          </a:p>
        </p:txBody>
      </p:sp>
      <p:sp>
        <p:nvSpPr>
          <p:cNvPr id="9" name="Rectangle 9"/>
          <p:cNvSpPr/>
          <p:nvPr/>
        </p:nvSpPr>
        <p:spPr>
          <a:xfrm>
            <a:off x="609600" y="2057400"/>
            <a:ext cx="4953000" cy="2857500"/>
          </a:xfrm>
          <a:prstGeom prst="roundRect">
            <a:avLst>
              <a:gd name="adj" fmla="val 2667"/>
            </a:avLst>
          </a:prstGeom>
          <a:solidFill>
            <a:srgbClr val="F2F4F8"/>
          </a:solidFill>
          <a:ln w="14288">
            <a:solidFill>
              <a:srgbClr val="9AA0B4"/>
            </a:solidFill>
            <a:custDash>
              <a:ds d="400000" sp="266666"/>
            </a:custDash>
          </a:ln>
        </p:spPr>
      </p:sp>
      <p:sp>
        <p:nvSpPr>
          <p:cNvPr id="10" name="TextBox 10"/>
          <p:cNvSpPr txBox="1"/>
          <p:nvPr/>
        </p:nvSpPr>
        <p:spPr>
          <a:xfrm>
            <a:off x="1985962" y="297322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11" name="TextBox 11"/>
          <p:cNvSpPr txBox="1"/>
          <p:nvPr/>
        </p:nvSpPr>
        <p:spPr>
          <a:xfrm>
            <a:off x="1608439" y="3408521"/>
            <a:ext cx="2955322" cy="850202"/>
          </a:xfrm>
          <a:prstGeom prst="rect">
            <a:avLst/>
          </a:prstGeom>
          <a:noFill/>
          <a:ln>
            <a:noFill/>
          </a:ln>
        </p:spPr>
        <p:txBody>
          <a:bodyPr wrap="square" lIns="0" tIns="0" rIns="0" bIns="0" anchor="t" anchorCtr="0"/>
          <a:lstStyle/>
          <a:p>
            <a:pPr algn="ctr">
              <a:lnSpc>
                <a:spcPts val="2250"/>
              </a:lnSpc>
            </a:pPr>
            <a:r>
              <a:rPr lang="zh-CN" sz="1420" dirty="0">
                <a:solidFill>
                  <a:srgbClr val="8A8F9C"/>
                </a:solidFill>
                <a:latin typeface="Zen Kaku Gothic New"/>
                <a:ea typeface="Zen Kaku Gothic New"/>
                <a:cs typeface="Zen Kaku Gothic New"/>
              </a:rPr>
              <a:t>PS39 修正を承認して指摘が</a:t>
            </a:r>
          </a:p>
          <a:p>
            <a:pPr algn="ctr">
              <a:lnSpc>
                <a:spcPts val="2250"/>
              </a:lnSpc>
            </a:pPr>
            <a:r>
              <a:rPr lang="zh-CN" sz="1420" dirty="0">
                <a:solidFill>
                  <a:srgbClr val="8A8F9C"/>
                </a:solidFill>
                <a:latin typeface="Zen Kaku Gothic New"/>
                <a:ea typeface="Zen Kaku Gothic New"/>
                <a:cs typeface="Zen Kaku Gothic New"/>
              </a:rPr>
              <a:t>出なくなった画面</a:t>
            </a:r>
          </a:p>
          <a:p>
            <a:pPr algn="ctr">
              <a:lnSpc>
                <a:spcPts val="2250"/>
              </a:lnSpc>
            </a:pPr>
            <a:r>
              <a:rPr lang="zh-CN" sz="1420" dirty="0">
                <a:solidFill>
                  <a:srgbClr val="8A8F9C"/>
                </a:solidFill>
                <a:latin typeface="Zen Kaku Gothic New"/>
                <a:ea typeface="Zen Kaku Gothic New"/>
                <a:cs typeface="Zen Kaku Gothic New"/>
              </a:rPr>
              <a:t>（M5 の動作確認の場面）</a:t>
            </a:r>
          </a:p>
        </p:txBody>
      </p:sp>
      <p:sp>
        <p:nvSpPr>
          <p:cNvPr id="12" name="Rectangle 12"/>
          <p:cNvSpPr/>
          <p:nvPr/>
        </p:nvSpPr>
        <p:spPr>
          <a:xfrm>
            <a:off x="5905500" y="2200275"/>
            <a:ext cx="247650" cy="247650"/>
          </a:xfrm>
          <a:prstGeom prst="roundRect">
            <a:avLst>
              <a:gd name="adj" fmla="val 19231"/>
            </a:avLst>
          </a:prstGeom>
          <a:noFill/>
          <a:ln w="23812">
            <a:solidFill>
              <a:srgbClr val="47BCC6"/>
            </a:solidFill>
          </a:ln>
        </p:spPr>
      </p:sp>
      <p:sp>
        <p:nvSpPr>
          <p:cNvPr id="13" name="TextBox 13"/>
          <p:cNvSpPr txBox="1"/>
          <p:nvPr/>
        </p:nvSpPr>
        <p:spPr>
          <a:xfrm>
            <a:off x="6316980" y="2238375"/>
            <a:ext cx="346658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PostToolUse の登録が1件ある</a:t>
            </a:r>
          </a:p>
        </p:txBody>
      </p:sp>
      <p:sp>
        <p:nvSpPr>
          <p:cNvPr id="14" name="Rectangle 14"/>
          <p:cNvSpPr/>
          <p:nvPr/>
        </p:nvSpPr>
        <p:spPr>
          <a:xfrm>
            <a:off x="5905500" y="2771775"/>
            <a:ext cx="247650" cy="247650"/>
          </a:xfrm>
          <a:prstGeom prst="roundRect">
            <a:avLst>
              <a:gd name="adj" fmla="val 19231"/>
            </a:avLst>
          </a:prstGeom>
          <a:noFill/>
          <a:ln w="23812">
            <a:solidFill>
              <a:srgbClr val="47BCC6"/>
            </a:solidFill>
          </a:ln>
        </p:spPr>
      </p:sp>
      <p:sp>
        <p:nvSpPr>
          <p:cNvPr id="15" name="TextBox 15"/>
          <p:cNvSpPr txBox="1"/>
          <p:nvPr/>
        </p:nvSpPr>
        <p:spPr>
          <a:xfrm>
            <a:off x="6316980" y="2809875"/>
            <a:ext cx="44729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わざと規約に反するコードで指摘が出る</a:t>
            </a:r>
          </a:p>
        </p:txBody>
      </p:sp>
      <p:sp>
        <p:nvSpPr>
          <p:cNvPr id="16" name="Rectangle 16"/>
          <p:cNvSpPr/>
          <p:nvPr/>
        </p:nvSpPr>
        <p:spPr>
          <a:xfrm>
            <a:off x="5905500" y="3343275"/>
            <a:ext cx="247650" cy="247650"/>
          </a:xfrm>
          <a:prstGeom prst="roundRect">
            <a:avLst>
              <a:gd name="adj" fmla="val 19231"/>
            </a:avLst>
          </a:prstGeom>
          <a:noFill/>
          <a:ln w="23812">
            <a:solidFill>
              <a:srgbClr val="47BCC6"/>
            </a:solidFill>
          </a:ln>
        </p:spPr>
      </p:sp>
      <p:sp>
        <p:nvSpPr>
          <p:cNvPr id="17" name="TextBox 17"/>
          <p:cNvSpPr txBox="1"/>
          <p:nvPr/>
        </p:nvSpPr>
        <p:spPr>
          <a:xfrm>
            <a:off x="6316980" y="3381375"/>
            <a:ext cx="3729990" cy="579120"/>
          </a:xfrm>
          <a:prstGeom prst="rect">
            <a:avLst/>
          </a:prstGeom>
          <a:noFill/>
          <a:ln>
            <a:noFill/>
          </a:ln>
        </p:spPr>
        <p:txBody>
          <a:bodyPr wrap="square" lIns="0" tIns="0" rIns="0" bIns="0" anchor="t" anchorCtr="0"/>
          <a:lstStyle/>
          <a:p>
            <a:pPr algn="l">
              <a:lnSpc>
                <a:spcPts val="2250"/>
              </a:lnSpc>
            </a:pPr>
            <a:r>
              <a:rPr lang="zh-CN" sz="1500" dirty="0">
                <a:solidFill>
                  <a:srgbClr val="000000"/>
                </a:solidFill>
                <a:latin typeface="Zen Kaku Gothic New"/>
                <a:ea typeface="Zen Kaku Gothic New"/>
                <a:cs typeface="Zen Kaku Gothic New"/>
              </a:rPr>
              <a:t>修正を承認するともう一度走り、</a:t>
            </a:r>
          </a:p>
          <a:p>
            <a:pPr algn="l">
              <a:lnSpc>
                <a:spcPts val="2250"/>
              </a:lnSpc>
            </a:pPr>
            <a:r>
              <a:rPr lang="zh-CN" sz="1500" dirty="0">
                <a:solidFill>
                  <a:srgbClr val="000000"/>
                </a:solidFill>
                <a:latin typeface="Zen Kaku Gothic New"/>
                <a:ea typeface="Zen Kaku Gothic New"/>
                <a:cs typeface="Zen Kaku Gothic New"/>
              </a:rPr>
              <a:t>指摘が出なくなる</a:t>
            </a:r>
          </a:p>
        </p:txBody>
      </p:sp>
      <p:sp>
        <p:nvSpPr>
          <p:cNvPr id="18" name="Rectangle 18"/>
          <p:cNvSpPr/>
          <p:nvPr/>
        </p:nvSpPr>
        <p:spPr>
          <a:xfrm>
            <a:off x="5905500" y="4200525"/>
            <a:ext cx="247650" cy="247650"/>
          </a:xfrm>
          <a:prstGeom prst="roundRect">
            <a:avLst>
              <a:gd name="adj" fmla="val 19231"/>
            </a:avLst>
          </a:prstGeom>
          <a:noFill/>
          <a:ln w="23812">
            <a:solidFill>
              <a:srgbClr val="47BCC6"/>
            </a:solidFill>
          </a:ln>
        </p:spPr>
      </p:sp>
      <p:sp>
        <p:nvSpPr>
          <p:cNvPr id="19" name="TextBox 19"/>
          <p:cNvSpPr txBox="1"/>
          <p:nvPr/>
        </p:nvSpPr>
        <p:spPr>
          <a:xfrm>
            <a:off x="6316980" y="4238625"/>
            <a:ext cx="3754755"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指摘が1回の応答で3点を超えない</a:t>
            </a:r>
          </a:p>
        </p:txBody>
      </p:sp>
      <p:sp>
        <p:nvSpPr>
          <p:cNvPr id="20" name="Rectangle 20"/>
          <p:cNvSpPr/>
          <p:nvPr/>
        </p:nvSpPr>
        <p:spPr>
          <a:xfrm>
            <a:off x="609600" y="5143500"/>
            <a:ext cx="5410200" cy="1238250"/>
          </a:xfrm>
          <a:prstGeom prst="roundRect">
            <a:avLst>
              <a:gd name="adj" fmla="val 6154"/>
            </a:avLst>
          </a:prstGeom>
          <a:solidFill>
            <a:srgbClr val="EEF6F7"/>
          </a:solidFill>
          <a:ln>
            <a:noFill/>
          </a:ln>
        </p:spPr>
      </p:sp>
      <p:sp>
        <p:nvSpPr>
          <p:cNvPr id="21" name="Rectangle 21"/>
          <p:cNvSpPr/>
          <p:nvPr/>
        </p:nvSpPr>
        <p:spPr>
          <a:xfrm>
            <a:off x="609600" y="5143500"/>
            <a:ext cx="57150" cy="1238250"/>
          </a:xfrm>
          <a:prstGeom prst="roundRect">
            <a:avLst>
              <a:gd name="adj" fmla="val 50000"/>
            </a:avLst>
          </a:prstGeom>
          <a:solidFill>
            <a:srgbClr val="47BCC6"/>
          </a:solidFill>
          <a:ln>
            <a:noFill/>
          </a:ln>
        </p:spPr>
      </p:sp>
      <p:sp>
        <p:nvSpPr>
          <p:cNvPr id="22" name="TextBox 22"/>
          <p:cNvSpPr txBox="1"/>
          <p:nvPr/>
        </p:nvSpPr>
        <p:spPr>
          <a:xfrm>
            <a:off x="868680" y="53054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追加と考察</a:t>
            </a:r>
          </a:p>
        </p:txBody>
      </p:sp>
      <p:sp>
        <p:nvSpPr>
          <p:cNvPr id="23" name="TextBox 23"/>
          <p:cNvSpPr txBox="1"/>
          <p:nvPr/>
        </p:nvSpPr>
        <p:spPr>
          <a:xfrm>
            <a:off x="869061" y="5599271"/>
            <a:ext cx="3731705" cy="83115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forbid_print を true に変えて、</a:t>
            </a:r>
          </a:p>
          <a:p>
            <a:pPr algn="l">
              <a:lnSpc>
                <a:spcPts val="2175"/>
              </a:lnSpc>
            </a:pPr>
            <a:r>
              <a:rPr lang="zh-CN" sz="1420" dirty="0">
                <a:solidFill>
                  <a:srgbClr val="484848"/>
                </a:solidFill>
                <a:latin typeface="Zen Kaku Gothic New"/>
                <a:ea typeface="Zen Kaku Gothic New"/>
                <a:cs typeface="Zen Kaku Gothic New"/>
              </a:rPr>
              <a:t>print を含むコードで指摘が出るか</a:t>
            </a:r>
          </a:p>
          <a:p>
            <a:pPr algn="l">
              <a:lnSpc>
                <a:spcPts val="2175"/>
              </a:lnSpc>
            </a:pPr>
            <a:r>
              <a:rPr lang="zh-CN" sz="1420" dirty="0">
                <a:solidFill>
                  <a:srgbClr val="484848"/>
                </a:solidFill>
                <a:latin typeface="Zen Kaku Gothic New"/>
                <a:ea typeface="Zen Kaku Gothic New"/>
                <a:cs typeface="Zen Kaku Gothic New"/>
              </a:rPr>
              <a:t>を確かめ、false に戻します。</a:t>
            </a:r>
          </a:p>
        </p:txBody>
      </p:sp>
      <p:sp>
        <p:nvSpPr>
          <p:cNvPr id="24" name="Rectangle 24"/>
          <p:cNvSpPr/>
          <p:nvPr/>
        </p:nvSpPr>
        <p:spPr>
          <a:xfrm>
            <a:off x="6172200" y="5143500"/>
            <a:ext cx="5410200" cy="1238250"/>
          </a:xfrm>
          <a:prstGeom prst="roundRect">
            <a:avLst>
              <a:gd name="adj" fmla="val 6154"/>
            </a:avLst>
          </a:prstGeom>
          <a:solidFill>
            <a:srgbClr val="F7F9FA"/>
          </a:solidFill>
          <a:ln>
            <a:noFill/>
          </a:ln>
        </p:spPr>
      </p:sp>
      <p:sp>
        <p:nvSpPr>
          <p:cNvPr id="25" name="Rectangle 25"/>
          <p:cNvSpPr/>
          <p:nvPr/>
        </p:nvSpPr>
        <p:spPr>
          <a:xfrm>
            <a:off x="6172200" y="5143500"/>
            <a:ext cx="57150" cy="1238250"/>
          </a:xfrm>
          <a:prstGeom prst="roundRect">
            <a:avLst>
              <a:gd name="adj" fmla="val 50000"/>
            </a:avLst>
          </a:prstGeom>
          <a:solidFill>
            <a:srgbClr val="26A432"/>
          </a:solidFill>
          <a:ln>
            <a:noFill/>
          </a:ln>
        </p:spPr>
      </p:sp>
      <p:sp>
        <p:nvSpPr>
          <p:cNvPr id="26" name="TextBox 26"/>
          <p:cNvSpPr txBox="1"/>
          <p:nvPr/>
        </p:nvSpPr>
        <p:spPr>
          <a:xfrm>
            <a:off x="6431280" y="53054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発展課題</a:t>
            </a:r>
          </a:p>
        </p:txBody>
      </p:sp>
      <p:sp>
        <p:nvSpPr>
          <p:cNvPr id="27" name="TextBox 27"/>
          <p:cNvSpPr txBox="1"/>
          <p:nvPr/>
        </p:nvSpPr>
        <p:spPr>
          <a:xfrm>
            <a:off x="6431661" y="5599271"/>
            <a:ext cx="3096482" cy="83115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ひな型を見ずに、規約を</a:t>
            </a:r>
          </a:p>
          <a:p>
            <a:pPr algn="l">
              <a:lnSpc>
                <a:spcPts val="2175"/>
              </a:lnSpc>
            </a:pPr>
            <a:r>
              <a:rPr lang="zh-CN" sz="1420" dirty="0">
                <a:solidFill>
                  <a:srgbClr val="484848"/>
                </a:solidFill>
                <a:latin typeface="Zen Kaku Gothic New"/>
                <a:ea typeface="Zen Kaku Gothic New"/>
                <a:cs typeface="Zen Kaku Gothic New"/>
              </a:rPr>
              <a:t>1から5項目書きます。説明と</a:t>
            </a:r>
          </a:p>
          <a:p>
            <a:pPr algn="l">
              <a:lnSpc>
                <a:spcPts val="2175"/>
              </a:lnSpc>
            </a:pPr>
            <a:r>
              <a:rPr lang="zh-CN" sz="1420" dirty="0">
                <a:solidFill>
                  <a:srgbClr val="484848"/>
                </a:solidFill>
                <a:latin typeface="Zen Kaku Gothic New"/>
                <a:ea typeface="Zen Kaku Gothic New"/>
                <a:cs typeface="Zen Kaku Gothic New"/>
              </a:rPr>
              <a:t>設定の両方をそろえます。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161</a:t>
            </a:r>
          </a:p>
        </p:txBody>
      </p:sp>
    </p:spTree>
  </p:cSld>
  <p:clrMapOvr>
    <a:masterClrMapping/>
  </p:clrMapOvr>
  <p:transition xmlns:p14="http://schemas.microsoft.com/office/powerpoint/2010/main" p14:dur="400">
    <p:fade/>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335896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演習2 後半のねらい</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294924"/>
            <a:ext cx="1087030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規約と Hook が効いた状態で、残りの症状を直します。</a:t>
            </a:r>
          </a:p>
        </p:txBody>
      </p:sp>
      <p:sp>
        <p:nvSpPr>
          <p:cNvPr id="9" name="TextBox 9"/>
          <p:cNvSpPr txBox="1"/>
          <p:nvPr/>
        </p:nvSpPr>
        <p:spPr>
          <a:xfrm>
            <a:off x="597027" y="169497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前半との</a:t>
            </a:r>
            <a:r>
              <a:rPr lang="zh-CN" sz="2480" b="1" dirty="0">
                <a:solidFill>
                  <a:srgbClr val="264DBF"/>
                </a:solidFill>
                <a:latin typeface="Zen Kaku Gothic New"/>
                <a:ea typeface="Zen Kaku Gothic New"/>
                <a:cs typeface="Zen Kaku Gothic New"/>
              </a:rPr>
              <a:t>手数の差</a:t>
            </a:r>
            <a:r>
              <a:rPr lang="zh-CN" sz="2480" b="1" dirty="0">
                <a:solidFill>
                  <a:srgbClr val="000000"/>
                </a:solidFill>
                <a:latin typeface="Zen Kaku Gothic New"/>
                <a:ea typeface="Zen Kaku Gothic New"/>
                <a:cs typeface="Zen Kaku Gothic New"/>
              </a:rPr>
              <a:t>を、自分の手で測ります。</a:t>
            </a:r>
          </a:p>
        </p:txBody>
      </p:sp>
      <p:sp>
        <p:nvSpPr>
          <p:cNvPr id="10" name="Rectangle 10"/>
          <p:cNvSpPr/>
          <p:nvPr/>
        </p:nvSpPr>
        <p:spPr>
          <a:xfrm>
            <a:off x="609600" y="2400300"/>
            <a:ext cx="5334000" cy="3505200"/>
          </a:xfrm>
          <a:prstGeom prst="roundRect">
            <a:avLst>
              <a:gd name="adj" fmla="val 2717"/>
            </a:avLst>
          </a:prstGeom>
          <a:solidFill>
            <a:srgbClr val="F3F3F3"/>
          </a:solidFill>
          <a:ln>
            <a:noFill/>
          </a:ln>
        </p:spPr>
      </p:sp>
      <p:sp>
        <p:nvSpPr>
          <p:cNvPr id="11" name="Rectangle 11"/>
          <p:cNvSpPr/>
          <p:nvPr/>
        </p:nvSpPr>
        <p:spPr>
          <a:xfrm>
            <a:off x="609600" y="2400300"/>
            <a:ext cx="5334000" cy="495300"/>
          </a:xfrm>
          <a:prstGeom prst="roundRect">
            <a:avLst>
              <a:gd name="adj" fmla="val 19231"/>
            </a:avLst>
          </a:prstGeom>
          <a:solidFill>
            <a:srgbClr val="2F72DC"/>
          </a:solidFill>
          <a:ln>
            <a:noFill/>
          </a:ln>
        </p:spPr>
      </p:sp>
      <p:sp>
        <p:nvSpPr>
          <p:cNvPr id="12" name="Rectangle 12"/>
          <p:cNvSpPr/>
          <p:nvPr/>
        </p:nvSpPr>
        <p:spPr>
          <a:xfrm>
            <a:off x="609600" y="2724150"/>
            <a:ext cx="5334000" cy="171450"/>
          </a:xfrm>
          <a:prstGeom prst="rect">
            <a:avLst/>
          </a:prstGeom>
          <a:solidFill>
            <a:srgbClr val="2F72DC"/>
          </a:solidFill>
          <a:ln>
            <a:noFill/>
          </a:ln>
        </p:spPr>
      </p:sp>
      <p:sp>
        <p:nvSpPr>
          <p:cNvPr id="13" name="TextBox 13"/>
          <p:cNvSpPr txBox="1"/>
          <p:nvPr/>
        </p:nvSpPr>
        <p:spPr>
          <a:xfrm>
            <a:off x="868299" y="2563654"/>
            <a:ext cx="1108139"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やること</a:t>
            </a:r>
          </a:p>
        </p:txBody>
      </p:sp>
      <p:sp>
        <p:nvSpPr>
          <p:cNvPr id="14" name="TextBox 14"/>
          <p:cNvSpPr txBox="1"/>
          <p:nvPr/>
        </p:nvSpPr>
        <p:spPr>
          <a:xfrm>
            <a:off x="868299" y="318277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残りの症状を直す</a:t>
            </a:r>
          </a:p>
        </p:txBody>
      </p:sp>
      <p:sp>
        <p:nvSpPr>
          <p:cNvPr id="15" name="TextBox 15"/>
          <p:cNvSpPr txBox="1"/>
          <p:nvPr/>
        </p:nvSpPr>
        <p:spPr>
          <a:xfrm>
            <a:off x="869061" y="3503771"/>
            <a:ext cx="367288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1件ずつ直して、そのつど実行して</a:t>
            </a:r>
          </a:p>
          <a:p>
            <a:pPr algn="l">
              <a:lnSpc>
                <a:spcPts val="2175"/>
              </a:lnSpc>
            </a:pPr>
            <a:r>
              <a:rPr lang="zh-CN" sz="1420" dirty="0">
                <a:solidFill>
                  <a:srgbClr val="484848"/>
                </a:solidFill>
                <a:latin typeface="Zen Kaku Gothic New"/>
                <a:ea typeface="Zen Kaku Gothic New"/>
                <a:cs typeface="Zen Kaku Gothic New"/>
              </a:rPr>
              <a:t>症状が消えたかを見ます。</a:t>
            </a:r>
          </a:p>
        </p:txBody>
      </p:sp>
      <p:sp>
        <p:nvSpPr>
          <p:cNvPr id="16" name="TextBox 16"/>
          <p:cNvSpPr txBox="1"/>
          <p:nvPr/>
        </p:nvSpPr>
        <p:spPr>
          <a:xfrm>
            <a:off x="868299" y="4421029"/>
            <a:ext cx="23814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Hook の指摘を読む</a:t>
            </a:r>
          </a:p>
        </p:txBody>
      </p:sp>
      <p:sp>
        <p:nvSpPr>
          <p:cNvPr id="17" name="TextBox 17"/>
          <p:cNvSpPr txBox="1"/>
          <p:nvPr/>
        </p:nvSpPr>
        <p:spPr>
          <a:xfrm>
            <a:off x="869061" y="4742021"/>
            <a:ext cx="424929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指摘が出たら直してから次へ進みます。</a:t>
            </a:r>
          </a:p>
          <a:p>
            <a:pPr algn="l">
              <a:lnSpc>
                <a:spcPts val="2175"/>
              </a:lnSpc>
            </a:pPr>
            <a:r>
              <a:rPr lang="zh-CN" sz="1420" dirty="0">
                <a:solidFill>
                  <a:srgbClr val="484848"/>
                </a:solidFill>
                <a:latin typeface="Zen Kaku Gothic New"/>
                <a:ea typeface="Zen Kaku Gothic New"/>
                <a:cs typeface="Zen Kaku Gothic New"/>
              </a:rPr>
              <a:t>指摘は最大3点までに絞ってあります。</a:t>
            </a:r>
          </a:p>
        </p:txBody>
      </p:sp>
      <p:sp>
        <p:nvSpPr>
          <p:cNvPr id="18" name="Rectangle 18"/>
          <p:cNvSpPr/>
          <p:nvPr/>
        </p:nvSpPr>
        <p:spPr>
          <a:xfrm>
            <a:off x="6248400" y="2400300"/>
            <a:ext cx="5334000" cy="3505200"/>
          </a:xfrm>
          <a:prstGeom prst="roundRect">
            <a:avLst>
              <a:gd name="adj" fmla="val 2717"/>
            </a:avLst>
          </a:prstGeom>
          <a:solidFill>
            <a:srgbClr val="EEF6F7"/>
          </a:solidFill>
          <a:ln>
            <a:noFill/>
          </a:ln>
        </p:spPr>
      </p:sp>
      <p:sp>
        <p:nvSpPr>
          <p:cNvPr id="19" name="Rectangle 19"/>
          <p:cNvSpPr/>
          <p:nvPr/>
        </p:nvSpPr>
        <p:spPr>
          <a:xfrm>
            <a:off x="6248400" y="2400300"/>
            <a:ext cx="5334000" cy="495300"/>
          </a:xfrm>
          <a:prstGeom prst="roundRect">
            <a:avLst>
              <a:gd name="adj" fmla="val 19231"/>
            </a:avLst>
          </a:prstGeom>
          <a:solidFill>
            <a:srgbClr val="47BCC6"/>
          </a:solidFill>
          <a:ln>
            <a:noFill/>
          </a:ln>
        </p:spPr>
      </p:sp>
      <p:sp>
        <p:nvSpPr>
          <p:cNvPr id="20" name="Rectangle 20"/>
          <p:cNvSpPr/>
          <p:nvPr/>
        </p:nvSpPr>
        <p:spPr>
          <a:xfrm>
            <a:off x="6248400" y="2724150"/>
            <a:ext cx="5334000" cy="171450"/>
          </a:xfrm>
          <a:prstGeom prst="rect">
            <a:avLst/>
          </a:prstGeom>
          <a:solidFill>
            <a:srgbClr val="47BCC6"/>
          </a:solidFill>
          <a:ln>
            <a:noFill/>
          </a:ln>
        </p:spPr>
      </p:sp>
      <p:sp>
        <p:nvSpPr>
          <p:cNvPr id="21" name="TextBox 21"/>
          <p:cNvSpPr txBox="1"/>
          <p:nvPr/>
        </p:nvSpPr>
        <p:spPr>
          <a:xfrm>
            <a:off x="6507099" y="2563654"/>
            <a:ext cx="1108139"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測ること</a:t>
            </a:r>
          </a:p>
        </p:txBody>
      </p:sp>
      <p:sp>
        <p:nvSpPr>
          <p:cNvPr id="22" name="TextBox 22"/>
          <p:cNvSpPr txBox="1"/>
          <p:nvPr/>
        </p:nvSpPr>
        <p:spPr>
          <a:xfrm>
            <a:off x="6507099" y="318277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前提を書いた回数</a:t>
            </a:r>
          </a:p>
        </p:txBody>
      </p:sp>
      <p:sp>
        <p:nvSpPr>
          <p:cNvPr id="23" name="TextBox 23"/>
          <p:cNvSpPr txBox="1"/>
          <p:nvPr/>
        </p:nvSpPr>
        <p:spPr>
          <a:xfrm>
            <a:off x="6507861" y="3503771"/>
            <a:ext cx="3308223" cy="554926"/>
          </a:xfrm>
          <a:prstGeom prst="rect">
            <a:avLst/>
          </a:prstGeom>
          <a:noFill/>
          <a:ln>
            <a:noFill/>
          </a:ln>
        </p:spPr>
        <p:txBody>
          <a:bodyPr wrap="square" lIns="0" tIns="0" rIns="0" bIns="0" anchor="t" anchorCtr="0"/>
          <a:lstStyle/>
          <a:p>
            <a:pPr algn="l">
              <a:lnSpc>
                <a:spcPts val="2175"/>
              </a:lnSpc>
            </a:pPr>
            <a:r>
              <a:rPr lang="zh-CN" sz="1420" dirty="0">
                <a:solidFill>
                  <a:srgbClr val="000000"/>
                </a:solidFill>
                <a:latin typeface="Zen Kaku Gothic New"/>
                <a:ea typeface="Zen Kaku Gothic New"/>
                <a:cs typeface="Zen Kaku Gothic New"/>
              </a:rPr>
              <a:t>前半で毎回書いていた前提が、</a:t>
            </a:r>
          </a:p>
          <a:p>
            <a:pPr algn="l">
              <a:lnSpc>
                <a:spcPts val="2175"/>
              </a:lnSpc>
            </a:pPr>
            <a:r>
              <a:rPr lang="zh-CN" sz="1420" dirty="0">
                <a:solidFill>
                  <a:srgbClr val="000000"/>
                </a:solidFill>
                <a:latin typeface="Zen Kaku Gothic New"/>
                <a:ea typeface="Zen Kaku Gothic New"/>
                <a:cs typeface="Zen Kaku Gothic New"/>
              </a:rPr>
              <a:t>後半で減ったかを見ます。</a:t>
            </a:r>
          </a:p>
        </p:txBody>
      </p:sp>
      <p:sp>
        <p:nvSpPr>
          <p:cNvPr id="24" name="TextBox 24"/>
          <p:cNvSpPr txBox="1"/>
          <p:nvPr/>
        </p:nvSpPr>
        <p:spPr>
          <a:xfrm>
            <a:off x="6507099" y="4421029"/>
            <a:ext cx="31695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1回ぶんの記録として残す</a:t>
            </a:r>
          </a:p>
        </p:txBody>
      </p:sp>
      <p:sp>
        <p:nvSpPr>
          <p:cNvPr id="25" name="TextBox 25"/>
          <p:cNvSpPr txBox="1"/>
          <p:nvPr/>
        </p:nvSpPr>
        <p:spPr>
          <a:xfrm>
            <a:off x="6507861" y="4742021"/>
            <a:ext cx="3437620" cy="554926"/>
          </a:xfrm>
          <a:prstGeom prst="rect">
            <a:avLst/>
          </a:prstGeom>
          <a:noFill/>
          <a:ln>
            <a:noFill/>
          </a:ln>
        </p:spPr>
        <p:txBody>
          <a:bodyPr wrap="square" lIns="0" tIns="0" rIns="0" bIns="0" anchor="t" anchorCtr="0"/>
          <a:lstStyle/>
          <a:p>
            <a:pPr algn="l">
              <a:lnSpc>
                <a:spcPts val="2175"/>
              </a:lnSpc>
            </a:pPr>
            <a:r>
              <a:rPr lang="zh-CN" sz="1420" dirty="0">
                <a:solidFill>
                  <a:srgbClr val="000000"/>
                </a:solidFill>
                <a:latin typeface="Zen Kaku Gothic New"/>
                <a:ea typeface="Zen Kaku Gothic New"/>
                <a:cs typeface="Zen Kaku Gothic New"/>
              </a:rPr>
              <a:t>1回の比較なので、一般化は</a:t>
            </a:r>
          </a:p>
          <a:p>
            <a:pPr algn="l">
              <a:lnSpc>
                <a:spcPts val="2175"/>
              </a:lnSpc>
            </a:pPr>
            <a:r>
              <a:rPr lang="zh-CN" sz="1420" dirty="0">
                <a:solidFill>
                  <a:srgbClr val="000000"/>
                </a:solidFill>
                <a:latin typeface="Zen Kaku Gothic New"/>
                <a:ea typeface="Zen Kaku Gothic New"/>
                <a:cs typeface="Zen Kaku Gothic New"/>
              </a:rPr>
              <a:t>しません。1行だけ記録します。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162</a:t>
            </a:r>
          </a:p>
        </p:txBody>
      </p:sp>
    </p:spTree>
  </p:cSld>
  <p:clrMapOvr>
    <a:masterClrMapping/>
  </p:clrMapOvr>
  <p:transition xmlns:p14="http://schemas.microsoft.com/office/powerpoint/2010/main" p14:dur="400">
    <p:fade/>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後半の操作</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27125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4手で進めます。最後に</a:t>
            </a:r>
            <a:r>
              <a:rPr lang="zh-CN" sz="2480" b="1" dirty="0">
                <a:solidFill>
                  <a:srgbClr val="264DBF"/>
                </a:solidFill>
                <a:latin typeface="Zen Kaku Gothic New"/>
                <a:ea typeface="Zen Kaku Gothic New"/>
                <a:cs typeface="Zen Kaku Gothic New"/>
              </a:rPr>
              <a:t>合計を手で確かめます</a:t>
            </a:r>
            <a:r>
              <a:rPr lang="zh-CN" sz="2480" b="1" dirty="0">
                <a:solidFill>
                  <a:srgbClr val="000000"/>
                </a:solidFill>
                <a:latin typeface="Zen Kaku Gothic New"/>
                <a:ea typeface="Zen Kaku Gothic New"/>
                <a:cs typeface="Zen Kaku Gothic New"/>
              </a:rPr>
              <a:t>。</a:t>
            </a:r>
          </a:p>
        </p:txBody>
      </p:sp>
      <p:sp>
        <p:nvSpPr>
          <p:cNvPr id="7" name="Ellipse 7"/>
          <p:cNvSpPr/>
          <p:nvPr/>
        </p:nvSpPr>
        <p:spPr>
          <a:xfrm>
            <a:off x="781050" y="1981200"/>
            <a:ext cx="342900" cy="342900"/>
          </a:xfrm>
          <a:prstGeom prst="ellipse">
            <a:avLst/>
          </a:prstGeom>
          <a:solidFill>
            <a:srgbClr val="47BCC6"/>
          </a:solidFill>
          <a:ln>
            <a:noFill/>
          </a:ln>
        </p:spPr>
      </p:sp>
      <p:sp>
        <p:nvSpPr>
          <p:cNvPr id="8" name="TextBox 8"/>
          <p:cNvSpPr txBox="1"/>
          <p:nvPr/>
        </p:nvSpPr>
        <p:spPr>
          <a:xfrm>
            <a:off x="877328" y="20654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249299" y="203977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残りの症状を修正させる</a:t>
            </a:r>
          </a:p>
        </p:txBody>
      </p:sp>
      <p:sp>
        <p:nvSpPr>
          <p:cNvPr id="10" name="TextBox 10"/>
          <p:cNvSpPr txBox="1"/>
          <p:nvPr/>
        </p:nvSpPr>
        <p:spPr>
          <a:xfrm>
            <a:off x="1250061" y="2341721"/>
            <a:ext cx="414342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1件ずつ直し、そのつど実行して症状が</a:t>
            </a:r>
          </a:p>
          <a:p>
            <a:pPr algn="l">
              <a:lnSpc>
                <a:spcPts val="2175"/>
              </a:lnSpc>
            </a:pPr>
            <a:r>
              <a:rPr lang="zh-CN" sz="1420" dirty="0">
                <a:solidFill>
                  <a:srgbClr val="484848"/>
                </a:solidFill>
                <a:latin typeface="Zen Kaku Gothic New"/>
                <a:ea typeface="Zen Kaku Gothic New"/>
                <a:cs typeface="Zen Kaku Gothic New"/>
              </a:rPr>
              <a:t>消えたかを確かめます。</a:t>
            </a:r>
          </a:p>
        </p:txBody>
      </p:sp>
      <p:sp>
        <p:nvSpPr>
          <p:cNvPr id="11" name="Ellipse 11"/>
          <p:cNvSpPr/>
          <p:nvPr/>
        </p:nvSpPr>
        <p:spPr>
          <a:xfrm>
            <a:off x="781050" y="3009900"/>
            <a:ext cx="342900" cy="342900"/>
          </a:xfrm>
          <a:prstGeom prst="ellipse">
            <a:avLst/>
          </a:prstGeom>
          <a:solidFill>
            <a:srgbClr val="47BCC6"/>
          </a:solidFill>
          <a:ln>
            <a:noFill/>
          </a:ln>
        </p:spPr>
      </p:sp>
      <p:sp>
        <p:nvSpPr>
          <p:cNvPr id="12" name="TextBox 12"/>
          <p:cNvSpPr txBox="1"/>
          <p:nvPr/>
        </p:nvSpPr>
        <p:spPr>
          <a:xfrm>
            <a:off x="877328" y="30941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249299" y="3068479"/>
            <a:ext cx="377284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Hook の指摘が出ることを見る</a:t>
            </a:r>
          </a:p>
        </p:txBody>
      </p:sp>
      <p:sp>
        <p:nvSpPr>
          <p:cNvPr id="14" name="TextBox 14"/>
          <p:cNvSpPr txBox="1"/>
          <p:nvPr/>
        </p:nvSpPr>
        <p:spPr>
          <a:xfrm>
            <a:off x="1250061" y="3370421"/>
            <a:ext cx="377875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規約に反していれば、承認の直後に</a:t>
            </a:r>
          </a:p>
          <a:p>
            <a:pPr algn="l">
              <a:lnSpc>
                <a:spcPts val="2175"/>
              </a:lnSpc>
            </a:pPr>
            <a:r>
              <a:rPr lang="zh-CN" sz="1420" dirty="0">
                <a:solidFill>
                  <a:srgbClr val="484848"/>
                </a:solidFill>
                <a:latin typeface="Zen Kaku Gothic New"/>
                <a:ea typeface="Zen Kaku Gothic New"/>
                <a:cs typeface="Zen Kaku Gothic New"/>
              </a:rPr>
              <a:t>会話へ指摘が返ります。</a:t>
            </a:r>
          </a:p>
        </p:txBody>
      </p:sp>
      <p:sp>
        <p:nvSpPr>
          <p:cNvPr id="15" name="Ellipse 15"/>
          <p:cNvSpPr/>
          <p:nvPr/>
        </p:nvSpPr>
        <p:spPr>
          <a:xfrm>
            <a:off x="781050" y="4038600"/>
            <a:ext cx="342900" cy="342900"/>
          </a:xfrm>
          <a:prstGeom prst="ellipse">
            <a:avLst/>
          </a:prstGeom>
          <a:solidFill>
            <a:srgbClr val="47BCC6"/>
          </a:solidFill>
          <a:ln>
            <a:noFill/>
          </a:ln>
        </p:spPr>
      </p:sp>
      <p:sp>
        <p:nvSpPr>
          <p:cNvPr id="16" name="TextBox 16"/>
          <p:cNvSpPr txBox="1"/>
          <p:nvPr/>
        </p:nvSpPr>
        <p:spPr>
          <a:xfrm>
            <a:off x="877328" y="4122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249299" y="4097179"/>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最後まで実行が通ることを見る</a:t>
            </a:r>
          </a:p>
        </p:txBody>
      </p:sp>
      <p:sp>
        <p:nvSpPr>
          <p:cNvPr id="18" name="TextBox 18"/>
          <p:cNvSpPr txBox="1"/>
          <p:nvPr/>
        </p:nvSpPr>
        <p:spPr>
          <a:xfrm>
            <a:off x="1250061" y="4399121"/>
            <a:ext cx="377875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エラーで止まらず、レポートが出る</a:t>
            </a:r>
          </a:p>
          <a:p>
            <a:pPr algn="l">
              <a:lnSpc>
                <a:spcPts val="2175"/>
              </a:lnSpc>
            </a:pPr>
            <a:r>
              <a:rPr lang="zh-CN" sz="1420" dirty="0">
                <a:solidFill>
                  <a:srgbClr val="484848"/>
                </a:solidFill>
                <a:latin typeface="Zen Kaku Gothic New"/>
                <a:ea typeface="Zen Kaku Gothic New"/>
                <a:cs typeface="Zen Kaku Gothic New"/>
              </a:rPr>
              <a:t>ところまで進めます。</a:t>
            </a:r>
          </a:p>
        </p:txBody>
      </p:sp>
      <p:sp>
        <p:nvSpPr>
          <p:cNvPr id="19" name="Ellipse 19"/>
          <p:cNvSpPr/>
          <p:nvPr/>
        </p:nvSpPr>
        <p:spPr>
          <a:xfrm>
            <a:off x="781050" y="5067300"/>
            <a:ext cx="342900" cy="342900"/>
          </a:xfrm>
          <a:prstGeom prst="ellipse">
            <a:avLst/>
          </a:prstGeom>
          <a:solidFill>
            <a:srgbClr val="0B2E33"/>
          </a:solidFill>
          <a:ln>
            <a:noFill/>
          </a:ln>
        </p:spPr>
      </p:sp>
      <p:sp>
        <p:nvSpPr>
          <p:cNvPr id="20" name="TextBox 20"/>
          <p:cNvSpPr txBox="1"/>
          <p:nvPr/>
        </p:nvSpPr>
        <p:spPr>
          <a:xfrm>
            <a:off x="877328" y="5151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1" name="TextBox 21"/>
          <p:cNvSpPr txBox="1"/>
          <p:nvPr/>
        </p:nvSpPr>
        <p:spPr>
          <a:xfrm>
            <a:off x="1249299" y="51258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合計を突き合わせる</a:t>
            </a:r>
          </a:p>
        </p:txBody>
      </p:sp>
      <p:sp>
        <p:nvSpPr>
          <p:cNvPr id="22" name="TextBox 22"/>
          <p:cNvSpPr txBox="1"/>
          <p:nvPr/>
        </p:nvSpPr>
        <p:spPr>
          <a:xfrm>
            <a:off x="1250061" y="5427821"/>
            <a:ext cx="377875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表示された合計と、データから手で</a:t>
            </a:r>
          </a:p>
          <a:p>
            <a:pPr algn="l">
              <a:lnSpc>
                <a:spcPts val="2175"/>
              </a:lnSpc>
            </a:pPr>
            <a:r>
              <a:rPr lang="zh-CN" sz="1420" dirty="0">
                <a:solidFill>
                  <a:srgbClr val="484848"/>
                </a:solidFill>
                <a:latin typeface="Zen Kaku Gothic New"/>
                <a:ea typeface="Zen Kaku Gothic New"/>
                <a:cs typeface="Zen Kaku Gothic New"/>
              </a:rPr>
              <a:t>確かめた値を比べます。</a:t>
            </a:r>
          </a:p>
        </p:txBody>
      </p:sp>
      <p:sp>
        <p:nvSpPr>
          <p:cNvPr id="23" name="Rectangle 23"/>
          <p:cNvSpPr/>
          <p:nvPr/>
        </p:nvSpPr>
        <p:spPr>
          <a:xfrm>
            <a:off x="6781800" y="2057400"/>
            <a:ext cx="4800600" cy="2762250"/>
          </a:xfrm>
          <a:prstGeom prst="roundRect">
            <a:avLst>
              <a:gd name="adj" fmla="val 2759"/>
            </a:avLst>
          </a:prstGeom>
          <a:solidFill>
            <a:srgbClr val="F2F4F8"/>
          </a:solidFill>
          <a:ln w="14288">
            <a:solidFill>
              <a:srgbClr val="9AA0B4"/>
            </a:solidFill>
            <a:custDash>
              <a:ds d="400000" sp="266666"/>
            </a:custDash>
          </a:ln>
        </p:spPr>
      </p:sp>
      <p:sp>
        <p:nvSpPr>
          <p:cNvPr id="24" name="TextBox 24"/>
          <p:cNvSpPr txBox="1"/>
          <p:nvPr/>
        </p:nvSpPr>
        <p:spPr>
          <a:xfrm>
            <a:off x="8081962" y="297322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25" name="TextBox 25"/>
          <p:cNvSpPr txBox="1"/>
          <p:nvPr/>
        </p:nvSpPr>
        <p:spPr>
          <a:xfrm>
            <a:off x="7727966" y="3408521"/>
            <a:ext cx="2908268" cy="564452"/>
          </a:xfrm>
          <a:prstGeom prst="rect">
            <a:avLst/>
          </a:prstGeom>
          <a:noFill/>
          <a:ln>
            <a:noFill/>
          </a:ln>
        </p:spPr>
        <p:txBody>
          <a:bodyPr wrap="square" lIns="0" tIns="0" rIns="0" bIns="0" anchor="t" anchorCtr="0"/>
          <a:lstStyle/>
          <a:p>
            <a:pPr algn="ctr">
              <a:lnSpc>
                <a:spcPts val="2250"/>
              </a:lnSpc>
            </a:pPr>
            <a:r>
              <a:rPr lang="zh-CN" sz="1420" dirty="0">
                <a:solidFill>
                  <a:srgbClr val="8A8F9C"/>
                </a:solidFill>
                <a:latin typeface="Zen Kaku Gothic New"/>
                <a:ea typeface="Zen Kaku Gothic New"/>
                <a:cs typeface="Zen Kaku Gothic New"/>
              </a:rPr>
              <a:t>PS40 規約と Hook が効いた</a:t>
            </a:r>
          </a:p>
          <a:p>
            <a:pPr algn="ctr">
              <a:lnSpc>
                <a:spcPts val="2250"/>
              </a:lnSpc>
            </a:pPr>
            <a:r>
              <a:rPr lang="zh-CN" sz="1420" dirty="0">
                <a:solidFill>
                  <a:srgbClr val="8A8F9C"/>
                </a:solidFill>
                <a:latin typeface="Zen Kaku Gothic New"/>
                <a:ea typeface="Zen Kaku Gothic New"/>
                <a:cs typeface="Zen Kaku Gothic New"/>
              </a:rPr>
              <a:t>状態での修正の画面</a:t>
            </a:r>
          </a:p>
        </p:txBody>
      </p:sp>
      <p:sp>
        <p:nvSpPr>
          <p:cNvPr id="26" name="Rectangle 26"/>
          <p:cNvSpPr/>
          <p:nvPr/>
        </p:nvSpPr>
        <p:spPr>
          <a:xfrm>
            <a:off x="6781800" y="5010150"/>
            <a:ext cx="4800600" cy="1333500"/>
          </a:xfrm>
          <a:prstGeom prst="roundRect">
            <a:avLst>
              <a:gd name="adj" fmla="val 5714"/>
            </a:avLst>
          </a:prstGeom>
          <a:solidFill>
            <a:srgbClr val="1E1E1E"/>
          </a:solidFill>
          <a:ln>
            <a:noFill/>
          </a:ln>
        </p:spPr>
      </p:sp>
      <p:sp>
        <p:nvSpPr>
          <p:cNvPr id="27" name="TextBox 27"/>
          <p:cNvSpPr txBox="1"/>
          <p:nvPr/>
        </p:nvSpPr>
        <p:spPr>
          <a:xfrm>
            <a:off x="7003275" y="5201650"/>
            <a:ext cx="655472" cy="274301"/>
          </a:xfrm>
          <a:prstGeom prst="rect">
            <a:avLst/>
          </a:prstGeom>
          <a:noFill/>
          <a:ln>
            <a:noFill/>
          </a:ln>
        </p:spPr>
        <p:txBody>
          <a:bodyPr wrap="none" lIns="0" tIns="0" rIns="0" bIns="0" anchor="t" anchorCtr="0">
            <a:spAutoFit/>
          </a:bodyPr>
          <a:lstStyle/>
          <a:p>
            <a:pPr algn="l"/>
            <a:r>
              <a:rPr lang="en-US" sz="1400" dirty="0">
                <a:solidFill>
                  <a:srgbClr val="6A9955"/>
                </a:solidFill>
                <a:latin typeface="Source Code Pro"/>
                <a:ea typeface="Source Code Pro"/>
                <a:cs typeface="Source Code Pro"/>
              </a:rPr>
              <a:t># Mac</a:t>
            </a:r>
          </a:p>
        </p:txBody>
      </p:sp>
      <p:sp>
        <p:nvSpPr>
          <p:cNvPr id="28" name="TextBox 28"/>
          <p:cNvSpPr txBox="1"/>
          <p:nvPr/>
        </p:nvSpPr>
        <p:spPr>
          <a:xfrm>
            <a:off x="7003275" y="5468350"/>
            <a:ext cx="4089578"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python3 monthly_report.py 2026-07</a:t>
            </a:r>
          </a:p>
        </p:txBody>
      </p:sp>
      <p:sp>
        <p:nvSpPr>
          <p:cNvPr id="29" name="TextBox 29"/>
          <p:cNvSpPr txBox="1"/>
          <p:nvPr/>
        </p:nvSpPr>
        <p:spPr>
          <a:xfrm>
            <a:off x="7003275" y="5773150"/>
            <a:ext cx="1149621" cy="274301"/>
          </a:xfrm>
          <a:prstGeom prst="rect">
            <a:avLst/>
          </a:prstGeom>
          <a:noFill/>
          <a:ln>
            <a:noFill/>
          </a:ln>
        </p:spPr>
        <p:txBody>
          <a:bodyPr wrap="none" lIns="0" tIns="0" rIns="0" bIns="0" anchor="t" anchorCtr="0">
            <a:spAutoFit/>
          </a:bodyPr>
          <a:lstStyle/>
          <a:p>
            <a:pPr algn="l"/>
            <a:r>
              <a:rPr lang="en-US" sz="1400" dirty="0">
                <a:solidFill>
                  <a:srgbClr val="6A9955"/>
                </a:solidFill>
                <a:latin typeface="Source Code Pro"/>
                <a:ea typeface="Source Code Pro"/>
                <a:cs typeface="Source Code Pro"/>
              </a:rPr>
              <a:t># Windows</a:t>
            </a:r>
          </a:p>
        </p:txBody>
      </p:sp>
      <p:sp>
        <p:nvSpPr>
          <p:cNvPr id="30" name="TextBox 30"/>
          <p:cNvSpPr txBox="1"/>
          <p:nvPr/>
        </p:nvSpPr>
        <p:spPr>
          <a:xfrm>
            <a:off x="7003275" y="6039850"/>
            <a:ext cx="3452808"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py monthly_report.py 2026-07</a:t>
            </a:r>
          </a:p>
        </p:txBody>
      </p:sp>
      <p:sp>
        <p:nvSpPr>
          <p:cNvPr id="31" name="TextBox 3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163</a:t>
            </a:r>
          </a:p>
        </p:txBody>
      </p:sp>
    </p:spTree>
  </p:cSld>
  <p:clrMapOvr>
    <a:masterClrMapping/>
  </p:clrMapOvr>
  <p:transition xmlns:p14="http://schemas.microsoft.com/office/powerpoint/2010/main" p14:dur="400">
    <p:fade/>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前半の手数と後半の手数</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27125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同じ前提を何回書いたかを、</a:t>
            </a:r>
            <a:r>
              <a:rPr lang="zh-CN" sz="2480" b="1" dirty="0">
                <a:solidFill>
                  <a:srgbClr val="264DBF"/>
                </a:solidFill>
                <a:latin typeface="Zen Kaku Gothic New"/>
                <a:ea typeface="Zen Kaku Gothic New"/>
                <a:cs typeface="Zen Kaku Gothic New"/>
              </a:rPr>
              <a:t>1行で記録</a:t>
            </a:r>
            <a:r>
              <a:rPr lang="zh-CN" sz="2480" b="1" dirty="0">
                <a:solidFill>
                  <a:srgbClr val="000000"/>
                </a:solidFill>
                <a:latin typeface="Zen Kaku Gothic New"/>
                <a:ea typeface="Zen Kaku Gothic New"/>
                <a:cs typeface="Zen Kaku Gothic New"/>
              </a:rPr>
              <a:t>します。</a:t>
            </a:r>
          </a:p>
        </p:txBody>
      </p:sp>
      <p:sp>
        <p:nvSpPr>
          <p:cNvPr id="7" name="Rectangle 7"/>
          <p:cNvSpPr/>
          <p:nvPr/>
        </p:nvSpPr>
        <p:spPr>
          <a:xfrm>
            <a:off x="609600" y="2019300"/>
            <a:ext cx="5334000" cy="3733800"/>
          </a:xfrm>
          <a:prstGeom prst="roundRect">
            <a:avLst>
              <a:gd name="adj" fmla="val 2551"/>
            </a:avLst>
          </a:prstGeom>
          <a:solidFill>
            <a:srgbClr val="F3F3F3"/>
          </a:solidFill>
          <a:ln>
            <a:noFill/>
          </a:ln>
        </p:spPr>
      </p:sp>
      <p:sp>
        <p:nvSpPr>
          <p:cNvPr id="8" name="Rectangle 8"/>
          <p:cNvSpPr/>
          <p:nvPr/>
        </p:nvSpPr>
        <p:spPr>
          <a:xfrm>
            <a:off x="609600" y="2019300"/>
            <a:ext cx="5334000" cy="495300"/>
          </a:xfrm>
          <a:prstGeom prst="roundRect">
            <a:avLst>
              <a:gd name="adj" fmla="val 19231"/>
            </a:avLst>
          </a:prstGeom>
          <a:solidFill>
            <a:srgbClr val="999999"/>
          </a:solidFill>
          <a:ln>
            <a:noFill/>
          </a:ln>
        </p:spPr>
      </p:sp>
      <p:sp>
        <p:nvSpPr>
          <p:cNvPr id="9" name="Rectangle 9"/>
          <p:cNvSpPr/>
          <p:nvPr/>
        </p:nvSpPr>
        <p:spPr>
          <a:xfrm>
            <a:off x="609600" y="2305050"/>
            <a:ext cx="5334000" cy="209550"/>
          </a:xfrm>
          <a:prstGeom prst="rect">
            <a:avLst/>
          </a:prstGeom>
          <a:solidFill>
            <a:srgbClr val="999999"/>
          </a:solidFill>
          <a:ln>
            <a:noFill/>
          </a:ln>
        </p:spPr>
      </p:sp>
      <p:sp>
        <p:nvSpPr>
          <p:cNvPr id="10" name="TextBox 10"/>
          <p:cNvSpPr txBox="1"/>
          <p:nvPr/>
        </p:nvSpPr>
        <p:spPr>
          <a:xfrm>
            <a:off x="868299" y="2173129"/>
            <a:ext cx="3292412"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前半：何も無いところから</a:t>
            </a:r>
          </a:p>
        </p:txBody>
      </p:sp>
      <p:sp>
        <p:nvSpPr>
          <p:cNvPr id="11" name="TextBox 11"/>
          <p:cNvSpPr txBox="1"/>
          <p:nvPr/>
        </p:nvSpPr>
        <p:spPr>
          <a:xfrm>
            <a:off x="869061" y="274177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依頼のたびに前提を書き足しました。</a:t>
            </a:r>
          </a:p>
        </p:txBody>
      </p:sp>
      <p:sp>
        <p:nvSpPr>
          <p:cNvPr id="12" name="Rectangle 12"/>
          <p:cNvSpPr/>
          <p:nvPr/>
        </p:nvSpPr>
        <p:spPr>
          <a:xfrm>
            <a:off x="838200" y="3067050"/>
            <a:ext cx="4876800" cy="1562100"/>
          </a:xfrm>
          <a:prstGeom prst="roundRect">
            <a:avLst>
              <a:gd name="adj" fmla="val 4878"/>
            </a:avLst>
          </a:prstGeom>
          <a:solidFill>
            <a:srgbClr val="2B2B2B"/>
          </a:solidFill>
          <a:ln>
            <a:noFill/>
          </a:ln>
        </p:spPr>
      </p:sp>
      <p:sp>
        <p:nvSpPr>
          <p:cNvPr id="13" name="TextBox 13"/>
          <p:cNvSpPr txBox="1"/>
          <p:nvPr/>
        </p:nvSpPr>
        <p:spPr>
          <a:xfrm>
            <a:off x="1021575" y="3220450"/>
            <a:ext cx="3024435"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この関数を直してください。</a:t>
            </a:r>
          </a:p>
        </p:txBody>
      </p:sp>
      <p:sp>
        <p:nvSpPr>
          <p:cNvPr id="14" name="TextBox 14"/>
          <p:cNvSpPr txBox="1"/>
          <p:nvPr/>
        </p:nvSpPr>
        <p:spPr>
          <a:xfrm>
            <a:off x="1021575" y="3525250"/>
            <a:ext cx="3487541"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日付は文字列のまま比較しない、</a:t>
            </a:r>
          </a:p>
        </p:txBody>
      </p:sp>
      <p:sp>
        <p:nvSpPr>
          <p:cNvPr id="15" name="TextBox 15"/>
          <p:cNvSpPr txBox="1"/>
          <p:nvPr/>
        </p:nvSpPr>
        <p:spPr>
          <a:xfrm>
            <a:off x="1021575" y="3830050"/>
            <a:ext cx="3024435"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直したら実行して確認する、</a:t>
            </a:r>
          </a:p>
        </p:txBody>
      </p:sp>
      <p:sp>
        <p:nvSpPr>
          <p:cNvPr id="16" name="TextBox 16"/>
          <p:cNvSpPr txBox="1"/>
          <p:nvPr/>
        </p:nvSpPr>
        <p:spPr>
          <a:xfrm>
            <a:off x="1021575" y="4134850"/>
            <a:ext cx="3151789"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合計は手で数えた値と比べる…</a:t>
            </a:r>
          </a:p>
        </p:txBody>
      </p:sp>
      <p:sp>
        <p:nvSpPr>
          <p:cNvPr id="17" name="TextBox 17"/>
          <p:cNvSpPr txBox="1"/>
          <p:nvPr/>
        </p:nvSpPr>
        <p:spPr>
          <a:xfrm>
            <a:off x="869061" y="4837271"/>
            <a:ext cx="330822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書き忘れると前提が抜けます。</a:t>
            </a:r>
          </a:p>
          <a:p>
            <a:pPr algn="l">
              <a:lnSpc>
                <a:spcPts val="2175"/>
              </a:lnSpc>
            </a:pPr>
            <a:r>
              <a:rPr lang="zh-CN" sz="1420" dirty="0">
                <a:solidFill>
                  <a:srgbClr val="484848"/>
                </a:solidFill>
                <a:latin typeface="Zen Kaku Gothic New"/>
                <a:ea typeface="Zen Kaku Gothic New"/>
                <a:cs typeface="Zen Kaku Gothic New"/>
              </a:rPr>
              <a:t>同じ説明を何度も書きました。</a:t>
            </a:r>
          </a:p>
        </p:txBody>
      </p:sp>
      <p:sp>
        <p:nvSpPr>
          <p:cNvPr id="18" name="Rectangle 18"/>
          <p:cNvSpPr/>
          <p:nvPr/>
        </p:nvSpPr>
        <p:spPr>
          <a:xfrm>
            <a:off x="6248400" y="2019300"/>
            <a:ext cx="5334000" cy="3733800"/>
          </a:xfrm>
          <a:prstGeom prst="roundRect">
            <a:avLst>
              <a:gd name="adj" fmla="val 2551"/>
            </a:avLst>
          </a:prstGeom>
          <a:solidFill>
            <a:srgbClr val="EEF6F7"/>
          </a:solidFill>
          <a:ln>
            <a:noFill/>
          </a:ln>
        </p:spPr>
      </p:sp>
      <p:sp>
        <p:nvSpPr>
          <p:cNvPr id="19" name="Rectangle 19"/>
          <p:cNvSpPr/>
          <p:nvPr/>
        </p:nvSpPr>
        <p:spPr>
          <a:xfrm>
            <a:off x="6248400" y="2019300"/>
            <a:ext cx="5334000" cy="495300"/>
          </a:xfrm>
          <a:prstGeom prst="roundRect">
            <a:avLst>
              <a:gd name="adj" fmla="val 19231"/>
            </a:avLst>
          </a:prstGeom>
          <a:solidFill>
            <a:srgbClr val="47BCC6"/>
          </a:solidFill>
          <a:ln>
            <a:noFill/>
          </a:ln>
        </p:spPr>
      </p:sp>
      <p:sp>
        <p:nvSpPr>
          <p:cNvPr id="20" name="Rectangle 20"/>
          <p:cNvSpPr/>
          <p:nvPr/>
        </p:nvSpPr>
        <p:spPr>
          <a:xfrm>
            <a:off x="6248400" y="2305050"/>
            <a:ext cx="5334000" cy="209550"/>
          </a:xfrm>
          <a:prstGeom prst="rect">
            <a:avLst/>
          </a:prstGeom>
          <a:solidFill>
            <a:srgbClr val="47BCC6"/>
          </a:solidFill>
          <a:ln>
            <a:noFill/>
          </a:ln>
        </p:spPr>
      </p:sp>
      <p:sp>
        <p:nvSpPr>
          <p:cNvPr id="21" name="TextBox 21"/>
          <p:cNvSpPr txBox="1"/>
          <p:nvPr/>
        </p:nvSpPr>
        <p:spPr>
          <a:xfrm>
            <a:off x="6507099" y="2173129"/>
            <a:ext cx="3299762"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後半：規約と Hook がある</a:t>
            </a:r>
          </a:p>
        </p:txBody>
      </p:sp>
      <p:sp>
        <p:nvSpPr>
          <p:cNvPr id="22" name="TextBox 22"/>
          <p:cNvSpPr txBox="1"/>
          <p:nvPr/>
        </p:nvSpPr>
        <p:spPr>
          <a:xfrm>
            <a:off x="6507861" y="2741771"/>
            <a:ext cx="33082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依頼は用件だけで済みました。</a:t>
            </a:r>
          </a:p>
        </p:txBody>
      </p:sp>
      <p:sp>
        <p:nvSpPr>
          <p:cNvPr id="23" name="Rectangle 23"/>
          <p:cNvSpPr/>
          <p:nvPr/>
        </p:nvSpPr>
        <p:spPr>
          <a:xfrm>
            <a:off x="6477000" y="3067050"/>
            <a:ext cx="4876800" cy="1562100"/>
          </a:xfrm>
          <a:prstGeom prst="roundRect">
            <a:avLst>
              <a:gd name="adj" fmla="val 4878"/>
            </a:avLst>
          </a:prstGeom>
          <a:solidFill>
            <a:srgbClr val="0B2E33"/>
          </a:solidFill>
          <a:ln>
            <a:noFill/>
          </a:ln>
        </p:spPr>
      </p:sp>
      <p:sp>
        <p:nvSpPr>
          <p:cNvPr id="24" name="TextBox 24"/>
          <p:cNvSpPr txBox="1"/>
          <p:nvPr/>
        </p:nvSpPr>
        <p:spPr>
          <a:xfrm>
            <a:off x="6660375" y="3220450"/>
            <a:ext cx="3024435"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この関数を直してください。</a:t>
            </a:r>
          </a:p>
        </p:txBody>
      </p:sp>
      <p:sp>
        <p:nvSpPr>
          <p:cNvPr id="25" name="TextBox 25"/>
          <p:cNvSpPr txBox="1"/>
          <p:nvPr/>
        </p:nvSpPr>
        <p:spPr>
          <a:xfrm>
            <a:off x="6660375" y="3715750"/>
            <a:ext cx="3209677" cy="807701"/>
          </a:xfrm>
          <a:prstGeom prst="rect">
            <a:avLst/>
          </a:prstGeom>
          <a:noFill/>
          <a:ln>
            <a:noFill/>
          </a:ln>
        </p:spPr>
        <p:txBody>
          <a:bodyPr wrap="square" lIns="0" tIns="0" rIns="0" bIns="0" anchor="t" anchorCtr="0"/>
          <a:lstStyle/>
          <a:p>
            <a:pPr algn="l">
              <a:lnSpc>
                <a:spcPts val="2100"/>
              </a:lnSpc>
            </a:pPr>
            <a:r>
              <a:rPr lang="zh-CN" sz="1400" dirty="0">
                <a:solidFill>
                  <a:srgbClr val="A3DDE3"/>
                </a:solidFill>
                <a:latin typeface="Zen Kaku Gothic New"/>
                <a:ea typeface="Zen Kaku Gothic New"/>
                <a:cs typeface="Zen Kaku Gothic New"/>
              </a:rPr>
              <a:t>前提は CLAUDE.md、規約は</a:t>
            </a:r>
          </a:p>
          <a:p>
            <a:pPr algn="l">
              <a:lnSpc>
                <a:spcPts val="2100"/>
              </a:lnSpc>
            </a:pPr>
            <a:r>
              <a:rPr lang="zh-CN" sz="1400" dirty="0">
                <a:solidFill>
                  <a:srgbClr val="A3DDE3"/>
                </a:solidFill>
                <a:latin typeface="Zen Kaku Gothic New"/>
                <a:ea typeface="Zen Kaku Gothic New"/>
                <a:cs typeface="Zen Kaku Gothic New"/>
              </a:rPr>
              <a:t>docs/コーディング規約.md、</a:t>
            </a:r>
          </a:p>
          <a:p>
            <a:pPr algn="l">
              <a:lnSpc>
                <a:spcPts val="2100"/>
              </a:lnSpc>
            </a:pPr>
            <a:r>
              <a:rPr lang="zh-CN" sz="1400" dirty="0">
                <a:solidFill>
                  <a:srgbClr val="A3DDE3"/>
                </a:solidFill>
                <a:latin typeface="Zen Kaku Gothic New"/>
                <a:ea typeface="Zen Kaku Gothic New"/>
                <a:cs typeface="Zen Kaku Gothic New"/>
              </a:rPr>
              <a:t>判定は Hook が受け持ちます。</a:t>
            </a:r>
          </a:p>
        </p:txBody>
      </p:sp>
      <p:sp>
        <p:nvSpPr>
          <p:cNvPr id="26" name="TextBox 26"/>
          <p:cNvSpPr txBox="1"/>
          <p:nvPr/>
        </p:nvSpPr>
        <p:spPr>
          <a:xfrm>
            <a:off x="6507861" y="4837271"/>
            <a:ext cx="3308223" cy="554926"/>
          </a:xfrm>
          <a:prstGeom prst="rect">
            <a:avLst/>
          </a:prstGeom>
          <a:noFill/>
          <a:ln>
            <a:noFill/>
          </a:ln>
        </p:spPr>
        <p:txBody>
          <a:bodyPr wrap="square" lIns="0" tIns="0" rIns="0" bIns="0" anchor="t" anchorCtr="0"/>
          <a:lstStyle/>
          <a:p>
            <a:pPr algn="l">
              <a:lnSpc>
                <a:spcPts val="2175"/>
              </a:lnSpc>
            </a:pPr>
            <a:r>
              <a:rPr lang="zh-CN" sz="1420" dirty="0">
                <a:solidFill>
                  <a:srgbClr val="000000"/>
                </a:solidFill>
                <a:latin typeface="Zen Kaku Gothic New"/>
                <a:ea typeface="Zen Kaku Gothic New"/>
                <a:cs typeface="Zen Kaku Gothic New"/>
              </a:rPr>
              <a:t>言い忘れても前提が効きます。</a:t>
            </a:r>
          </a:p>
          <a:p>
            <a:pPr algn="l">
              <a:lnSpc>
                <a:spcPts val="2175"/>
              </a:lnSpc>
            </a:pPr>
            <a:r>
              <a:rPr lang="zh-CN" sz="1420" dirty="0">
                <a:solidFill>
                  <a:srgbClr val="000000"/>
                </a:solidFill>
                <a:latin typeface="Zen Kaku Gothic New"/>
                <a:ea typeface="Zen Kaku Gothic New"/>
                <a:cs typeface="Zen Kaku Gothic New"/>
              </a:rPr>
              <a:t>規約違反は Hook が拾います。</a:t>
            </a:r>
          </a:p>
        </p:txBody>
      </p:sp>
      <p:sp>
        <p:nvSpPr>
          <p:cNvPr id="27" name="TextBox 27"/>
          <p:cNvSpPr txBox="1"/>
          <p:nvPr/>
        </p:nvSpPr>
        <p:spPr>
          <a:xfrm>
            <a:off x="602361" y="6037421"/>
            <a:ext cx="968397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1回の比較です。「毎回こうなる」とは書きません。差は振り返りシートに1行で残します。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164</a:t>
            </a:r>
          </a:p>
        </p:txBody>
      </p:sp>
    </p:spTree>
  </p:cSld>
  <p:clrMapOvr>
    <a:masterClrMapping/>
  </p:clrMapOvr>
  <p:transition xmlns:p14="http://schemas.microsoft.com/office/powerpoint/2010/main" p14:dur="400">
    <p:fade/>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4717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演習2 の OK基準</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1599" y="1315879"/>
            <a:ext cx="9143143"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次の7点がそろえば完了です。3つ目は、実行が通ることとは別に確かめます。</a:t>
            </a:r>
          </a:p>
        </p:txBody>
      </p:sp>
      <p:sp>
        <p:nvSpPr>
          <p:cNvPr id="7" name="Rectangle 7"/>
          <p:cNvSpPr/>
          <p:nvPr/>
        </p:nvSpPr>
        <p:spPr>
          <a:xfrm>
            <a:off x="609600" y="1695450"/>
            <a:ext cx="10972800" cy="533400"/>
          </a:xfrm>
          <a:prstGeom prst="roundRect">
            <a:avLst>
              <a:gd name="adj" fmla="val 10714"/>
            </a:avLst>
          </a:prstGeom>
          <a:solidFill>
            <a:srgbClr val="F7F9FA"/>
          </a:solidFill>
          <a:ln>
            <a:noFill/>
          </a:ln>
        </p:spPr>
      </p:sp>
      <p:sp>
        <p:nvSpPr>
          <p:cNvPr id="8" name="Rectangle 8"/>
          <p:cNvSpPr/>
          <p:nvPr/>
        </p:nvSpPr>
        <p:spPr>
          <a:xfrm>
            <a:off x="895350" y="1838325"/>
            <a:ext cx="247650" cy="247650"/>
          </a:xfrm>
          <a:prstGeom prst="roundRect">
            <a:avLst>
              <a:gd name="adj" fmla="val 19231"/>
            </a:avLst>
          </a:prstGeom>
          <a:noFill/>
          <a:ln w="23812">
            <a:solidFill>
              <a:srgbClr val="47BCC6"/>
            </a:solidFill>
          </a:ln>
        </p:spPr>
      </p:sp>
      <p:sp>
        <p:nvSpPr>
          <p:cNvPr id="9" name="TextBox 9"/>
          <p:cNvSpPr txBox="1"/>
          <p:nvPr/>
        </p:nvSpPr>
        <p:spPr>
          <a:xfrm>
            <a:off x="1421130" y="1885950"/>
            <a:ext cx="609504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症状3件が出なくなり、最後までエラーなく実行できる</a:t>
            </a:r>
          </a:p>
        </p:txBody>
      </p:sp>
      <p:sp>
        <p:nvSpPr>
          <p:cNvPr id="10" name="Rectangle 10"/>
          <p:cNvSpPr/>
          <p:nvPr/>
        </p:nvSpPr>
        <p:spPr>
          <a:xfrm>
            <a:off x="609600" y="2266950"/>
            <a:ext cx="10972800" cy="533400"/>
          </a:xfrm>
          <a:prstGeom prst="roundRect">
            <a:avLst>
              <a:gd name="adj" fmla="val 10714"/>
            </a:avLst>
          </a:prstGeom>
          <a:solidFill>
            <a:srgbClr val="F7F9FA"/>
          </a:solidFill>
          <a:ln>
            <a:noFill/>
          </a:ln>
        </p:spPr>
      </p:sp>
      <p:sp>
        <p:nvSpPr>
          <p:cNvPr id="11" name="Rectangle 11"/>
          <p:cNvSpPr/>
          <p:nvPr/>
        </p:nvSpPr>
        <p:spPr>
          <a:xfrm>
            <a:off x="895350" y="2409825"/>
            <a:ext cx="247650" cy="247650"/>
          </a:xfrm>
          <a:prstGeom prst="roundRect">
            <a:avLst>
              <a:gd name="adj" fmla="val 19231"/>
            </a:avLst>
          </a:prstGeom>
          <a:noFill/>
          <a:ln w="23812">
            <a:solidFill>
              <a:srgbClr val="47BCC6"/>
            </a:solidFill>
          </a:ln>
        </p:spPr>
      </p:sp>
      <p:sp>
        <p:nvSpPr>
          <p:cNvPr id="12" name="TextBox 12"/>
          <p:cNvSpPr txBox="1"/>
          <p:nvPr/>
        </p:nvSpPr>
        <p:spPr>
          <a:xfrm>
            <a:off x="1421130" y="2457450"/>
            <a:ext cx="62064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メンバー別の時間と合計が、手で確かめた値と一致する</a:t>
            </a:r>
          </a:p>
        </p:txBody>
      </p:sp>
      <p:sp>
        <p:nvSpPr>
          <p:cNvPr id="13" name="Rectangle 13"/>
          <p:cNvSpPr/>
          <p:nvPr/>
        </p:nvSpPr>
        <p:spPr>
          <a:xfrm>
            <a:off x="609600" y="2838450"/>
            <a:ext cx="10972800" cy="533400"/>
          </a:xfrm>
          <a:prstGeom prst="roundRect">
            <a:avLst>
              <a:gd name="adj" fmla="val 10714"/>
            </a:avLst>
          </a:prstGeom>
          <a:solidFill>
            <a:srgbClr val="EEF6F7"/>
          </a:solidFill>
          <a:ln>
            <a:noFill/>
          </a:ln>
        </p:spPr>
      </p:sp>
      <p:sp>
        <p:nvSpPr>
          <p:cNvPr id="14" name="Rectangle 14"/>
          <p:cNvSpPr/>
          <p:nvPr/>
        </p:nvSpPr>
        <p:spPr>
          <a:xfrm>
            <a:off x="609600" y="2838450"/>
            <a:ext cx="57150" cy="533400"/>
          </a:xfrm>
          <a:prstGeom prst="roundRect">
            <a:avLst>
              <a:gd name="adj" fmla="val 50000"/>
            </a:avLst>
          </a:prstGeom>
          <a:solidFill>
            <a:srgbClr val="47BCC6"/>
          </a:solidFill>
          <a:ln>
            <a:noFill/>
          </a:ln>
        </p:spPr>
      </p:sp>
      <p:sp>
        <p:nvSpPr>
          <p:cNvPr id="15" name="Rectangle 15"/>
          <p:cNvSpPr/>
          <p:nvPr/>
        </p:nvSpPr>
        <p:spPr>
          <a:xfrm>
            <a:off x="895350" y="2981325"/>
            <a:ext cx="247650" cy="247650"/>
          </a:xfrm>
          <a:prstGeom prst="roundRect">
            <a:avLst>
              <a:gd name="adj" fmla="val 19231"/>
            </a:avLst>
          </a:prstGeom>
          <a:noFill/>
          <a:ln w="23812">
            <a:solidFill>
              <a:srgbClr val="47BCC6"/>
            </a:solidFill>
          </a:ln>
        </p:spPr>
      </p:sp>
      <p:sp>
        <p:nvSpPr>
          <p:cNvPr id="16" name="TextBox 16"/>
          <p:cNvSpPr txBox="1"/>
          <p:nvPr/>
        </p:nvSpPr>
        <p:spPr>
          <a:xfrm>
            <a:off x="1421130" y="3028950"/>
            <a:ext cx="71970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実行が通ったことだけで判定せず、合計の妥当性を確かめている</a:t>
            </a:r>
          </a:p>
        </p:txBody>
      </p:sp>
      <p:sp>
        <p:nvSpPr>
          <p:cNvPr id="17" name="Rectangle 17"/>
          <p:cNvSpPr/>
          <p:nvPr/>
        </p:nvSpPr>
        <p:spPr>
          <a:xfrm>
            <a:off x="609600" y="3409950"/>
            <a:ext cx="10972800" cy="533400"/>
          </a:xfrm>
          <a:prstGeom prst="roundRect">
            <a:avLst>
              <a:gd name="adj" fmla="val 10714"/>
            </a:avLst>
          </a:prstGeom>
          <a:solidFill>
            <a:srgbClr val="F7F9FA"/>
          </a:solidFill>
          <a:ln>
            <a:noFill/>
          </a:ln>
        </p:spPr>
      </p:sp>
      <p:sp>
        <p:nvSpPr>
          <p:cNvPr id="18" name="Rectangle 18"/>
          <p:cNvSpPr/>
          <p:nvPr/>
        </p:nvSpPr>
        <p:spPr>
          <a:xfrm>
            <a:off x="895350" y="3552825"/>
            <a:ext cx="247650" cy="247650"/>
          </a:xfrm>
          <a:prstGeom prst="roundRect">
            <a:avLst>
              <a:gd name="adj" fmla="val 19231"/>
            </a:avLst>
          </a:prstGeom>
          <a:noFill/>
          <a:ln w="23812">
            <a:solidFill>
              <a:srgbClr val="47BCC6"/>
            </a:solidFill>
          </a:ln>
        </p:spPr>
      </p:sp>
      <p:sp>
        <p:nvSpPr>
          <p:cNvPr id="19" name="TextBox 19"/>
          <p:cNvSpPr txBox="1"/>
          <p:nvPr/>
        </p:nvSpPr>
        <p:spPr>
          <a:xfrm>
            <a:off x="1421130" y="3600450"/>
            <a:ext cx="4847987"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CLAUDE.md の読み込みを確認できている</a:t>
            </a:r>
          </a:p>
        </p:txBody>
      </p:sp>
      <p:sp>
        <p:nvSpPr>
          <p:cNvPr id="20" name="Rectangle 20"/>
          <p:cNvSpPr/>
          <p:nvPr/>
        </p:nvSpPr>
        <p:spPr>
          <a:xfrm>
            <a:off x="609600" y="3981450"/>
            <a:ext cx="10972800" cy="533400"/>
          </a:xfrm>
          <a:prstGeom prst="roundRect">
            <a:avLst>
              <a:gd name="adj" fmla="val 10714"/>
            </a:avLst>
          </a:prstGeom>
          <a:solidFill>
            <a:srgbClr val="F7F9FA"/>
          </a:solidFill>
          <a:ln>
            <a:noFill/>
          </a:ln>
        </p:spPr>
      </p:sp>
      <p:sp>
        <p:nvSpPr>
          <p:cNvPr id="21" name="Rectangle 21"/>
          <p:cNvSpPr/>
          <p:nvPr/>
        </p:nvSpPr>
        <p:spPr>
          <a:xfrm>
            <a:off x="895350" y="4124325"/>
            <a:ext cx="247650" cy="247650"/>
          </a:xfrm>
          <a:prstGeom prst="roundRect">
            <a:avLst>
              <a:gd name="adj" fmla="val 19231"/>
            </a:avLst>
          </a:prstGeom>
          <a:noFill/>
          <a:ln w="23812">
            <a:solidFill>
              <a:srgbClr val="47BCC6"/>
            </a:solidFill>
          </a:ln>
        </p:spPr>
      </p:sp>
      <p:sp>
        <p:nvSpPr>
          <p:cNvPr id="22" name="TextBox 22"/>
          <p:cNvSpPr txBox="1"/>
          <p:nvPr/>
        </p:nvSpPr>
        <p:spPr>
          <a:xfrm>
            <a:off x="1421130" y="4171950"/>
            <a:ext cx="6924675"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docs/コーディング規約.md が機械が読む設定ブロックを含む</a:t>
            </a:r>
          </a:p>
        </p:txBody>
      </p:sp>
      <p:sp>
        <p:nvSpPr>
          <p:cNvPr id="23" name="Rectangle 23"/>
          <p:cNvSpPr/>
          <p:nvPr/>
        </p:nvSpPr>
        <p:spPr>
          <a:xfrm>
            <a:off x="609600" y="4552950"/>
            <a:ext cx="10972800" cy="533400"/>
          </a:xfrm>
          <a:prstGeom prst="roundRect">
            <a:avLst>
              <a:gd name="adj" fmla="val 10714"/>
            </a:avLst>
          </a:prstGeom>
          <a:solidFill>
            <a:srgbClr val="F7F9FA"/>
          </a:solidFill>
          <a:ln>
            <a:noFill/>
          </a:ln>
        </p:spPr>
      </p:sp>
      <p:sp>
        <p:nvSpPr>
          <p:cNvPr id="24" name="Rectangle 24"/>
          <p:cNvSpPr/>
          <p:nvPr/>
        </p:nvSpPr>
        <p:spPr>
          <a:xfrm>
            <a:off x="895350" y="4695825"/>
            <a:ext cx="247650" cy="247650"/>
          </a:xfrm>
          <a:prstGeom prst="roundRect">
            <a:avLst>
              <a:gd name="adj" fmla="val 19231"/>
            </a:avLst>
          </a:prstGeom>
          <a:noFill/>
          <a:ln w="23812">
            <a:solidFill>
              <a:srgbClr val="47BCC6"/>
            </a:solidFill>
          </a:ln>
        </p:spPr>
      </p:sp>
      <p:sp>
        <p:nvSpPr>
          <p:cNvPr id="25" name="TextBox 25"/>
          <p:cNvSpPr txBox="1"/>
          <p:nvPr/>
        </p:nvSpPr>
        <p:spPr>
          <a:xfrm>
            <a:off x="1421130" y="4743450"/>
            <a:ext cx="6517859"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.claude/settings.json に PostToolUse の登録が1件ある</a:t>
            </a:r>
          </a:p>
        </p:txBody>
      </p:sp>
      <p:sp>
        <p:nvSpPr>
          <p:cNvPr id="26" name="Rectangle 26"/>
          <p:cNvSpPr/>
          <p:nvPr/>
        </p:nvSpPr>
        <p:spPr>
          <a:xfrm>
            <a:off x="609600" y="5124450"/>
            <a:ext cx="10972800" cy="533400"/>
          </a:xfrm>
          <a:prstGeom prst="roundRect">
            <a:avLst>
              <a:gd name="adj" fmla="val 10714"/>
            </a:avLst>
          </a:prstGeom>
          <a:solidFill>
            <a:srgbClr val="F7F9FA"/>
          </a:solidFill>
          <a:ln>
            <a:noFill/>
          </a:ln>
        </p:spPr>
      </p:sp>
      <p:sp>
        <p:nvSpPr>
          <p:cNvPr id="27" name="Rectangle 27"/>
          <p:cNvSpPr/>
          <p:nvPr/>
        </p:nvSpPr>
        <p:spPr>
          <a:xfrm>
            <a:off x="895350" y="5267325"/>
            <a:ext cx="247650" cy="247650"/>
          </a:xfrm>
          <a:prstGeom prst="roundRect">
            <a:avLst>
              <a:gd name="adj" fmla="val 19231"/>
            </a:avLst>
          </a:prstGeom>
          <a:noFill/>
          <a:ln w="23812">
            <a:solidFill>
              <a:srgbClr val="47BCC6"/>
            </a:solidFill>
          </a:ln>
        </p:spPr>
      </p:sp>
      <p:sp>
        <p:nvSpPr>
          <p:cNvPr id="28" name="TextBox 28"/>
          <p:cNvSpPr txBox="1"/>
          <p:nvPr/>
        </p:nvSpPr>
        <p:spPr>
          <a:xfrm>
            <a:off x="1421130" y="5314950"/>
            <a:ext cx="44729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わざと規約に反するコードで指摘が出る</a:t>
            </a:r>
          </a:p>
        </p:txBody>
      </p:sp>
      <p:sp>
        <p:nvSpPr>
          <p:cNvPr id="29" name="Rectangle 29"/>
          <p:cNvSpPr/>
          <p:nvPr/>
        </p:nvSpPr>
        <p:spPr>
          <a:xfrm>
            <a:off x="609600" y="5829300"/>
            <a:ext cx="10972800" cy="723900"/>
          </a:xfrm>
          <a:prstGeom prst="roundRect">
            <a:avLst>
              <a:gd name="adj" fmla="val 10526"/>
            </a:avLst>
          </a:prstGeom>
          <a:solidFill>
            <a:srgbClr val="F3F3F3"/>
          </a:solidFill>
          <a:ln>
            <a:noFill/>
          </a:ln>
        </p:spPr>
      </p:sp>
      <p:sp>
        <p:nvSpPr>
          <p:cNvPr id="30" name="Rectangle 30"/>
          <p:cNvSpPr/>
          <p:nvPr/>
        </p:nvSpPr>
        <p:spPr>
          <a:xfrm>
            <a:off x="609600" y="5829300"/>
            <a:ext cx="57150" cy="723900"/>
          </a:xfrm>
          <a:prstGeom prst="roundRect">
            <a:avLst>
              <a:gd name="adj" fmla="val 50000"/>
            </a:avLst>
          </a:prstGeom>
          <a:solidFill>
            <a:srgbClr val="26A432"/>
          </a:solidFill>
          <a:ln>
            <a:noFill/>
          </a:ln>
        </p:spPr>
      </p:sp>
      <p:sp>
        <p:nvSpPr>
          <p:cNvPr id="31" name="TextBox 31"/>
          <p:cNvSpPr txBox="1"/>
          <p:nvPr/>
        </p:nvSpPr>
        <p:spPr>
          <a:xfrm>
            <a:off x="906780" y="597217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発展課題</a:t>
            </a:r>
          </a:p>
        </p:txBody>
      </p:sp>
      <p:sp>
        <p:nvSpPr>
          <p:cNvPr id="32" name="TextBox 32"/>
          <p:cNvSpPr txBox="1"/>
          <p:nvPr/>
        </p:nvSpPr>
        <p:spPr>
          <a:xfrm>
            <a:off x="2088261" y="5980271"/>
            <a:ext cx="79077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4件目の不具合を自分で仕込み、症状だけを伝える文にして調査させます。</a:t>
            </a:r>
          </a:p>
        </p:txBody>
      </p:sp>
      <p:sp>
        <p:nvSpPr>
          <p:cNvPr id="33" name="TextBox 33"/>
          <p:cNvSpPr txBox="1"/>
          <p:nvPr/>
        </p:nvSpPr>
        <p:spPr>
          <a:xfrm>
            <a:off x="2088261" y="624697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原因は書かずに渡すところが要点です。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165</a:t>
            </a:r>
          </a:p>
        </p:txBody>
      </p:sp>
    </p:spTree>
  </p:cSld>
  <p:clrMapOvr>
    <a:masterClrMapping/>
  </p:clrMapOvr>
  <p:transition xmlns:p14="http://schemas.microsoft.com/office/powerpoint/2010/main" p14:dur="400">
    <p:fade/>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静かなずれ</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294924"/>
            <a:ext cx="1032243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最後まで通ったかではなく、</a:t>
            </a:r>
            <a:r>
              <a:rPr lang="zh-CN" sz="2480" b="1" dirty="0">
                <a:solidFill>
                  <a:srgbClr val="264DBF"/>
                </a:solidFill>
                <a:latin typeface="Zen Kaku Gothic New"/>
                <a:ea typeface="Zen Kaku Gothic New"/>
                <a:cs typeface="Zen Kaku Gothic New"/>
              </a:rPr>
              <a:t>合計そのもの</a:t>
            </a:r>
            <a:r>
              <a:rPr lang="zh-CN" sz="2480" b="1" dirty="0">
                <a:solidFill>
                  <a:srgbClr val="000000"/>
                </a:solidFill>
                <a:latin typeface="Zen Kaku Gothic New"/>
                <a:ea typeface="Zen Kaku Gothic New"/>
                <a:cs typeface="Zen Kaku Gothic New"/>
              </a:rPr>
              <a:t>を見ます。</a:t>
            </a:r>
          </a:p>
        </p:txBody>
      </p:sp>
      <p:sp>
        <p:nvSpPr>
          <p:cNvPr id="9" name="Rectangle 9"/>
          <p:cNvSpPr/>
          <p:nvPr/>
        </p:nvSpPr>
        <p:spPr>
          <a:xfrm>
            <a:off x="609600" y="2057400"/>
            <a:ext cx="5334000" cy="3048000"/>
          </a:xfrm>
          <a:prstGeom prst="roundRect">
            <a:avLst>
              <a:gd name="adj" fmla="val 2500"/>
            </a:avLst>
          </a:prstGeom>
          <a:solidFill>
            <a:srgbClr val="F2F4F8"/>
          </a:solidFill>
          <a:ln w="14288">
            <a:solidFill>
              <a:srgbClr val="9AA0B4"/>
            </a:solidFill>
            <a:custDash>
              <a:ds d="400000" sp="266666"/>
            </a:custDash>
          </a:ln>
        </p:spPr>
      </p:sp>
      <p:sp>
        <p:nvSpPr>
          <p:cNvPr id="10" name="TextBox 10"/>
          <p:cNvSpPr txBox="1"/>
          <p:nvPr/>
        </p:nvSpPr>
        <p:spPr>
          <a:xfrm>
            <a:off x="2176462" y="30303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11" name="TextBox 11"/>
          <p:cNvSpPr txBox="1"/>
          <p:nvPr/>
        </p:nvSpPr>
        <p:spPr>
          <a:xfrm>
            <a:off x="1504855" y="3465671"/>
            <a:ext cx="3543490" cy="850202"/>
          </a:xfrm>
          <a:prstGeom prst="rect">
            <a:avLst/>
          </a:prstGeom>
          <a:noFill/>
          <a:ln>
            <a:noFill/>
          </a:ln>
        </p:spPr>
        <p:txBody>
          <a:bodyPr wrap="square" lIns="0" tIns="0" rIns="0" bIns="0" anchor="t" anchorCtr="0"/>
          <a:lstStyle/>
          <a:p>
            <a:pPr algn="ctr">
              <a:lnSpc>
                <a:spcPts val="2250"/>
              </a:lnSpc>
            </a:pPr>
            <a:r>
              <a:rPr lang="zh-CN" sz="1420" dirty="0">
                <a:solidFill>
                  <a:srgbClr val="8A8F9C"/>
                </a:solidFill>
                <a:latin typeface="Zen Kaku Gothic New"/>
                <a:ea typeface="Zen Kaku Gothic New"/>
                <a:cs typeface="Zen Kaku Gothic New"/>
              </a:rPr>
              <a:t>PS41 実行結果と、手で数えた</a:t>
            </a:r>
          </a:p>
          <a:p>
            <a:pPr algn="ctr">
              <a:lnSpc>
                <a:spcPts val="2250"/>
              </a:lnSpc>
            </a:pPr>
            <a:r>
              <a:rPr lang="zh-CN" sz="1420" dirty="0">
                <a:solidFill>
                  <a:srgbClr val="8A8F9C"/>
                </a:solidFill>
                <a:latin typeface="Zen Kaku Gothic New"/>
                <a:ea typeface="Zen Kaku Gothic New"/>
                <a:cs typeface="Zen Kaku Gothic New"/>
              </a:rPr>
              <a:t>値の突き合わせ</a:t>
            </a:r>
          </a:p>
          <a:p>
            <a:pPr algn="ctr">
              <a:lnSpc>
                <a:spcPts val="2250"/>
              </a:lnSpc>
            </a:pPr>
            <a:r>
              <a:rPr lang="zh-CN" sz="1420" dirty="0">
                <a:solidFill>
                  <a:srgbClr val="8A8F9C"/>
                </a:solidFill>
                <a:latin typeface="Zen Kaku Gothic New"/>
                <a:ea typeface="Zen Kaku Gothic New"/>
                <a:cs typeface="Zen Kaku Gothic New"/>
              </a:rPr>
              <a:t>（画面と手元のメモが並ぶ状態）</a:t>
            </a:r>
          </a:p>
        </p:txBody>
      </p:sp>
      <p:sp>
        <p:nvSpPr>
          <p:cNvPr id="12" name="Ellipse 12"/>
          <p:cNvSpPr/>
          <p:nvPr/>
        </p:nvSpPr>
        <p:spPr>
          <a:xfrm>
            <a:off x="6305550" y="2152650"/>
            <a:ext cx="266700" cy="266700"/>
          </a:xfrm>
          <a:prstGeom prst="ellipse">
            <a:avLst/>
          </a:prstGeom>
          <a:solidFill>
            <a:srgbClr val="264DBF"/>
          </a:solidFill>
          <a:ln>
            <a:noFill/>
          </a:ln>
        </p:spPr>
      </p:sp>
      <p:sp>
        <p:nvSpPr>
          <p:cNvPr id="13" name="TextBox 13"/>
          <p:cNvSpPr txBox="1"/>
          <p:nvPr/>
        </p:nvSpPr>
        <p:spPr>
          <a:xfrm>
            <a:off x="6363728" y="2198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4" name="TextBox 14"/>
          <p:cNvSpPr txBox="1"/>
          <p:nvPr/>
        </p:nvSpPr>
        <p:spPr>
          <a:xfrm>
            <a:off x="6717030" y="2181225"/>
            <a:ext cx="36556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実行が通る＝正しい、ではない</a:t>
            </a:r>
          </a:p>
        </p:txBody>
      </p:sp>
      <p:sp>
        <p:nvSpPr>
          <p:cNvPr id="15" name="TextBox 15"/>
          <p:cNvSpPr txBox="1"/>
          <p:nvPr/>
        </p:nvSpPr>
        <p:spPr>
          <a:xfrm>
            <a:off x="6717411" y="2475071"/>
            <a:ext cx="330822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症状の1件はエラーを出さず、</a:t>
            </a:r>
          </a:p>
          <a:p>
            <a:pPr algn="l">
              <a:lnSpc>
                <a:spcPts val="2175"/>
              </a:lnSpc>
            </a:pPr>
            <a:r>
              <a:rPr lang="zh-CN" sz="1420" dirty="0">
                <a:solidFill>
                  <a:srgbClr val="484848"/>
                </a:solidFill>
                <a:latin typeface="Zen Kaku Gothic New"/>
                <a:ea typeface="Zen Kaku Gothic New"/>
                <a:cs typeface="Zen Kaku Gothic New"/>
              </a:rPr>
              <a:t>合計が静かにずれるだけです。</a:t>
            </a:r>
          </a:p>
        </p:txBody>
      </p:sp>
      <p:sp>
        <p:nvSpPr>
          <p:cNvPr id="16" name="Ellipse 16"/>
          <p:cNvSpPr/>
          <p:nvPr/>
        </p:nvSpPr>
        <p:spPr>
          <a:xfrm>
            <a:off x="6305550" y="3200400"/>
            <a:ext cx="266700" cy="266700"/>
          </a:xfrm>
          <a:prstGeom prst="ellipse">
            <a:avLst/>
          </a:prstGeom>
          <a:solidFill>
            <a:srgbClr val="264DBF"/>
          </a:solidFill>
          <a:ln>
            <a:noFill/>
          </a:ln>
        </p:spPr>
      </p:sp>
      <p:sp>
        <p:nvSpPr>
          <p:cNvPr id="17" name="TextBox 17"/>
          <p:cNvSpPr txBox="1"/>
          <p:nvPr/>
        </p:nvSpPr>
        <p:spPr>
          <a:xfrm>
            <a:off x="6363728" y="3246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6717030" y="322897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別の手段で数え直す</a:t>
            </a:r>
          </a:p>
        </p:txBody>
      </p:sp>
      <p:sp>
        <p:nvSpPr>
          <p:cNvPr id="19" name="TextBox 19"/>
          <p:cNvSpPr txBox="1"/>
          <p:nvPr/>
        </p:nvSpPr>
        <p:spPr>
          <a:xfrm>
            <a:off x="6717411" y="3522821"/>
            <a:ext cx="283768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データから手で数えた値と</a:t>
            </a:r>
          </a:p>
          <a:p>
            <a:pPr algn="l">
              <a:lnSpc>
                <a:spcPts val="2175"/>
              </a:lnSpc>
            </a:pPr>
            <a:r>
              <a:rPr lang="zh-CN" sz="1420" dirty="0">
                <a:solidFill>
                  <a:srgbClr val="484848"/>
                </a:solidFill>
                <a:latin typeface="Zen Kaku Gothic New"/>
                <a:ea typeface="Zen Kaku Gothic New"/>
                <a:cs typeface="Zen Kaku Gothic New"/>
              </a:rPr>
              <a:t>突き合わせます。</a:t>
            </a:r>
          </a:p>
        </p:txBody>
      </p:sp>
      <p:sp>
        <p:nvSpPr>
          <p:cNvPr id="20" name="Ellipse 20"/>
          <p:cNvSpPr/>
          <p:nvPr/>
        </p:nvSpPr>
        <p:spPr>
          <a:xfrm>
            <a:off x="6305550" y="4248150"/>
            <a:ext cx="266700" cy="266700"/>
          </a:xfrm>
          <a:prstGeom prst="ellipse">
            <a:avLst/>
          </a:prstGeom>
          <a:solidFill>
            <a:srgbClr val="264DBF"/>
          </a:solidFill>
          <a:ln>
            <a:noFill/>
          </a:ln>
        </p:spPr>
      </p:sp>
      <p:sp>
        <p:nvSpPr>
          <p:cNvPr id="21" name="TextBox 21"/>
          <p:cNvSpPr txBox="1"/>
          <p:nvPr/>
        </p:nvSpPr>
        <p:spPr>
          <a:xfrm>
            <a:off x="6363728" y="4294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2" name="TextBox 22"/>
          <p:cNvSpPr txBox="1"/>
          <p:nvPr/>
        </p:nvSpPr>
        <p:spPr>
          <a:xfrm>
            <a:off x="6717030" y="4276725"/>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ずれたら症状として書く</a:t>
            </a:r>
          </a:p>
        </p:txBody>
      </p:sp>
      <p:sp>
        <p:nvSpPr>
          <p:cNvPr id="23" name="TextBox 23"/>
          <p:cNvSpPr txBox="1"/>
          <p:nvPr/>
        </p:nvSpPr>
        <p:spPr>
          <a:xfrm>
            <a:off x="6717411" y="4570571"/>
            <a:ext cx="273181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原因ではなく症状を1行で</a:t>
            </a:r>
          </a:p>
          <a:p>
            <a:pPr algn="l">
              <a:lnSpc>
                <a:spcPts val="2175"/>
              </a:lnSpc>
            </a:pPr>
            <a:r>
              <a:rPr lang="zh-CN" sz="1420" dirty="0">
                <a:solidFill>
                  <a:srgbClr val="484848"/>
                </a:solidFill>
                <a:latin typeface="Zen Kaku Gothic New"/>
                <a:ea typeface="Zen Kaku Gothic New"/>
                <a:cs typeface="Zen Kaku Gothic New"/>
              </a:rPr>
              <a:t>伝えて、調べさせます。</a:t>
            </a:r>
          </a:p>
        </p:txBody>
      </p:sp>
      <p:sp>
        <p:nvSpPr>
          <p:cNvPr id="24" name="Rectangle 24"/>
          <p:cNvSpPr/>
          <p:nvPr/>
        </p:nvSpPr>
        <p:spPr>
          <a:xfrm>
            <a:off x="609600" y="5391150"/>
            <a:ext cx="10972800" cy="1047750"/>
          </a:xfrm>
          <a:prstGeom prst="roundRect">
            <a:avLst>
              <a:gd name="adj" fmla="val 7273"/>
            </a:avLst>
          </a:prstGeom>
          <a:solidFill>
            <a:srgbClr val="EEF6F7"/>
          </a:solidFill>
          <a:ln>
            <a:noFill/>
          </a:ln>
        </p:spPr>
      </p:sp>
      <p:sp>
        <p:nvSpPr>
          <p:cNvPr id="25" name="Rectangle 25"/>
          <p:cNvSpPr/>
          <p:nvPr/>
        </p:nvSpPr>
        <p:spPr>
          <a:xfrm>
            <a:off x="609600" y="5391150"/>
            <a:ext cx="57150" cy="1047750"/>
          </a:xfrm>
          <a:prstGeom prst="roundRect">
            <a:avLst>
              <a:gd name="adj" fmla="val 50000"/>
            </a:avLst>
          </a:prstGeom>
          <a:solidFill>
            <a:srgbClr val="47BCC6"/>
          </a:solidFill>
          <a:ln>
            <a:noFill/>
          </a:ln>
        </p:spPr>
      </p:sp>
      <p:sp>
        <p:nvSpPr>
          <p:cNvPr id="26" name="TextBox 26"/>
          <p:cNvSpPr txBox="1"/>
          <p:nvPr/>
        </p:nvSpPr>
        <p:spPr>
          <a:xfrm>
            <a:off x="906780" y="55530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追加と考察</a:t>
            </a:r>
          </a:p>
        </p:txBody>
      </p:sp>
      <p:sp>
        <p:nvSpPr>
          <p:cNvPr id="27" name="TextBox 27"/>
          <p:cNvSpPr txBox="1"/>
          <p:nvPr/>
        </p:nvSpPr>
        <p:spPr>
          <a:xfrm>
            <a:off x="907161" y="5846921"/>
            <a:ext cx="914285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forbid_print の値を1つだけ書き換えて、指摘の出かたが変わることを見ます。</a:t>
            </a:r>
          </a:p>
          <a:p>
            <a:pPr algn="l">
              <a:lnSpc>
                <a:spcPts val="2250"/>
              </a:lnSpc>
            </a:pPr>
            <a:r>
              <a:rPr lang="zh-CN" sz="1420" dirty="0">
                <a:solidFill>
                  <a:srgbClr val="484848"/>
                </a:solidFill>
                <a:latin typeface="Zen Kaku Gothic New"/>
                <a:ea typeface="Zen Kaku Gothic New"/>
                <a:cs typeface="Zen Kaku Gothic New"/>
              </a:rPr>
              <a:t>規約と Hook が同じ正本を見ている関係が目で確かめられます。確認したら戻します。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166</a:t>
            </a:r>
          </a:p>
        </p:txBody>
      </p:sp>
    </p:spTree>
  </p:cSld>
  <p:clrMapOvr>
    <a:masterClrMapping/>
  </p:clrMapOvr>
  <p:transition xmlns:p14="http://schemas.microsoft.com/office/powerpoint/2010/main" p14:dur="400">
    <p:fad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1309299"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修正後、最後まで実行できました。完了と判断できるのはどれですか。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62064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実行がエラーなく最後まで終わったことを確かめたとき</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6199346"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Hook の指摘が会話に出なくなったことを確かめたとき</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54635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修正の差分をすべて承認したことを確かめたとき</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54635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表示された合計が手で確かめた値と一致したとき</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167</a:t>
            </a:r>
          </a:p>
        </p:txBody>
      </p:sp>
    </p:spTree>
  </p:cSld>
  <p:clrMapOvr>
    <a:masterClrMapping/>
  </p:clrMapOvr>
  <p:transition xmlns:p14="http://schemas.microsoft.com/office/powerpoint/2010/main" p14:dur="400">
    <p:fade/>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10335149"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D</a:t>
            </a:r>
            <a:r>
              <a:rPr lang="zh-CN" sz="2250" b="1" dirty="0">
                <a:solidFill>
                  <a:srgbClr val="000000"/>
                </a:solidFill>
                <a:latin typeface="Zen Kaku Gothic New"/>
                <a:ea typeface="Zen Kaku Gothic New"/>
                <a:cs typeface="Zen Kaku Gothic New"/>
              </a:rPr>
              <a:t>。合計を確かめるまでは完了ではありません。</a:t>
            </a:r>
          </a:p>
        </p:txBody>
      </p:sp>
      <p:sp>
        <p:nvSpPr>
          <p:cNvPr id="9" name="Rectangle 9"/>
          <p:cNvSpPr/>
          <p:nvPr/>
        </p:nvSpPr>
        <p:spPr>
          <a:xfrm>
            <a:off x="609600" y="1828800"/>
            <a:ext cx="10972800" cy="952500"/>
          </a:xfrm>
          <a:prstGeom prst="roundRect">
            <a:avLst>
              <a:gd name="adj" fmla="val 10000"/>
            </a:avLst>
          </a:prstGeom>
          <a:solidFill>
            <a:srgbClr val="EEF6F7"/>
          </a:solidFill>
          <a:ln>
            <a:noFill/>
          </a:ln>
        </p:spPr>
      </p:sp>
      <p:sp>
        <p:nvSpPr>
          <p:cNvPr id="10" name="Rectangle 10"/>
          <p:cNvSpPr/>
          <p:nvPr/>
        </p:nvSpPr>
        <p:spPr>
          <a:xfrm>
            <a:off x="609600" y="1828800"/>
            <a:ext cx="76200" cy="952500"/>
          </a:xfrm>
          <a:prstGeom prst="roundRect">
            <a:avLst>
              <a:gd name="adj" fmla="val 50000"/>
            </a:avLst>
          </a:prstGeom>
          <a:solidFill>
            <a:srgbClr val="47BCC6"/>
          </a:solidFill>
          <a:ln>
            <a:noFill/>
          </a:ln>
        </p:spPr>
      </p:sp>
      <p:sp>
        <p:nvSpPr>
          <p:cNvPr id="11" name="Ellipse 11"/>
          <p:cNvSpPr/>
          <p:nvPr/>
        </p:nvSpPr>
        <p:spPr>
          <a:xfrm>
            <a:off x="914400" y="2076450"/>
            <a:ext cx="457200" cy="457200"/>
          </a:xfrm>
          <a:prstGeom prst="ellipse">
            <a:avLst/>
          </a:prstGeom>
          <a:solidFill>
            <a:srgbClr val="47BCC6"/>
          </a:solidFill>
          <a:ln>
            <a:noFill/>
          </a:ln>
        </p:spPr>
      </p:sp>
      <p:sp>
        <p:nvSpPr>
          <p:cNvPr id="12" name="TextBox 12"/>
          <p:cNvSpPr txBox="1"/>
          <p:nvPr/>
        </p:nvSpPr>
        <p:spPr>
          <a:xfrm>
            <a:off x="1049907" y="220313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D</a:t>
            </a:r>
          </a:p>
        </p:txBody>
      </p:sp>
      <p:sp>
        <p:nvSpPr>
          <p:cNvPr id="13" name="TextBox 13"/>
          <p:cNvSpPr txBox="1"/>
          <p:nvPr/>
        </p:nvSpPr>
        <p:spPr>
          <a:xfrm>
            <a:off x="1554480" y="2047875"/>
            <a:ext cx="633403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表示された合計が手で確かめた値と一致したとき</a:t>
            </a:r>
          </a:p>
        </p:txBody>
      </p:sp>
      <p:sp>
        <p:nvSpPr>
          <p:cNvPr id="14" name="TextBox 14"/>
          <p:cNvSpPr txBox="1"/>
          <p:nvPr/>
        </p:nvSpPr>
        <p:spPr>
          <a:xfrm>
            <a:off x="1554861" y="2379821"/>
            <a:ext cx="1049564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症状の1件はエラーを出さず、合計が静かにずれるだけです。値を突き合わせて初めて分かります。</a:t>
            </a:r>
          </a:p>
        </p:txBody>
      </p:sp>
      <p:sp>
        <p:nvSpPr>
          <p:cNvPr id="15" name="Rectangle 15"/>
          <p:cNvSpPr/>
          <p:nvPr/>
        </p:nvSpPr>
        <p:spPr>
          <a:xfrm>
            <a:off x="609600" y="2933700"/>
            <a:ext cx="10972800" cy="762000"/>
          </a:xfrm>
          <a:prstGeom prst="roundRect">
            <a:avLst>
              <a:gd name="adj" fmla="val 10000"/>
            </a:avLst>
          </a:prstGeom>
          <a:solidFill>
            <a:srgbClr val="F5F7F8"/>
          </a:solidFill>
          <a:ln>
            <a:noFill/>
          </a:ln>
        </p:spPr>
      </p:sp>
      <p:sp>
        <p:nvSpPr>
          <p:cNvPr id="16" name="Ellipse 16"/>
          <p:cNvSpPr/>
          <p:nvPr/>
        </p:nvSpPr>
        <p:spPr>
          <a:xfrm>
            <a:off x="838200" y="3143250"/>
            <a:ext cx="342900" cy="342900"/>
          </a:xfrm>
          <a:prstGeom prst="ellipse">
            <a:avLst/>
          </a:prstGeom>
          <a:solidFill>
            <a:srgbClr val="E6ECEE"/>
          </a:solidFill>
          <a:ln>
            <a:noFill/>
          </a:ln>
        </p:spPr>
      </p:sp>
      <p:sp>
        <p:nvSpPr>
          <p:cNvPr id="17" name="TextBox 17"/>
          <p:cNvSpPr txBox="1"/>
          <p:nvPr/>
        </p:nvSpPr>
        <p:spPr>
          <a:xfrm>
            <a:off x="929252" y="322754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83411" y="3103721"/>
            <a:ext cx="5896166"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実行がエラーなく最後まで終わったことを確かめたとき</a:t>
            </a:r>
          </a:p>
        </p:txBody>
      </p:sp>
      <p:sp>
        <p:nvSpPr>
          <p:cNvPr id="19" name="TextBox 19"/>
          <p:cNvSpPr txBox="1"/>
          <p:nvPr/>
        </p:nvSpPr>
        <p:spPr>
          <a:xfrm>
            <a:off x="1383411" y="3370421"/>
            <a:ext cx="743716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通ることは条件の1つですが、静かなずれはこれでは見つかりません。</a:t>
            </a:r>
          </a:p>
        </p:txBody>
      </p:sp>
      <p:sp>
        <p:nvSpPr>
          <p:cNvPr id="20" name="Rectangle 20"/>
          <p:cNvSpPr/>
          <p:nvPr/>
        </p:nvSpPr>
        <p:spPr>
          <a:xfrm>
            <a:off x="609600" y="3790950"/>
            <a:ext cx="10972800" cy="762000"/>
          </a:xfrm>
          <a:prstGeom prst="roundRect">
            <a:avLst>
              <a:gd name="adj" fmla="val 10000"/>
            </a:avLst>
          </a:prstGeom>
          <a:solidFill>
            <a:srgbClr val="F5F7F8"/>
          </a:solidFill>
          <a:ln>
            <a:noFill/>
          </a:ln>
        </p:spPr>
      </p:sp>
      <p:sp>
        <p:nvSpPr>
          <p:cNvPr id="21" name="Ellipse 21"/>
          <p:cNvSpPr/>
          <p:nvPr/>
        </p:nvSpPr>
        <p:spPr>
          <a:xfrm>
            <a:off x="838200" y="4000500"/>
            <a:ext cx="342900" cy="342900"/>
          </a:xfrm>
          <a:prstGeom prst="ellipse">
            <a:avLst/>
          </a:prstGeom>
          <a:solidFill>
            <a:srgbClr val="E6ECEE"/>
          </a:solidFill>
          <a:ln>
            <a:noFill/>
          </a:ln>
        </p:spPr>
      </p:sp>
      <p:sp>
        <p:nvSpPr>
          <p:cNvPr id="22" name="TextBox 22"/>
          <p:cNvSpPr txBox="1"/>
          <p:nvPr/>
        </p:nvSpPr>
        <p:spPr>
          <a:xfrm>
            <a:off x="929252" y="40847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83411" y="3960971"/>
            <a:ext cx="5889379"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Hook の指摘が会話に出なくなったことを確かめたとき</a:t>
            </a:r>
          </a:p>
        </p:txBody>
      </p:sp>
      <p:sp>
        <p:nvSpPr>
          <p:cNvPr id="24" name="TextBox 24"/>
          <p:cNvSpPr txBox="1"/>
          <p:nvPr/>
        </p:nvSpPr>
        <p:spPr>
          <a:xfrm>
            <a:off x="1383411" y="4227671"/>
            <a:ext cx="730777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指摘が消えたのは規約に沿った印で、集計の値の正しさとは別です。</a:t>
            </a:r>
          </a:p>
        </p:txBody>
      </p:sp>
      <p:sp>
        <p:nvSpPr>
          <p:cNvPr id="25" name="Rectangle 25"/>
          <p:cNvSpPr/>
          <p:nvPr/>
        </p:nvSpPr>
        <p:spPr>
          <a:xfrm>
            <a:off x="609600" y="4648200"/>
            <a:ext cx="10972800" cy="762000"/>
          </a:xfrm>
          <a:prstGeom prst="roundRect">
            <a:avLst>
              <a:gd name="adj" fmla="val 10000"/>
            </a:avLst>
          </a:prstGeom>
          <a:solidFill>
            <a:srgbClr val="F5F7F8"/>
          </a:solidFill>
          <a:ln>
            <a:noFill/>
          </a:ln>
        </p:spPr>
      </p:sp>
      <p:sp>
        <p:nvSpPr>
          <p:cNvPr id="26" name="Ellipse 26"/>
          <p:cNvSpPr/>
          <p:nvPr/>
        </p:nvSpPr>
        <p:spPr>
          <a:xfrm>
            <a:off x="838200" y="4857750"/>
            <a:ext cx="342900" cy="342900"/>
          </a:xfrm>
          <a:prstGeom prst="ellipse">
            <a:avLst/>
          </a:prstGeom>
          <a:solidFill>
            <a:srgbClr val="E6ECEE"/>
          </a:solidFill>
          <a:ln>
            <a:noFill/>
          </a:ln>
        </p:spPr>
      </p:sp>
      <p:sp>
        <p:nvSpPr>
          <p:cNvPr id="27" name="TextBox 27"/>
          <p:cNvSpPr txBox="1"/>
          <p:nvPr/>
        </p:nvSpPr>
        <p:spPr>
          <a:xfrm>
            <a:off x="929252" y="494204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8" name="TextBox 28"/>
          <p:cNvSpPr txBox="1"/>
          <p:nvPr/>
        </p:nvSpPr>
        <p:spPr>
          <a:xfrm>
            <a:off x="1383411" y="4818221"/>
            <a:ext cx="519036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修正の差分をすべて承認したことを確かめたとき</a:t>
            </a:r>
          </a:p>
        </p:txBody>
      </p:sp>
      <p:sp>
        <p:nvSpPr>
          <p:cNvPr id="29" name="TextBox 29"/>
          <p:cNvSpPr txBox="1"/>
          <p:nvPr/>
        </p:nvSpPr>
        <p:spPr>
          <a:xfrm>
            <a:off x="1383411" y="5084921"/>
            <a:ext cx="636670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承認は変更を適用しただけで、結果の確認はこれからです。</a:t>
            </a:r>
          </a:p>
        </p:txBody>
      </p:sp>
      <p:sp>
        <p:nvSpPr>
          <p:cNvPr id="30" name="Rectangle 30"/>
          <p:cNvSpPr/>
          <p:nvPr/>
        </p:nvSpPr>
        <p:spPr>
          <a:xfrm>
            <a:off x="609600" y="5581650"/>
            <a:ext cx="10972800" cy="819150"/>
          </a:xfrm>
          <a:prstGeom prst="roundRect">
            <a:avLst>
              <a:gd name="adj" fmla="val 9302"/>
            </a:avLst>
          </a:prstGeom>
          <a:solidFill>
            <a:srgbClr val="EEF6F7"/>
          </a:solidFill>
          <a:ln>
            <a:noFill/>
          </a:ln>
        </p:spPr>
      </p:sp>
      <p:sp>
        <p:nvSpPr>
          <p:cNvPr id="31" name="Rectangle 31"/>
          <p:cNvSpPr/>
          <p:nvPr/>
        </p:nvSpPr>
        <p:spPr>
          <a:xfrm>
            <a:off x="609600" y="5581650"/>
            <a:ext cx="57150" cy="819150"/>
          </a:xfrm>
          <a:prstGeom prst="roundRect">
            <a:avLst>
              <a:gd name="adj" fmla="val 50000"/>
            </a:avLst>
          </a:prstGeom>
          <a:solidFill>
            <a:srgbClr val="47BCC6"/>
          </a:solidFill>
          <a:ln>
            <a:noFill/>
          </a:ln>
        </p:spPr>
      </p:sp>
      <p:sp>
        <p:nvSpPr>
          <p:cNvPr id="32" name="TextBox 32"/>
          <p:cNvSpPr txBox="1"/>
          <p:nvPr/>
        </p:nvSpPr>
        <p:spPr>
          <a:xfrm>
            <a:off x="906780" y="574357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実務のポイント</a:t>
            </a:r>
          </a:p>
        </p:txBody>
      </p:sp>
      <p:sp>
        <p:nvSpPr>
          <p:cNvPr id="33" name="TextBox 33"/>
          <p:cNvSpPr txBox="1"/>
          <p:nvPr/>
        </p:nvSpPr>
        <p:spPr>
          <a:xfrm>
            <a:off x="907161" y="6056471"/>
            <a:ext cx="97898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出てきた数字は、別の手段で1回数え直します。突き合わせるところまでが修正の作業です。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168</a:t>
            </a:r>
          </a:p>
        </p:txBody>
      </p:sp>
    </p:spTree>
  </p:cSld>
  <p:clrMapOvr>
    <a:masterClrMapping/>
  </p:clrMapOvr>
  <p:transition xmlns:p14="http://schemas.microsoft.com/office/powerpoint/2010/main" p14:dur="400">
    <p:fade/>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62289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フォルダの開き直し③</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95281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M6 と M7 は </a:t>
            </a:r>
            <a:r>
              <a:rPr lang="zh-CN" sz="2480" b="1" dirty="0">
                <a:solidFill>
                  <a:srgbClr val="264DBF"/>
                </a:solidFill>
                <a:latin typeface="Zen Kaku Gothic New"/>
                <a:ea typeface="Zen Kaku Gothic New"/>
                <a:cs typeface="Zen Kaku Gothic New"/>
              </a:rPr>
              <a:t>予備_チケット管理</a:t>
            </a:r>
            <a:r>
              <a:rPr lang="zh-CN" sz="2480" b="1" dirty="0">
                <a:solidFill>
                  <a:srgbClr val="000000"/>
                </a:solidFill>
                <a:latin typeface="Zen Kaku Gothic New"/>
                <a:ea typeface="Zen Kaku Gothic New"/>
                <a:cs typeface="Zen Kaku Gothic New"/>
              </a:rPr>
              <a:t xml:space="preserve"> で続けて進めます。</a:t>
            </a:r>
          </a:p>
        </p:txBody>
      </p:sp>
      <p:sp>
        <p:nvSpPr>
          <p:cNvPr id="7" name="Ellipse 7"/>
          <p:cNvSpPr/>
          <p:nvPr/>
        </p:nvSpPr>
        <p:spPr>
          <a:xfrm>
            <a:off x="704850" y="2076450"/>
            <a:ext cx="419100" cy="419100"/>
          </a:xfrm>
          <a:prstGeom prst="ellipse">
            <a:avLst/>
          </a:prstGeom>
          <a:solidFill>
            <a:srgbClr val="47BCC6"/>
          </a:solidFill>
          <a:ln>
            <a:noFill/>
          </a:ln>
        </p:spPr>
      </p:sp>
      <p:sp>
        <p:nvSpPr>
          <p:cNvPr id="8" name="TextBox 8"/>
          <p:cNvSpPr txBox="1"/>
          <p:nvPr/>
        </p:nvSpPr>
        <p:spPr>
          <a:xfrm>
            <a:off x="831315" y="219217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1</a:t>
            </a:r>
          </a:p>
        </p:txBody>
      </p:sp>
      <p:sp>
        <p:nvSpPr>
          <p:cNvPr id="9" name="TextBox 9"/>
          <p:cNvSpPr txBox="1"/>
          <p:nvPr/>
        </p:nvSpPr>
        <p:spPr>
          <a:xfrm>
            <a:off x="1287018" y="2069782"/>
            <a:ext cx="2019014"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フォルダを開く</a:t>
            </a:r>
          </a:p>
        </p:txBody>
      </p:sp>
      <p:sp>
        <p:nvSpPr>
          <p:cNvPr id="10" name="TextBox 10"/>
          <p:cNvSpPr txBox="1"/>
          <p:nvPr/>
        </p:nvSpPr>
        <p:spPr>
          <a:xfrm>
            <a:off x="1288161" y="2436971"/>
            <a:ext cx="3649361"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ファイル &gt; フォルダーを開く から</a:t>
            </a:r>
          </a:p>
          <a:p>
            <a:pPr algn="l">
              <a:lnSpc>
                <a:spcPts val="2175"/>
              </a:lnSpc>
            </a:pPr>
            <a:r>
              <a:rPr lang="zh-CN" sz="1420" dirty="0">
                <a:solidFill>
                  <a:srgbClr val="484848"/>
                </a:solidFill>
                <a:latin typeface="Zen Kaku Gothic New"/>
                <a:ea typeface="Zen Kaku Gothic New"/>
                <a:cs typeface="Zen Kaku Gothic New"/>
              </a:rPr>
              <a:t>予備_チケット管理 を選びます。</a:t>
            </a:r>
          </a:p>
        </p:txBody>
      </p:sp>
      <p:sp>
        <p:nvSpPr>
          <p:cNvPr id="11" name="Ellipse 11"/>
          <p:cNvSpPr/>
          <p:nvPr/>
        </p:nvSpPr>
        <p:spPr>
          <a:xfrm>
            <a:off x="704850" y="3200400"/>
            <a:ext cx="419100" cy="419100"/>
          </a:xfrm>
          <a:prstGeom prst="ellipse">
            <a:avLst/>
          </a:prstGeom>
          <a:solidFill>
            <a:srgbClr val="47BCC6"/>
          </a:solidFill>
          <a:ln>
            <a:noFill/>
          </a:ln>
        </p:spPr>
      </p:sp>
      <p:sp>
        <p:nvSpPr>
          <p:cNvPr id="12" name="TextBox 12"/>
          <p:cNvSpPr txBox="1"/>
          <p:nvPr/>
        </p:nvSpPr>
        <p:spPr>
          <a:xfrm>
            <a:off x="831315" y="33161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2</a:t>
            </a:r>
          </a:p>
        </p:txBody>
      </p:sp>
      <p:sp>
        <p:nvSpPr>
          <p:cNvPr id="13" name="TextBox 13"/>
          <p:cNvSpPr txBox="1"/>
          <p:nvPr/>
        </p:nvSpPr>
        <p:spPr>
          <a:xfrm>
            <a:off x="1287018" y="3193732"/>
            <a:ext cx="2019014"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信頼するを選ぶ</a:t>
            </a:r>
          </a:p>
        </p:txBody>
      </p:sp>
      <p:sp>
        <p:nvSpPr>
          <p:cNvPr id="14" name="TextBox 14"/>
          <p:cNvSpPr txBox="1"/>
          <p:nvPr/>
        </p:nvSpPr>
        <p:spPr>
          <a:xfrm>
            <a:off x="1288161" y="356092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制限モードのままだと拡張が動きません。</a:t>
            </a:r>
          </a:p>
        </p:txBody>
      </p:sp>
      <p:sp>
        <p:nvSpPr>
          <p:cNvPr id="15" name="Ellipse 15"/>
          <p:cNvSpPr/>
          <p:nvPr/>
        </p:nvSpPr>
        <p:spPr>
          <a:xfrm>
            <a:off x="704850" y="4095750"/>
            <a:ext cx="419100" cy="419100"/>
          </a:xfrm>
          <a:prstGeom prst="ellipse">
            <a:avLst/>
          </a:prstGeom>
          <a:solidFill>
            <a:srgbClr val="47BCC6"/>
          </a:solidFill>
          <a:ln>
            <a:noFill/>
          </a:ln>
        </p:spPr>
      </p:sp>
      <p:sp>
        <p:nvSpPr>
          <p:cNvPr id="16" name="TextBox 16"/>
          <p:cNvSpPr txBox="1"/>
          <p:nvPr/>
        </p:nvSpPr>
        <p:spPr>
          <a:xfrm>
            <a:off x="831315" y="421147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3</a:t>
            </a:r>
          </a:p>
        </p:txBody>
      </p:sp>
      <p:sp>
        <p:nvSpPr>
          <p:cNvPr id="17" name="TextBox 17"/>
          <p:cNvSpPr txBox="1"/>
          <p:nvPr/>
        </p:nvSpPr>
        <p:spPr>
          <a:xfrm>
            <a:off x="1287018" y="4089082"/>
            <a:ext cx="2019014"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中身を確認する</a:t>
            </a:r>
          </a:p>
        </p:txBody>
      </p:sp>
      <p:sp>
        <p:nvSpPr>
          <p:cNvPr id="18" name="TextBox 18"/>
          <p:cNvSpPr txBox="1"/>
          <p:nvPr/>
        </p:nvSpPr>
        <p:spPr>
          <a:xfrm>
            <a:off x="1288161" y="4456271"/>
            <a:ext cx="3931682"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.claude も CLAUDE.md も無いことを</a:t>
            </a:r>
          </a:p>
          <a:p>
            <a:pPr algn="l">
              <a:lnSpc>
                <a:spcPts val="2175"/>
              </a:lnSpc>
            </a:pPr>
            <a:r>
              <a:rPr lang="zh-CN" sz="1420" dirty="0">
                <a:solidFill>
                  <a:srgbClr val="484848"/>
                </a:solidFill>
                <a:latin typeface="Zen Kaku Gothic New"/>
                <a:ea typeface="Zen Kaku Gothic New"/>
                <a:cs typeface="Zen Kaku Gothic New"/>
              </a:rPr>
              <a:t>エクスプローラで確かめます。</a:t>
            </a:r>
          </a:p>
        </p:txBody>
      </p:sp>
      <p:sp>
        <p:nvSpPr>
          <p:cNvPr id="19" name="Rectangle 19"/>
          <p:cNvSpPr/>
          <p:nvPr/>
        </p:nvSpPr>
        <p:spPr>
          <a:xfrm>
            <a:off x="6591300" y="1905000"/>
            <a:ext cx="4838700" cy="3238500"/>
          </a:xfrm>
          <a:prstGeom prst="roundRect">
            <a:avLst>
              <a:gd name="adj" fmla="val 2353"/>
            </a:avLst>
          </a:prstGeom>
          <a:solidFill>
            <a:srgbClr val="F2F4F8"/>
          </a:solidFill>
          <a:ln w="14288">
            <a:solidFill>
              <a:srgbClr val="9AA0B4"/>
            </a:solidFill>
            <a:custDash>
              <a:ds d="400000" sp="266666"/>
            </a:custDash>
          </a:ln>
        </p:spPr>
      </p:sp>
      <p:sp>
        <p:nvSpPr>
          <p:cNvPr id="20" name="TextBox 20"/>
          <p:cNvSpPr txBox="1"/>
          <p:nvPr/>
        </p:nvSpPr>
        <p:spPr>
          <a:xfrm>
            <a:off x="7910512" y="27636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21" name="TextBox 21"/>
          <p:cNvSpPr txBox="1"/>
          <p:nvPr/>
        </p:nvSpPr>
        <p:spPr>
          <a:xfrm>
            <a:off x="7138916" y="3198971"/>
            <a:ext cx="3743468"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予備_チケット管理 を開いた直後の</a:t>
            </a:r>
          </a:p>
        </p:txBody>
      </p:sp>
      <p:sp>
        <p:nvSpPr>
          <p:cNvPr id="22" name="TextBox 22"/>
          <p:cNvSpPr txBox="1"/>
          <p:nvPr/>
        </p:nvSpPr>
        <p:spPr>
          <a:xfrm>
            <a:off x="7485936" y="3484721"/>
            <a:ext cx="3049429"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エクスプローラ。.claude も</a:t>
            </a:r>
          </a:p>
        </p:txBody>
      </p:sp>
      <p:sp>
        <p:nvSpPr>
          <p:cNvPr id="23" name="TextBox 23"/>
          <p:cNvSpPr txBox="1"/>
          <p:nvPr/>
        </p:nvSpPr>
        <p:spPr>
          <a:xfrm>
            <a:off x="7578798" y="3770471"/>
            <a:ext cx="2863703"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CLAUDE.md も無い状態を</a:t>
            </a:r>
          </a:p>
        </p:txBody>
      </p:sp>
      <p:sp>
        <p:nvSpPr>
          <p:cNvPr id="24" name="TextBox 24"/>
          <p:cNvSpPr txBox="1"/>
          <p:nvPr/>
        </p:nvSpPr>
        <p:spPr>
          <a:xfrm>
            <a:off x="7709440" y="4056221"/>
            <a:ext cx="260242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当日リハで撮影します。</a:t>
            </a:r>
          </a:p>
        </p:txBody>
      </p:sp>
      <p:sp>
        <p:nvSpPr>
          <p:cNvPr id="25" name="Rectangle 25"/>
          <p:cNvSpPr/>
          <p:nvPr/>
        </p:nvSpPr>
        <p:spPr>
          <a:xfrm>
            <a:off x="609600" y="5448300"/>
            <a:ext cx="10972800" cy="800100"/>
          </a:xfrm>
          <a:prstGeom prst="roundRect">
            <a:avLst>
              <a:gd name="adj" fmla="val 9524"/>
            </a:avLst>
          </a:prstGeom>
          <a:solidFill>
            <a:srgbClr val="EEF6F7"/>
          </a:solidFill>
          <a:ln>
            <a:noFill/>
          </a:ln>
        </p:spPr>
      </p:sp>
      <p:sp>
        <p:nvSpPr>
          <p:cNvPr id="26" name="Rectangle 26"/>
          <p:cNvSpPr/>
          <p:nvPr/>
        </p:nvSpPr>
        <p:spPr>
          <a:xfrm>
            <a:off x="609600" y="5448300"/>
            <a:ext cx="57150" cy="800100"/>
          </a:xfrm>
          <a:prstGeom prst="roundRect">
            <a:avLst>
              <a:gd name="adj" fmla="val 50000"/>
            </a:avLst>
          </a:prstGeom>
          <a:solidFill>
            <a:srgbClr val="47BCC6"/>
          </a:solidFill>
          <a:ln>
            <a:noFill/>
          </a:ln>
        </p:spPr>
      </p:sp>
      <p:sp>
        <p:nvSpPr>
          <p:cNvPr id="27" name="TextBox 27"/>
          <p:cNvSpPr txBox="1"/>
          <p:nvPr/>
        </p:nvSpPr>
        <p:spPr>
          <a:xfrm>
            <a:off x="868680" y="5610225"/>
            <a:ext cx="47478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ここが M7 の「入れる前」の状態です</a:t>
            </a:r>
          </a:p>
        </p:txBody>
      </p:sp>
      <p:sp>
        <p:nvSpPr>
          <p:cNvPr id="28" name="TextBox 28"/>
          <p:cNvSpPr txBox="1"/>
          <p:nvPr/>
        </p:nvSpPr>
        <p:spPr>
          <a:xfrm>
            <a:off x="869061" y="5923121"/>
            <a:ext cx="91899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何も入っていない状態を見てから始めると、あとで入れたものの効き目が分かります。</a:t>
            </a:r>
          </a:p>
        </p:txBody>
      </p:sp>
      <p:sp>
        <p:nvSpPr>
          <p:cNvPr id="29" name="TextBox 2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169</a:t>
            </a:r>
          </a:p>
        </p:txBody>
      </p:sp>
    </p:spTree>
  </p:cSld>
  <p:clrMapOvr>
    <a:masterClrMapping/>
  </p:clrMapOvr>
  <p:transition xmlns:p14="http://schemas.microsoft.com/office/powerpoint/2010/main" p14:dur="4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27209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Context usage の読み方</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7789" y="1273016"/>
            <a:ext cx="11056868"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Context usage は、自動圧縮までの残りを</a:t>
            </a:r>
            <a:r>
              <a:rPr lang="zh-CN" sz="2320" b="1" dirty="0">
                <a:solidFill>
                  <a:srgbClr val="264DBF"/>
                </a:solidFill>
                <a:latin typeface="Zen Kaku Gothic New"/>
                <a:ea typeface="Zen Kaku Gothic New"/>
                <a:cs typeface="Zen Kaku Gothic New"/>
              </a:rPr>
              <a:t>割合</a:t>
            </a:r>
            <a:r>
              <a:rPr lang="zh-CN" sz="2320" b="1" dirty="0">
                <a:solidFill>
                  <a:srgbClr val="000000"/>
                </a:solidFill>
                <a:latin typeface="Zen Kaku Gothic New"/>
                <a:ea typeface="Zen Kaku Gothic New"/>
                <a:cs typeface="Zen Kaku Gothic New"/>
              </a:rPr>
              <a:t>で示します。</a:t>
            </a:r>
          </a:p>
        </p:txBody>
      </p:sp>
      <p:sp>
        <p:nvSpPr>
          <p:cNvPr id="7" name="TextBox 7"/>
          <p:cNvSpPr txBox="1"/>
          <p:nvPr/>
        </p:nvSpPr>
        <p:spPr>
          <a:xfrm>
            <a:off x="602361" y="1865471"/>
            <a:ext cx="8707612"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表示は「% of context remaining until auto-compact.」で、残りの割合です。</a:t>
            </a:r>
          </a:p>
          <a:p>
            <a:pPr algn="l">
              <a:lnSpc>
                <a:spcPts val="2250"/>
              </a:lnSpc>
            </a:pPr>
            <a:r>
              <a:rPr lang="zh-CN" sz="1420" dirty="0">
                <a:solidFill>
                  <a:srgbClr val="484848"/>
                </a:solidFill>
                <a:latin typeface="Zen Kaku Gothic New"/>
                <a:ea typeface="Zen Kaku Gothic New"/>
                <a:cs typeface="Zen Kaku Gothic New"/>
              </a:rPr>
              <a:t>圧縮が走ると「Conversation was compacted to free up context.」が出ます。</a:t>
            </a:r>
          </a:p>
        </p:txBody>
      </p:sp>
      <p:sp>
        <p:nvSpPr>
          <p:cNvPr id="8" name="Rectangle 8"/>
          <p:cNvSpPr/>
          <p:nvPr/>
        </p:nvSpPr>
        <p:spPr>
          <a:xfrm>
            <a:off x="1390650" y="2743200"/>
            <a:ext cx="9525000" cy="3076575"/>
          </a:xfrm>
          <a:prstGeom prst="rect">
            <a:avLst/>
          </a:prstGeom>
          <a:solidFill>
            <a:srgbClr val="000000">
              <a:alpha val="8000"/>
            </a:srgbClr>
          </a:solidFill>
          <a:ln>
            <a:noFill/>
          </a:ln>
        </p:spPr>
      </p:sp>
      <p:pic>
        <p:nvPicPr>
          <p:cNvPr id="9" name="Image 9"/>
          <p:cNvPicPr>
            <a:picLocks noChangeAspect="1"/>
          </p:cNvPicPr>
          <p:nvPr/>
        </p:nvPicPr>
        <p:blipFill>
          <a:blip r:embed="rId2"/>
          <a:stretch>
            <a:fillRect/>
          </a:stretch>
        </p:blipFill>
        <p:spPr>
          <a:xfrm>
            <a:off x="1338410" y="2686050"/>
            <a:ext cx="9515180" cy="3076575"/>
          </a:xfrm>
          <a:prstGeom prst="rect">
            <a:avLst/>
          </a:prstGeom>
        </p:spPr>
      </p:pic>
      <p:sp>
        <p:nvSpPr>
          <p:cNvPr id="10" name="Rectangle 10"/>
          <p:cNvSpPr/>
          <p:nvPr/>
        </p:nvSpPr>
        <p:spPr>
          <a:xfrm>
            <a:off x="1333500" y="2686050"/>
            <a:ext cx="9525000" cy="3076575"/>
          </a:xfrm>
          <a:prstGeom prst="rect">
            <a:avLst/>
          </a:prstGeom>
          <a:noFill/>
          <a:ln w="9525">
            <a:solidFill>
              <a:srgbClr val="E3E7EA"/>
            </a:solidFill>
          </a:ln>
        </p:spPr>
      </p:sp>
      <p:sp>
        <p:nvSpPr>
          <p:cNvPr id="11" name="TextBox 11"/>
          <p:cNvSpPr txBox="1"/>
          <p:nvPr/>
        </p:nvSpPr>
        <p:spPr>
          <a:xfrm>
            <a:off x="1193425" y="5932646"/>
            <a:ext cx="980515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パネル下部の入力欄まわり（会話前なので Context usage の行はまだ出ていません）</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a:t>
            </a:r>
          </a:p>
        </p:txBody>
      </p:sp>
    </p:spTree>
  </p:cSld>
  <p:clrMapOvr>
    <a:masterClrMapping/>
  </p:clrMapOvr>
  <p:transition xmlns:p14="http://schemas.microsoft.com/office/powerpoint/2010/main" p14:dur="400">
    <p:fade/>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404200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ミニ演習 M6 のねらい</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29492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うまくいった手順を、次回も</a:t>
            </a:r>
            <a:r>
              <a:rPr lang="zh-CN" sz="2480" b="1" dirty="0">
                <a:solidFill>
                  <a:srgbClr val="264DBF"/>
                </a:solidFill>
                <a:latin typeface="Zen Kaku Gothic New"/>
                <a:ea typeface="Zen Kaku Gothic New"/>
                <a:cs typeface="Zen Kaku Gothic New"/>
              </a:rPr>
              <a:t>再現できる形</a:t>
            </a:r>
            <a:r>
              <a:rPr lang="zh-CN" sz="2480" b="1" dirty="0">
                <a:solidFill>
                  <a:srgbClr val="000000"/>
                </a:solidFill>
                <a:latin typeface="Zen Kaku Gothic New"/>
                <a:ea typeface="Zen Kaku Gothic New"/>
                <a:cs typeface="Zen Kaku Gothic New"/>
              </a:rPr>
              <a:t>に</a:t>
            </a:r>
          </a:p>
        </p:txBody>
      </p:sp>
      <p:sp>
        <p:nvSpPr>
          <p:cNvPr id="9" name="TextBox 9"/>
          <p:cNvSpPr txBox="1"/>
          <p:nvPr/>
        </p:nvSpPr>
        <p:spPr>
          <a:xfrm>
            <a:off x="597027" y="1694974"/>
            <a:ext cx="731905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変えます。作って終わりにしません。</a:t>
            </a:r>
          </a:p>
        </p:txBody>
      </p:sp>
      <p:sp>
        <p:nvSpPr>
          <p:cNvPr id="10" name="Rectangle 10"/>
          <p:cNvSpPr/>
          <p:nvPr/>
        </p:nvSpPr>
        <p:spPr>
          <a:xfrm>
            <a:off x="609600" y="2400300"/>
            <a:ext cx="10972800" cy="1333500"/>
          </a:xfrm>
          <a:prstGeom prst="roundRect">
            <a:avLst>
              <a:gd name="adj" fmla="val 7143"/>
            </a:avLst>
          </a:prstGeom>
          <a:solidFill>
            <a:srgbClr val="F3F3F3"/>
          </a:solidFill>
          <a:ln>
            <a:noFill/>
          </a:ln>
        </p:spPr>
      </p:sp>
      <p:sp>
        <p:nvSpPr>
          <p:cNvPr id="11" name="Rectangle 11"/>
          <p:cNvSpPr/>
          <p:nvPr/>
        </p:nvSpPr>
        <p:spPr>
          <a:xfrm>
            <a:off x="609600" y="2400300"/>
            <a:ext cx="76200" cy="1333500"/>
          </a:xfrm>
          <a:prstGeom prst="roundRect">
            <a:avLst>
              <a:gd name="adj" fmla="val 50000"/>
            </a:avLst>
          </a:prstGeom>
          <a:solidFill>
            <a:srgbClr val="999999"/>
          </a:solidFill>
          <a:ln>
            <a:noFill/>
          </a:ln>
        </p:spPr>
      </p:sp>
      <p:sp>
        <p:nvSpPr>
          <p:cNvPr id="12" name="TextBox 12"/>
          <p:cNvSpPr txBox="1"/>
          <p:nvPr/>
        </p:nvSpPr>
        <p:spPr>
          <a:xfrm>
            <a:off x="906399" y="26112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題材にする流れ</a:t>
            </a:r>
          </a:p>
        </p:txBody>
      </p:sp>
      <p:sp>
        <p:nvSpPr>
          <p:cNvPr id="13" name="TextBox 13"/>
          <p:cNvSpPr txBox="1"/>
          <p:nvPr/>
        </p:nvSpPr>
        <p:spPr>
          <a:xfrm>
            <a:off x="907161" y="2970371"/>
            <a:ext cx="7437168"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演習2 で回した「実行して落ちる → 原因を調べさせる → 1件ずつ直す →</a:t>
            </a:r>
          </a:p>
          <a:p>
            <a:pPr algn="l">
              <a:lnSpc>
                <a:spcPts val="2250"/>
              </a:lnSpc>
            </a:pPr>
            <a:r>
              <a:rPr lang="zh-CN" sz="1420" dirty="0">
                <a:solidFill>
                  <a:srgbClr val="484848"/>
                </a:solidFill>
                <a:latin typeface="Zen Kaku Gothic New"/>
                <a:ea typeface="Zen Kaku Gothic New"/>
                <a:cs typeface="Zen Kaku Gothic New"/>
              </a:rPr>
              <a:t>再実行 → 合計を検算する」を、そのまま Skill にします。</a:t>
            </a:r>
          </a:p>
        </p:txBody>
      </p:sp>
      <p:sp>
        <p:nvSpPr>
          <p:cNvPr id="14" name="Rectangle 14"/>
          <p:cNvSpPr/>
          <p:nvPr/>
        </p:nvSpPr>
        <p:spPr>
          <a:xfrm>
            <a:off x="609600" y="3962400"/>
            <a:ext cx="10972800" cy="1866900"/>
          </a:xfrm>
          <a:prstGeom prst="roundRect">
            <a:avLst>
              <a:gd name="adj" fmla="val 5102"/>
            </a:avLst>
          </a:prstGeom>
          <a:solidFill>
            <a:srgbClr val="EEF6F7"/>
          </a:solidFill>
          <a:ln>
            <a:noFill/>
          </a:ln>
        </p:spPr>
      </p:sp>
      <p:sp>
        <p:nvSpPr>
          <p:cNvPr id="15" name="Rectangle 15"/>
          <p:cNvSpPr/>
          <p:nvPr/>
        </p:nvSpPr>
        <p:spPr>
          <a:xfrm>
            <a:off x="609600" y="3962400"/>
            <a:ext cx="76200" cy="1866900"/>
          </a:xfrm>
          <a:prstGeom prst="roundRect">
            <a:avLst>
              <a:gd name="adj" fmla="val 50000"/>
            </a:avLst>
          </a:prstGeom>
          <a:solidFill>
            <a:srgbClr val="47BCC6"/>
          </a:solidFill>
          <a:ln>
            <a:noFill/>
          </a:ln>
        </p:spPr>
      </p:sp>
      <p:sp>
        <p:nvSpPr>
          <p:cNvPr id="16" name="TextBox 16"/>
          <p:cNvSpPr txBox="1"/>
          <p:nvPr/>
        </p:nvSpPr>
        <p:spPr>
          <a:xfrm>
            <a:off x="906399" y="417337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この演習で確かめること</a:t>
            </a:r>
          </a:p>
        </p:txBody>
      </p:sp>
      <p:sp>
        <p:nvSpPr>
          <p:cNvPr id="17" name="TextBox 17"/>
          <p:cNvSpPr txBox="1"/>
          <p:nvPr/>
        </p:nvSpPr>
        <p:spPr>
          <a:xfrm>
            <a:off x="907161" y="4532471"/>
            <a:ext cx="8048863"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skill-creator に何を聞かれ、どう答えると SKILL.md が出来上がるか。</a:t>
            </a:r>
          </a:p>
          <a:p>
            <a:pPr algn="l">
              <a:lnSpc>
                <a:spcPts val="2250"/>
              </a:lnSpc>
            </a:pPr>
            <a:r>
              <a:rPr lang="zh-CN" sz="1420" dirty="0">
                <a:solidFill>
                  <a:srgbClr val="484848"/>
                </a:solidFill>
                <a:latin typeface="Zen Kaku Gothic New"/>
                <a:ea typeface="Zen Kaku Gothic New"/>
                <a:cs typeface="Zen Kaku Gothic New"/>
              </a:rPr>
              <a:t>作った Skill を、いま開いているフォルダのファイルに1回使うところまで。</a:t>
            </a:r>
          </a:p>
          <a:p>
            <a:pPr algn="l">
              <a:lnSpc>
                <a:spcPts val="2250"/>
              </a:lnSpc>
            </a:pPr>
            <a:r>
              <a:rPr lang="zh-CN" sz="1420" dirty="0">
                <a:solidFill>
                  <a:srgbClr val="484848"/>
                </a:solidFill>
                <a:latin typeface="Zen Kaku Gothic New"/>
                <a:ea typeface="Zen Kaku Gothic New"/>
                <a:cs typeface="Zen Kaku Gothic New"/>
              </a:rPr>
              <a:t>description に「いつ使うか」を書くと、呼ばれ方がどう変わるか。</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170</a:t>
            </a:r>
          </a:p>
        </p:txBody>
      </p:sp>
    </p:spTree>
  </p:cSld>
  <p:clrMapOvr>
    <a:masterClrMapping/>
  </p:clrMapOvr>
  <p:transition xmlns:p14="http://schemas.microsoft.com/office/powerpoint/2010/main" p14:dur="400">
    <p:fade/>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771069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公式ドキュメント Extend Claude with skills</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04912"/>
            <a:ext cx="7882342" cy="821055"/>
          </a:xfrm>
          <a:prstGeom prst="rect">
            <a:avLst/>
          </a:prstGeom>
          <a:noFill/>
          <a:ln>
            <a:noFill/>
          </a:ln>
        </p:spPr>
        <p:txBody>
          <a:bodyPr wrap="square" lIns="0" tIns="0" rIns="0" bIns="0" anchor="t" anchorCtr="0"/>
          <a:lstStyle/>
          <a:p>
            <a:pPr algn="l">
              <a:lnSpc>
                <a:spcPts val="3000"/>
              </a:lnSpc>
            </a:pPr>
            <a:r>
              <a:rPr lang="zh-CN" sz="2250" b="1" dirty="0">
                <a:solidFill>
                  <a:srgbClr val="000000"/>
                </a:solidFill>
                <a:latin typeface="Zen Kaku Gothic New"/>
                <a:ea typeface="Zen Kaku Gothic New"/>
                <a:cs typeface="Zen Kaku Gothic New"/>
              </a:rPr>
              <a:t xml:space="preserve">カスタムコマンドは </a:t>
            </a:r>
            <a:r>
              <a:rPr lang="zh-CN" sz="2250" b="1" dirty="0">
                <a:solidFill>
                  <a:srgbClr val="264DBF"/>
                </a:solidFill>
                <a:latin typeface="Zen Kaku Gothic New"/>
                <a:ea typeface="Zen Kaku Gothic New"/>
                <a:cs typeface="Zen Kaku Gothic New"/>
              </a:rPr>
              <a:t>Skills に統合</a:t>
            </a:r>
            <a:r>
              <a:rPr lang="zh-CN" sz="2250" b="1" dirty="0">
                <a:solidFill>
                  <a:srgbClr val="000000"/>
                </a:solidFill>
                <a:latin typeface="Zen Kaku Gothic New"/>
                <a:ea typeface="Zen Kaku Gothic New"/>
                <a:cs typeface="Zen Kaku Gothic New"/>
              </a:rPr>
              <a:t>され、</a:t>
            </a:r>
          </a:p>
          <a:p>
            <a:pPr algn="l">
              <a:lnSpc>
                <a:spcPts val="3000"/>
              </a:lnSpc>
            </a:pPr>
            <a:r>
              <a:rPr lang="zh-CN" sz="2250" b="1" dirty="0">
                <a:solidFill>
                  <a:srgbClr val="000000"/>
                </a:solidFill>
                <a:latin typeface="Zen Kaku Gothic New"/>
                <a:ea typeface="Zen Kaku Gothic New"/>
                <a:cs typeface="Zen Kaku Gothic New"/>
              </a:rPr>
              <a:t>どちらの置き方でも同じ /名前 を作ります。</a:t>
            </a:r>
          </a:p>
        </p:txBody>
      </p:sp>
      <p:sp>
        <p:nvSpPr>
          <p:cNvPr id="7" name="TextBox 7"/>
          <p:cNvSpPr txBox="1"/>
          <p:nvPr/>
        </p:nvSpPr>
        <p:spPr>
          <a:xfrm>
            <a:off x="602361" y="2036921"/>
            <a:ext cx="749598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.claude/commands/ に置いた既存のファイルは、そのまま動きます。</a:t>
            </a:r>
          </a:p>
        </p:txBody>
      </p:sp>
      <p:sp>
        <p:nvSpPr>
          <p:cNvPr id="8" name="Rectangle 8"/>
          <p:cNvSpPr/>
          <p:nvPr/>
        </p:nvSpPr>
        <p:spPr>
          <a:xfrm>
            <a:off x="2914650" y="2514600"/>
            <a:ext cx="6477000" cy="3857625"/>
          </a:xfrm>
          <a:prstGeom prst="roundRect">
            <a:avLst>
              <a:gd name="adj" fmla="val 1975"/>
            </a:avLst>
          </a:prstGeom>
          <a:solidFill>
            <a:srgbClr val="000000">
              <a:alpha val="8000"/>
            </a:srgbClr>
          </a:solidFill>
          <a:ln>
            <a:noFill/>
          </a:ln>
        </p:spPr>
      </p:sp>
      <p:pic>
        <p:nvPicPr>
          <p:cNvPr id="9" name="Image 9"/>
          <p:cNvPicPr>
            <a:picLocks noChangeAspect="1"/>
          </p:cNvPicPr>
          <p:nvPr/>
        </p:nvPicPr>
        <p:blipFill>
          <a:blip r:embed="rId2"/>
          <a:stretch>
            <a:fillRect/>
          </a:stretch>
        </p:blipFill>
        <p:spPr>
          <a:xfrm>
            <a:off x="2857500" y="2457450"/>
            <a:ext cx="6477000" cy="3857625"/>
          </a:xfrm>
          <a:prstGeom prst="rect">
            <a:avLst/>
          </a:prstGeom>
        </p:spPr>
      </p:pic>
      <p:sp>
        <p:nvSpPr>
          <p:cNvPr id="10" name="Rectangle 10"/>
          <p:cNvSpPr/>
          <p:nvPr/>
        </p:nvSpPr>
        <p:spPr>
          <a:xfrm>
            <a:off x="2857500" y="2457450"/>
            <a:ext cx="6477000" cy="3857625"/>
          </a:xfrm>
          <a:prstGeom prst="roundRect">
            <a:avLst>
              <a:gd name="adj" fmla="val 1975"/>
            </a:avLst>
          </a:prstGeom>
          <a:noFill/>
          <a:ln w="14288">
            <a:solidFill>
              <a:srgbClr val="E3E7EA"/>
            </a:solidFill>
          </a:ln>
        </p:spPr>
      </p:sp>
      <p:sp>
        <p:nvSpPr>
          <p:cNvPr id="11" name="TextBox 11"/>
          <p:cNvSpPr txBox="1"/>
          <p:nvPr/>
        </p:nvSpPr>
        <p:spPr>
          <a:xfrm>
            <a:off x="6175772" y="2036921"/>
            <a:ext cx="5413867"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出典: https://code.claude.com/docs/en/skills</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171</a:t>
            </a:r>
          </a:p>
        </p:txBody>
      </p:sp>
    </p:spTree>
  </p:cSld>
  <p:clrMapOvr>
    <a:masterClrMapping/>
  </p:clrMapOvr>
  <p:transition xmlns:p14="http://schemas.microsoft.com/office/powerpoint/2010/main" p14:dur="400">
    <p:fade/>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9598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M6 の依頼文</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04912"/>
            <a:ext cx="1002761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 xml:space="preserve">先に </a:t>
            </a:r>
            <a:r>
              <a:rPr lang="en-US" sz="2250" b="1" dirty="0">
                <a:solidFill>
                  <a:srgbClr val="264DBF"/>
                </a:solidFill>
                <a:latin typeface="Zen Kaku Gothic New"/>
                <a:ea typeface="Zen Kaku Gothic New"/>
                <a:cs typeface="Zen Kaku Gothic New"/>
              </a:rPr>
              <a:t>/clear</a:t>
            </a:r>
            <a:r>
              <a:rPr lang="zh-CN" sz="2250" b="1" dirty="0">
                <a:solidFill>
                  <a:srgbClr val="000000"/>
                </a:solidFill>
                <a:latin typeface="Zen Kaku Gothic New"/>
                <a:ea typeface="Zen Kaku Gothic New"/>
                <a:cs typeface="Zen Kaku Gothic New"/>
              </a:rPr>
              <a:t xml:space="preserve"> を実行してから skill-creator を呼びます。</a:t>
            </a:r>
          </a:p>
        </p:txBody>
      </p:sp>
      <p:sp>
        <p:nvSpPr>
          <p:cNvPr id="7" name="TextBox 7"/>
          <p:cNvSpPr txBox="1"/>
          <p:nvPr/>
        </p:nvSpPr>
        <p:spPr>
          <a:xfrm>
            <a:off x="602361" y="1713071"/>
            <a:ext cx="1063680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skill-creator の SKILL.md は英語で約34KB あり、読み込むだけでコンテキストを大きく使います。</a:t>
            </a:r>
          </a:p>
          <a:p>
            <a:pPr algn="l">
              <a:lnSpc>
                <a:spcPts val="2100"/>
              </a:lnSpc>
            </a:pPr>
            <a:r>
              <a:rPr lang="zh-CN" sz="1420" dirty="0">
                <a:solidFill>
                  <a:srgbClr val="484848"/>
                </a:solidFill>
                <a:latin typeface="Zen Kaku Gothic New"/>
                <a:ea typeface="Zen Kaku Gothic New"/>
                <a:cs typeface="Zen Kaku Gothic New"/>
              </a:rPr>
              <a:t>演習2 の会話を残したまま呼ぶと、途中で圧縮が走ります。</a:t>
            </a:r>
          </a:p>
        </p:txBody>
      </p:sp>
      <p:sp>
        <p:nvSpPr>
          <p:cNvPr id="8" name="Rectangle 8"/>
          <p:cNvSpPr/>
          <p:nvPr/>
        </p:nvSpPr>
        <p:spPr>
          <a:xfrm>
            <a:off x="609600" y="2343150"/>
            <a:ext cx="10972800" cy="2400300"/>
          </a:xfrm>
          <a:prstGeom prst="roundRect">
            <a:avLst>
              <a:gd name="adj" fmla="val 3175"/>
            </a:avLst>
          </a:prstGeom>
          <a:solidFill>
            <a:srgbClr val="1E1E1E"/>
          </a:solidFill>
          <a:ln>
            <a:noFill/>
          </a:ln>
        </p:spPr>
      </p:sp>
      <p:sp>
        <p:nvSpPr>
          <p:cNvPr id="9" name="TextBox 9"/>
          <p:cNvSpPr txBox="1"/>
          <p:nvPr/>
        </p:nvSpPr>
        <p:spPr>
          <a:xfrm>
            <a:off x="831075" y="2591800"/>
            <a:ext cx="5798081"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いまの会話でうまくいった手順を Skill にしたいです。</a:t>
            </a:r>
          </a:p>
        </p:txBody>
      </p:sp>
      <p:sp>
        <p:nvSpPr>
          <p:cNvPr id="10" name="TextBox 10"/>
          <p:cNvSpPr txBox="1"/>
          <p:nvPr/>
        </p:nvSpPr>
        <p:spPr>
          <a:xfrm>
            <a:off x="831075" y="2915650"/>
            <a:ext cx="3024435"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日本語で質問してください。</a:t>
            </a:r>
          </a:p>
        </p:txBody>
      </p:sp>
      <p:sp>
        <p:nvSpPr>
          <p:cNvPr id="11" name="TextBox 11"/>
          <p:cNvSpPr txBox="1"/>
          <p:nvPr/>
        </p:nvSpPr>
        <p:spPr>
          <a:xfrm>
            <a:off x="831075" y="3239500"/>
            <a:ext cx="5096832"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評価（eval）やテストケースの実行はしません。</a:t>
            </a:r>
          </a:p>
        </p:txBody>
      </p:sp>
      <p:sp>
        <p:nvSpPr>
          <p:cNvPr id="12" name="TextBox 12"/>
          <p:cNvSpPr txBox="1"/>
          <p:nvPr/>
        </p:nvSpPr>
        <p:spPr>
          <a:xfrm>
            <a:off x="1040625" y="3563350"/>
            <a:ext cx="5302812"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SKILL.md を書くところまでで止めてください。</a:t>
            </a:r>
          </a:p>
        </p:txBody>
      </p:sp>
      <p:sp>
        <p:nvSpPr>
          <p:cNvPr id="13" name="TextBox 13"/>
          <p:cNvSpPr txBox="1"/>
          <p:nvPr/>
        </p:nvSpPr>
        <p:spPr>
          <a:xfrm>
            <a:off x="831075" y="3925300"/>
            <a:ext cx="6252518"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対象は、Python スクリプトを実行して落ちたところから、</a:t>
            </a:r>
          </a:p>
        </p:txBody>
      </p:sp>
      <p:sp>
        <p:nvSpPr>
          <p:cNvPr id="14" name="TextBox 14"/>
          <p:cNvSpPr txBox="1"/>
          <p:nvPr/>
        </p:nvSpPr>
        <p:spPr>
          <a:xfrm>
            <a:off x="1040625" y="4249150"/>
            <a:ext cx="6856633"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原因を調べ、1件ずつ直し、再実行して合計を検算する流れです。</a:t>
            </a:r>
          </a:p>
        </p:txBody>
      </p:sp>
      <p:sp>
        <p:nvSpPr>
          <p:cNvPr id="15" name="Rectangle 15"/>
          <p:cNvSpPr/>
          <p:nvPr/>
        </p:nvSpPr>
        <p:spPr>
          <a:xfrm>
            <a:off x="609600" y="5029200"/>
            <a:ext cx="10972800" cy="1143000"/>
          </a:xfrm>
          <a:prstGeom prst="roundRect">
            <a:avLst>
              <a:gd name="adj" fmla="val 8333"/>
            </a:avLst>
          </a:prstGeom>
          <a:solidFill>
            <a:srgbClr val="EEF6F7"/>
          </a:solidFill>
          <a:ln>
            <a:noFill/>
          </a:ln>
        </p:spPr>
      </p:sp>
      <p:sp>
        <p:nvSpPr>
          <p:cNvPr id="16" name="Rectangle 16"/>
          <p:cNvSpPr/>
          <p:nvPr/>
        </p:nvSpPr>
        <p:spPr>
          <a:xfrm>
            <a:off x="609600" y="5029200"/>
            <a:ext cx="76200" cy="1143000"/>
          </a:xfrm>
          <a:prstGeom prst="roundRect">
            <a:avLst>
              <a:gd name="adj" fmla="val 50000"/>
            </a:avLst>
          </a:prstGeom>
          <a:solidFill>
            <a:srgbClr val="47BCC6"/>
          </a:solidFill>
          <a:ln>
            <a:noFill/>
          </a:ln>
        </p:spPr>
      </p:sp>
      <p:sp>
        <p:nvSpPr>
          <p:cNvPr id="17" name="TextBox 17"/>
          <p:cNvSpPr txBox="1"/>
          <p:nvPr/>
        </p:nvSpPr>
        <p:spPr>
          <a:xfrm>
            <a:off x="906780" y="52292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範囲を先に切る理由</a:t>
            </a:r>
          </a:p>
        </p:txBody>
      </p:sp>
      <p:sp>
        <p:nvSpPr>
          <p:cNvPr id="18" name="TextBox 18"/>
          <p:cNvSpPr txBox="1"/>
          <p:nvPr/>
        </p:nvSpPr>
        <p:spPr>
          <a:xfrm>
            <a:off x="907161" y="5561171"/>
            <a:ext cx="876642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SKILL.md には評価ループへ進むよう強く書かれています。1行目で範囲を切ると、</a:t>
            </a:r>
          </a:p>
          <a:p>
            <a:pPr algn="l">
              <a:lnSpc>
                <a:spcPts val="2175"/>
              </a:lnSpc>
            </a:pPr>
            <a:r>
              <a:rPr lang="zh-CN" sz="1420" dirty="0">
                <a:solidFill>
                  <a:srgbClr val="484848"/>
                </a:solidFill>
                <a:latin typeface="Zen Kaku Gothic New"/>
                <a:ea typeface="Zen Kaku Gothic New"/>
                <a:cs typeface="Zen Kaku Gothic New"/>
              </a:rPr>
              <a:t>テストケースの作成とサブエージェントの並列起動に入らずに止まります。</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172</a:t>
            </a:r>
          </a:p>
        </p:txBody>
      </p:sp>
    </p:spTree>
  </p:cSld>
  <p:clrMapOvr>
    <a:masterClrMapping/>
  </p:clrMapOvr>
  <p:transition xmlns:p14="http://schemas.microsoft.com/office/powerpoint/2010/main" p14:dur="400">
    <p:fade/>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99994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聞かれる4点への答え方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27125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聞かれるのは4点です。</a:t>
            </a:r>
            <a:r>
              <a:rPr lang="zh-CN" sz="2480" b="1" dirty="0">
                <a:solidFill>
                  <a:srgbClr val="264DBF"/>
                </a:solidFill>
                <a:latin typeface="Zen Kaku Gothic New"/>
                <a:ea typeface="Zen Kaku Gothic New"/>
                <a:cs typeface="Zen Kaku Gothic New"/>
              </a:rPr>
              <a:t>答え方</a:t>
            </a:r>
            <a:r>
              <a:rPr lang="zh-CN" sz="2480" b="1" dirty="0">
                <a:solidFill>
                  <a:srgbClr val="000000"/>
                </a:solidFill>
                <a:latin typeface="Zen Kaku Gothic New"/>
                <a:ea typeface="Zen Kaku Gothic New"/>
                <a:cs typeface="Zen Kaku Gothic New"/>
              </a:rPr>
              <a:t>を先に決めます。</a:t>
            </a:r>
          </a:p>
        </p:txBody>
      </p:sp>
      <p:sp>
        <p:nvSpPr>
          <p:cNvPr id="7" name="Rectangle 7"/>
          <p:cNvSpPr/>
          <p:nvPr/>
        </p:nvSpPr>
        <p:spPr>
          <a:xfrm>
            <a:off x="609600" y="2019300"/>
            <a:ext cx="10972800" cy="419100"/>
          </a:xfrm>
          <a:prstGeom prst="rect">
            <a:avLst/>
          </a:prstGeom>
          <a:solidFill>
            <a:srgbClr val="0B2E33"/>
          </a:solidFill>
          <a:ln>
            <a:noFill/>
          </a:ln>
        </p:spPr>
      </p:sp>
      <p:sp>
        <p:nvSpPr>
          <p:cNvPr id="8" name="TextBox 8"/>
          <p:cNvSpPr txBox="1"/>
          <p:nvPr/>
        </p:nvSpPr>
        <p:spPr>
          <a:xfrm>
            <a:off x="830961" y="214169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聞かれること</a:t>
            </a:r>
          </a:p>
        </p:txBody>
      </p:sp>
      <p:sp>
        <p:nvSpPr>
          <p:cNvPr id="9" name="TextBox 9"/>
          <p:cNvSpPr txBox="1"/>
          <p:nvPr/>
        </p:nvSpPr>
        <p:spPr>
          <a:xfrm>
            <a:off x="4069461" y="21416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答え方</a:t>
            </a:r>
          </a:p>
        </p:txBody>
      </p:sp>
      <p:sp>
        <p:nvSpPr>
          <p:cNvPr id="10" name="Rectangle 10"/>
          <p:cNvSpPr/>
          <p:nvPr/>
        </p:nvSpPr>
        <p:spPr>
          <a:xfrm>
            <a:off x="609600" y="2438400"/>
            <a:ext cx="10972800" cy="914400"/>
          </a:xfrm>
          <a:prstGeom prst="rect">
            <a:avLst/>
          </a:prstGeom>
          <a:solidFill>
            <a:srgbClr val="FFFFFF"/>
          </a:solidFill>
          <a:ln>
            <a:noFill/>
          </a:ln>
        </p:spPr>
      </p:sp>
      <p:sp>
        <p:nvSpPr>
          <p:cNvPr id="11" name="TextBox 11"/>
          <p:cNvSpPr txBox="1"/>
          <p:nvPr/>
        </p:nvSpPr>
        <p:spPr>
          <a:xfrm>
            <a:off x="830199" y="280177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何をできるようにするか</a:t>
            </a:r>
          </a:p>
        </p:txBody>
      </p:sp>
      <p:sp>
        <p:nvSpPr>
          <p:cNvPr id="12" name="TextBox 12"/>
          <p:cNvSpPr txBox="1"/>
          <p:nvPr/>
        </p:nvSpPr>
        <p:spPr>
          <a:xfrm>
            <a:off x="4069461" y="2665571"/>
            <a:ext cx="6272594"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Python スクリプトが落ちたところから原因を調べて直し、</a:t>
            </a:r>
          </a:p>
          <a:p>
            <a:pPr algn="l">
              <a:lnSpc>
                <a:spcPts val="2250"/>
              </a:lnSpc>
            </a:pPr>
            <a:r>
              <a:rPr lang="zh-CN" sz="1420" dirty="0">
                <a:solidFill>
                  <a:srgbClr val="484848"/>
                </a:solidFill>
                <a:latin typeface="Zen Kaku Gothic New"/>
                <a:ea typeface="Zen Kaku Gothic New"/>
                <a:cs typeface="Zen Kaku Gothic New"/>
              </a:rPr>
              <a:t>再実行して合計を検算するまでを1本の手順にする</a:t>
            </a:r>
          </a:p>
        </p:txBody>
      </p:sp>
      <p:sp>
        <p:nvSpPr>
          <p:cNvPr id="13" name="Rectangle 13"/>
          <p:cNvSpPr/>
          <p:nvPr/>
        </p:nvSpPr>
        <p:spPr>
          <a:xfrm>
            <a:off x="609600" y="3352800"/>
            <a:ext cx="10972800" cy="914400"/>
          </a:xfrm>
          <a:prstGeom prst="rect">
            <a:avLst/>
          </a:prstGeom>
          <a:solidFill>
            <a:srgbClr val="F7F9FA"/>
          </a:solidFill>
          <a:ln>
            <a:noFill/>
          </a:ln>
        </p:spPr>
      </p:sp>
      <p:sp>
        <p:nvSpPr>
          <p:cNvPr id="14" name="TextBox 14"/>
          <p:cNvSpPr txBox="1"/>
          <p:nvPr/>
        </p:nvSpPr>
        <p:spPr>
          <a:xfrm>
            <a:off x="830199" y="371617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いつ発火してほしいか</a:t>
            </a:r>
          </a:p>
        </p:txBody>
      </p:sp>
      <p:sp>
        <p:nvSpPr>
          <p:cNvPr id="15" name="TextBox 15"/>
          <p:cNvSpPr txBox="1"/>
          <p:nvPr/>
        </p:nvSpPr>
        <p:spPr>
          <a:xfrm>
            <a:off x="4069461" y="3732371"/>
            <a:ext cx="68293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Python スクリプトを実行してエラーで止まったとき、と伝える</a:t>
            </a:r>
          </a:p>
        </p:txBody>
      </p:sp>
      <p:sp>
        <p:nvSpPr>
          <p:cNvPr id="16" name="Rectangle 16"/>
          <p:cNvSpPr/>
          <p:nvPr/>
        </p:nvSpPr>
        <p:spPr>
          <a:xfrm>
            <a:off x="609600" y="4267200"/>
            <a:ext cx="10972800" cy="914400"/>
          </a:xfrm>
          <a:prstGeom prst="rect">
            <a:avLst/>
          </a:prstGeom>
          <a:solidFill>
            <a:srgbClr val="FFFFFF"/>
          </a:solidFill>
          <a:ln>
            <a:noFill/>
          </a:ln>
        </p:spPr>
      </p:sp>
      <p:sp>
        <p:nvSpPr>
          <p:cNvPr id="17" name="TextBox 17"/>
          <p:cNvSpPr txBox="1"/>
          <p:nvPr/>
        </p:nvSpPr>
        <p:spPr>
          <a:xfrm>
            <a:off x="830199" y="463057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期待する出力形式</a:t>
            </a:r>
          </a:p>
        </p:txBody>
      </p:sp>
      <p:sp>
        <p:nvSpPr>
          <p:cNvPr id="18" name="TextBox 18"/>
          <p:cNvSpPr txBox="1"/>
          <p:nvPr/>
        </p:nvSpPr>
        <p:spPr>
          <a:xfrm>
            <a:off x="4069461" y="4646771"/>
            <a:ext cx="70725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原因・直した箇所・再実行の結果・検算の結果の順に短くまとめる</a:t>
            </a:r>
          </a:p>
        </p:txBody>
      </p:sp>
      <p:sp>
        <p:nvSpPr>
          <p:cNvPr id="19" name="Rectangle 19"/>
          <p:cNvSpPr/>
          <p:nvPr/>
        </p:nvSpPr>
        <p:spPr>
          <a:xfrm>
            <a:off x="609600" y="5181600"/>
            <a:ext cx="10972800" cy="914400"/>
          </a:xfrm>
          <a:prstGeom prst="rect">
            <a:avLst/>
          </a:prstGeom>
          <a:solidFill>
            <a:srgbClr val="F7F9FA"/>
          </a:solidFill>
          <a:ln>
            <a:noFill/>
          </a:ln>
        </p:spPr>
      </p:sp>
      <p:sp>
        <p:nvSpPr>
          <p:cNvPr id="20" name="TextBox 20"/>
          <p:cNvSpPr txBox="1"/>
          <p:nvPr/>
        </p:nvSpPr>
        <p:spPr>
          <a:xfrm>
            <a:off x="830199" y="554497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テストケースを作るか</a:t>
            </a:r>
          </a:p>
        </p:txBody>
      </p:sp>
      <p:sp>
        <p:nvSpPr>
          <p:cNvPr id="21" name="TextBox 21"/>
          <p:cNvSpPr txBox="1"/>
          <p:nvPr/>
        </p:nvSpPr>
        <p:spPr>
          <a:xfrm>
            <a:off x="4069461" y="5561171"/>
            <a:ext cx="660196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「作りません」と答える。ここで評価ループに入らずに止まる</a:t>
            </a:r>
          </a:p>
        </p:txBody>
      </p:sp>
      <p:sp>
        <p:nvSpPr>
          <p:cNvPr id="22" name="Line 22"/>
          <p:cNvSpPr/>
          <p:nvPr/>
        </p:nvSpPr>
        <p:spPr>
          <a:xfrm>
            <a:off x="609600" y="24384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3" name="Line 23"/>
          <p:cNvSpPr/>
          <p:nvPr/>
        </p:nvSpPr>
        <p:spPr>
          <a:xfrm>
            <a:off x="609600" y="33528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4" name="Line 24"/>
          <p:cNvSpPr/>
          <p:nvPr/>
        </p:nvSpPr>
        <p:spPr>
          <a:xfrm>
            <a:off x="609600" y="42672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5" name="Line 25"/>
          <p:cNvSpPr/>
          <p:nvPr/>
        </p:nvSpPr>
        <p:spPr>
          <a:xfrm>
            <a:off x="609600" y="51816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6" name="Line 26"/>
          <p:cNvSpPr/>
          <p:nvPr/>
        </p:nvSpPr>
        <p:spPr>
          <a:xfrm>
            <a:off x="609600" y="60960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7" name="Line 27"/>
          <p:cNvSpPr/>
          <p:nvPr/>
        </p:nvSpPr>
        <p:spPr>
          <a:xfrm>
            <a:off x="3848100" y="2019300"/>
            <a:ext cx="9525" cy="4076700"/>
          </a:xfrm>
          <a:custGeom>
            <a:avLst/>
            <a:gdLst/>
            <a:ahLst/>
            <a:cxnLst/>
            <a:rect l="l" t="t" r="r" b="b"/>
            <a:pathLst>
              <a:path w="9525" h="4076700">
                <a:moveTo>
                  <a:pt x="0" y="0"/>
                </a:moveTo>
                <a:lnTo>
                  <a:pt x="0" y="4076700"/>
                </a:lnTo>
              </a:path>
            </a:pathLst>
          </a:custGeom>
          <a:noFill/>
          <a:ln w="9525">
            <a:solidFill>
              <a:srgbClr val="E3E7EA"/>
            </a:solidFill>
          </a:ln>
        </p:spPr>
      </p:sp>
      <p:sp>
        <p:nvSpPr>
          <p:cNvPr id="28" name="TextBox 28"/>
          <p:cNvSpPr txBox="1"/>
          <p:nvPr/>
        </p:nvSpPr>
        <p:spPr>
          <a:xfrm>
            <a:off x="602361" y="6285071"/>
            <a:ext cx="691534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skill-creator の SKILL.md（意図の確認で聞かれる4点）</a:t>
            </a:r>
          </a:p>
        </p:txBody>
      </p:sp>
      <p:sp>
        <p:nvSpPr>
          <p:cNvPr id="29" name="TextBox 2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173</a:t>
            </a:r>
          </a:p>
        </p:txBody>
      </p:sp>
    </p:spTree>
  </p:cSld>
  <p:clrMapOvr>
    <a:masterClrMapping/>
  </p:clrMapOvr>
  <p:transition xmlns:p14="http://schemas.microsoft.com/office/powerpoint/2010/main" p14:dur="400">
    <p:fade/>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18764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skill-creator の対話を進める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50770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できた SKILL.md は、</a:t>
            </a:r>
            <a:r>
              <a:rPr lang="zh-CN" sz="2480" b="1" dirty="0">
                <a:solidFill>
                  <a:srgbClr val="264DBF"/>
                </a:solidFill>
                <a:latin typeface="Zen Kaku Gothic New"/>
                <a:ea typeface="Zen Kaku Gothic New"/>
                <a:cs typeface="Zen Kaku Gothic New"/>
              </a:rPr>
              <a:t>自分で読んで直します</a:t>
            </a:r>
            <a:r>
              <a:rPr lang="zh-CN" sz="2480" b="1" dirty="0">
                <a:solidFill>
                  <a:srgbClr val="000000"/>
                </a:solidFill>
                <a:latin typeface="Zen Kaku Gothic New"/>
                <a:ea typeface="Zen Kaku Gothic New"/>
                <a:cs typeface="Zen Kaku Gothic New"/>
              </a:rPr>
              <a:t>。</a:t>
            </a:r>
          </a:p>
        </p:txBody>
      </p:sp>
      <p:sp>
        <p:nvSpPr>
          <p:cNvPr id="7" name="Ellipse 7"/>
          <p:cNvSpPr/>
          <p:nvPr/>
        </p:nvSpPr>
        <p:spPr>
          <a:xfrm>
            <a:off x="704850" y="2076450"/>
            <a:ext cx="419100" cy="419100"/>
          </a:xfrm>
          <a:prstGeom prst="ellipse">
            <a:avLst/>
          </a:prstGeom>
          <a:solidFill>
            <a:srgbClr val="47BCC6"/>
          </a:solidFill>
          <a:ln>
            <a:noFill/>
          </a:ln>
        </p:spPr>
      </p:sp>
      <p:sp>
        <p:nvSpPr>
          <p:cNvPr id="8" name="TextBox 8"/>
          <p:cNvSpPr txBox="1"/>
          <p:nvPr/>
        </p:nvSpPr>
        <p:spPr>
          <a:xfrm>
            <a:off x="831315" y="219217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1</a:t>
            </a:r>
          </a:p>
        </p:txBody>
      </p:sp>
      <p:sp>
        <p:nvSpPr>
          <p:cNvPr id="9" name="TextBox 9"/>
          <p:cNvSpPr txBox="1"/>
          <p:nvPr/>
        </p:nvSpPr>
        <p:spPr>
          <a:xfrm>
            <a:off x="1287018" y="2069782"/>
            <a:ext cx="1604262"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4点に答える</a:t>
            </a:r>
          </a:p>
        </p:txBody>
      </p:sp>
      <p:sp>
        <p:nvSpPr>
          <p:cNvPr id="10" name="TextBox 10"/>
          <p:cNvSpPr txBox="1"/>
          <p:nvPr/>
        </p:nvSpPr>
        <p:spPr>
          <a:xfrm>
            <a:off x="1288161" y="2436971"/>
            <a:ext cx="330822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前のページで決めた答え方を、</a:t>
            </a:r>
          </a:p>
          <a:p>
            <a:pPr algn="l">
              <a:lnSpc>
                <a:spcPts val="2175"/>
              </a:lnSpc>
            </a:pPr>
            <a:r>
              <a:rPr lang="zh-CN" sz="1420" dirty="0">
                <a:solidFill>
                  <a:srgbClr val="484848"/>
                </a:solidFill>
                <a:latin typeface="Zen Kaku Gothic New"/>
                <a:ea typeface="Zen Kaku Gothic New"/>
                <a:cs typeface="Zen Kaku Gothic New"/>
              </a:rPr>
              <a:t>そのまま返します。</a:t>
            </a:r>
          </a:p>
        </p:txBody>
      </p:sp>
      <p:sp>
        <p:nvSpPr>
          <p:cNvPr id="11" name="Ellipse 11"/>
          <p:cNvSpPr/>
          <p:nvPr/>
        </p:nvSpPr>
        <p:spPr>
          <a:xfrm>
            <a:off x="704850" y="3200400"/>
            <a:ext cx="419100" cy="419100"/>
          </a:xfrm>
          <a:prstGeom prst="ellipse">
            <a:avLst/>
          </a:prstGeom>
          <a:solidFill>
            <a:srgbClr val="47BCC6"/>
          </a:solidFill>
          <a:ln>
            <a:noFill/>
          </a:ln>
        </p:spPr>
      </p:sp>
      <p:sp>
        <p:nvSpPr>
          <p:cNvPr id="12" name="TextBox 12"/>
          <p:cNvSpPr txBox="1"/>
          <p:nvPr/>
        </p:nvSpPr>
        <p:spPr>
          <a:xfrm>
            <a:off x="831315" y="33161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2</a:t>
            </a:r>
          </a:p>
        </p:txBody>
      </p:sp>
      <p:sp>
        <p:nvSpPr>
          <p:cNvPr id="13" name="TextBox 13"/>
          <p:cNvSpPr txBox="1"/>
          <p:nvPr/>
        </p:nvSpPr>
        <p:spPr>
          <a:xfrm>
            <a:off x="1287018" y="3193732"/>
            <a:ext cx="2325167"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SKILL.md を読む</a:t>
            </a:r>
          </a:p>
        </p:txBody>
      </p:sp>
      <p:sp>
        <p:nvSpPr>
          <p:cNvPr id="14" name="TextBox 14"/>
          <p:cNvSpPr txBox="1"/>
          <p:nvPr/>
        </p:nvSpPr>
        <p:spPr>
          <a:xfrm>
            <a:off x="1288161" y="3560921"/>
            <a:ext cx="377875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生成されたファイルを開き、手順が</a:t>
            </a:r>
          </a:p>
          <a:p>
            <a:pPr algn="l">
              <a:lnSpc>
                <a:spcPts val="2175"/>
              </a:lnSpc>
            </a:pPr>
            <a:r>
              <a:rPr lang="zh-CN" sz="1420" dirty="0">
                <a:solidFill>
                  <a:srgbClr val="484848"/>
                </a:solidFill>
                <a:latin typeface="Zen Kaku Gothic New"/>
                <a:ea typeface="Zen Kaku Gothic New"/>
                <a:cs typeface="Zen Kaku Gothic New"/>
              </a:rPr>
              <a:t>抜けていないか突き合わせます。</a:t>
            </a:r>
          </a:p>
        </p:txBody>
      </p:sp>
      <p:sp>
        <p:nvSpPr>
          <p:cNvPr id="15" name="Ellipse 15"/>
          <p:cNvSpPr/>
          <p:nvPr/>
        </p:nvSpPr>
        <p:spPr>
          <a:xfrm>
            <a:off x="704850" y="4324350"/>
            <a:ext cx="419100" cy="419100"/>
          </a:xfrm>
          <a:prstGeom prst="ellipse">
            <a:avLst/>
          </a:prstGeom>
          <a:solidFill>
            <a:srgbClr val="47BCC6"/>
          </a:solidFill>
          <a:ln>
            <a:noFill/>
          </a:ln>
        </p:spPr>
      </p:sp>
      <p:sp>
        <p:nvSpPr>
          <p:cNvPr id="16" name="TextBox 16"/>
          <p:cNvSpPr txBox="1"/>
          <p:nvPr/>
        </p:nvSpPr>
        <p:spPr>
          <a:xfrm>
            <a:off x="831315" y="444007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3</a:t>
            </a:r>
          </a:p>
        </p:txBody>
      </p:sp>
      <p:sp>
        <p:nvSpPr>
          <p:cNvPr id="17" name="TextBox 17"/>
          <p:cNvSpPr txBox="1"/>
          <p:nvPr/>
        </p:nvSpPr>
        <p:spPr>
          <a:xfrm>
            <a:off x="1287018" y="4317682"/>
            <a:ext cx="2548180"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description を直す</a:t>
            </a:r>
          </a:p>
        </p:txBody>
      </p:sp>
      <p:sp>
        <p:nvSpPr>
          <p:cNvPr id="18" name="TextBox 18"/>
          <p:cNvSpPr txBox="1"/>
          <p:nvPr/>
        </p:nvSpPr>
        <p:spPr>
          <a:xfrm>
            <a:off x="1288161" y="4684871"/>
            <a:ext cx="330822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いつ使うかを description に</a:t>
            </a:r>
          </a:p>
          <a:p>
            <a:pPr algn="l">
              <a:lnSpc>
                <a:spcPts val="2175"/>
              </a:lnSpc>
            </a:pPr>
            <a:r>
              <a:rPr lang="zh-CN" sz="1420" dirty="0">
                <a:solidFill>
                  <a:srgbClr val="484848"/>
                </a:solidFill>
                <a:latin typeface="Zen Kaku Gothic New"/>
                <a:ea typeface="Zen Kaku Gothic New"/>
                <a:cs typeface="Zen Kaku Gothic New"/>
              </a:rPr>
              <a:t>書き切るのが原本の方針です。</a:t>
            </a:r>
          </a:p>
        </p:txBody>
      </p:sp>
      <p:sp>
        <p:nvSpPr>
          <p:cNvPr id="19" name="Rectangle 19"/>
          <p:cNvSpPr/>
          <p:nvPr/>
        </p:nvSpPr>
        <p:spPr>
          <a:xfrm>
            <a:off x="6591300" y="1905000"/>
            <a:ext cx="4838700" cy="3238500"/>
          </a:xfrm>
          <a:prstGeom prst="roundRect">
            <a:avLst>
              <a:gd name="adj" fmla="val 2353"/>
            </a:avLst>
          </a:prstGeom>
          <a:solidFill>
            <a:srgbClr val="F2F4F8"/>
          </a:solidFill>
          <a:ln w="14288">
            <a:solidFill>
              <a:srgbClr val="9AA0B4"/>
            </a:solidFill>
            <a:custDash>
              <a:ds d="400000" sp="266666"/>
            </a:custDash>
          </a:ln>
        </p:spPr>
      </p:sp>
      <p:sp>
        <p:nvSpPr>
          <p:cNvPr id="20" name="TextBox 20"/>
          <p:cNvSpPr txBox="1"/>
          <p:nvPr/>
        </p:nvSpPr>
        <p:spPr>
          <a:xfrm>
            <a:off x="7910512" y="289702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21" name="TextBox 21"/>
          <p:cNvSpPr txBox="1"/>
          <p:nvPr/>
        </p:nvSpPr>
        <p:spPr>
          <a:xfrm>
            <a:off x="7509462" y="3332321"/>
            <a:ext cx="3002375"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skill-creator の対話画面。</a:t>
            </a:r>
          </a:p>
        </p:txBody>
      </p:sp>
      <p:sp>
        <p:nvSpPr>
          <p:cNvPr id="22" name="TextBox 22"/>
          <p:cNvSpPr txBox="1"/>
          <p:nvPr/>
        </p:nvSpPr>
        <p:spPr>
          <a:xfrm>
            <a:off x="7527107" y="3618071"/>
            <a:ext cx="2967085"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4点を聞かれているところを</a:t>
            </a:r>
          </a:p>
        </p:txBody>
      </p:sp>
      <p:sp>
        <p:nvSpPr>
          <p:cNvPr id="23" name="TextBox 23"/>
          <p:cNvSpPr txBox="1"/>
          <p:nvPr/>
        </p:nvSpPr>
        <p:spPr>
          <a:xfrm>
            <a:off x="7709440" y="3903821"/>
            <a:ext cx="260242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当日リハで撮影します。</a:t>
            </a:r>
          </a:p>
        </p:txBody>
      </p:sp>
      <p:sp>
        <p:nvSpPr>
          <p:cNvPr id="24" name="Rectangle 24"/>
          <p:cNvSpPr/>
          <p:nvPr/>
        </p:nvSpPr>
        <p:spPr>
          <a:xfrm>
            <a:off x="6591300" y="5448300"/>
            <a:ext cx="4838700" cy="800100"/>
          </a:xfrm>
          <a:prstGeom prst="roundRect">
            <a:avLst>
              <a:gd name="adj" fmla="val 9524"/>
            </a:avLst>
          </a:prstGeom>
          <a:solidFill>
            <a:srgbClr val="EEF6F7"/>
          </a:solidFill>
          <a:ln>
            <a:noFill/>
          </a:ln>
        </p:spPr>
      </p:sp>
      <p:sp>
        <p:nvSpPr>
          <p:cNvPr id="25" name="Rectangle 25"/>
          <p:cNvSpPr/>
          <p:nvPr/>
        </p:nvSpPr>
        <p:spPr>
          <a:xfrm>
            <a:off x="6591300" y="5448300"/>
            <a:ext cx="57150" cy="800100"/>
          </a:xfrm>
          <a:prstGeom prst="roundRect">
            <a:avLst>
              <a:gd name="adj" fmla="val 50000"/>
            </a:avLst>
          </a:prstGeom>
          <a:solidFill>
            <a:srgbClr val="47BCC6"/>
          </a:solidFill>
          <a:ln>
            <a:noFill/>
          </a:ln>
        </p:spPr>
      </p:sp>
      <p:sp>
        <p:nvSpPr>
          <p:cNvPr id="26" name="TextBox 26"/>
          <p:cNvSpPr txBox="1"/>
          <p:nvPr/>
        </p:nvSpPr>
        <p:spPr>
          <a:xfrm>
            <a:off x="6850380" y="5610225"/>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直す場所はここだけです</a:t>
            </a:r>
          </a:p>
        </p:txBody>
      </p:sp>
      <p:sp>
        <p:nvSpPr>
          <p:cNvPr id="27" name="TextBox 27"/>
          <p:cNvSpPr txBox="1"/>
          <p:nvPr/>
        </p:nvSpPr>
        <p:spPr>
          <a:xfrm>
            <a:off x="6850761" y="59231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本文の手順は生成されたままで構いません。</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174</a:t>
            </a:r>
          </a:p>
        </p:txBody>
      </p:sp>
    </p:spTree>
  </p:cSld>
  <p:clrMapOvr>
    <a:masterClrMapping/>
  </p:clrMapOvr>
  <p:transition xmlns:p14="http://schemas.microsoft.com/office/powerpoint/2010/main" p14:dur="400">
    <p:fade/>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作る場所と名前の決まり</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86893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Skill は</a:t>
            </a:r>
            <a:r>
              <a:rPr lang="zh-CN" sz="2480" b="1" dirty="0">
                <a:solidFill>
                  <a:srgbClr val="264DBF"/>
                </a:solidFill>
                <a:latin typeface="Zen Kaku Gothic New"/>
                <a:ea typeface="Zen Kaku Gothic New"/>
                <a:cs typeface="Zen Kaku Gothic New"/>
              </a:rPr>
              <a:t>個人スコープ</a:t>
            </a:r>
            <a:r>
              <a:rPr lang="zh-CN" sz="2480" b="1" dirty="0">
                <a:solidFill>
                  <a:srgbClr val="000000"/>
                </a:solidFill>
                <a:latin typeface="Zen Kaku Gothic New"/>
                <a:ea typeface="Zen Kaku Gothic New"/>
                <a:cs typeface="Zen Kaku Gothic New"/>
              </a:rPr>
              <a:t>に作ります。演習ごとに</a:t>
            </a:r>
          </a:p>
        </p:txBody>
      </p:sp>
      <p:sp>
        <p:nvSpPr>
          <p:cNvPr id="7" name="TextBox 7"/>
          <p:cNvSpPr txBox="1"/>
          <p:nvPr/>
        </p:nvSpPr>
        <p:spPr>
          <a:xfrm>
            <a:off x="597027" y="1694974"/>
            <a:ext cx="603189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フォルダを開き直すためです。</a:t>
            </a:r>
          </a:p>
        </p:txBody>
      </p:sp>
      <p:sp>
        <p:nvSpPr>
          <p:cNvPr id="8" name="Rectangle 8"/>
          <p:cNvSpPr/>
          <p:nvPr/>
        </p:nvSpPr>
        <p:spPr>
          <a:xfrm>
            <a:off x="609600" y="2343150"/>
            <a:ext cx="10972800" cy="1047750"/>
          </a:xfrm>
          <a:prstGeom prst="roundRect">
            <a:avLst>
              <a:gd name="adj" fmla="val 7273"/>
            </a:avLst>
          </a:prstGeom>
          <a:solidFill>
            <a:srgbClr val="1E1E1E"/>
          </a:solidFill>
          <a:ln>
            <a:noFill/>
          </a:ln>
        </p:spPr>
      </p:sp>
      <p:sp>
        <p:nvSpPr>
          <p:cNvPr id="9" name="TextBox 9"/>
          <p:cNvSpPr txBox="1"/>
          <p:nvPr/>
        </p:nvSpPr>
        <p:spPr>
          <a:xfrm>
            <a:off x="831075" y="2629900"/>
            <a:ext cx="950639" cy="274301"/>
          </a:xfrm>
          <a:prstGeom prst="rect">
            <a:avLst/>
          </a:prstGeom>
          <a:noFill/>
          <a:ln>
            <a:noFill/>
          </a:ln>
        </p:spPr>
        <p:txBody>
          <a:bodyPr wrap="none" lIns="0" tIns="0" rIns="0" bIns="0" anchor="t" anchorCtr="0">
            <a:spAutoFit/>
          </a:bodyPr>
          <a:lstStyle/>
          <a:p>
            <a:pPr algn="l"/>
            <a:r>
              <a:rPr lang="en-US" sz="1400" dirty="0">
                <a:solidFill>
                  <a:srgbClr val="8A9499"/>
                </a:solidFill>
                <a:latin typeface="Source Code Pro"/>
                <a:ea typeface="Source Code Pro"/>
                <a:cs typeface="Source Code Pro"/>
              </a:rPr>
              <a:t>Windows</a:t>
            </a:r>
          </a:p>
        </p:txBody>
      </p:sp>
      <p:sp>
        <p:nvSpPr>
          <p:cNvPr id="10" name="TextBox 10"/>
          <p:cNvSpPr txBox="1"/>
          <p:nvPr/>
        </p:nvSpPr>
        <p:spPr>
          <a:xfrm>
            <a:off x="1974075" y="2629900"/>
            <a:ext cx="5630769"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%USERPROFILE%\.claude\skills\&lt;名前&gt;\SKILL.md</a:t>
            </a:r>
          </a:p>
        </p:txBody>
      </p:sp>
      <p:sp>
        <p:nvSpPr>
          <p:cNvPr id="11" name="TextBox 11"/>
          <p:cNvSpPr txBox="1"/>
          <p:nvPr/>
        </p:nvSpPr>
        <p:spPr>
          <a:xfrm>
            <a:off x="831075" y="2972800"/>
            <a:ext cx="453606" cy="274301"/>
          </a:xfrm>
          <a:prstGeom prst="rect">
            <a:avLst/>
          </a:prstGeom>
          <a:noFill/>
          <a:ln>
            <a:noFill/>
          </a:ln>
        </p:spPr>
        <p:txBody>
          <a:bodyPr wrap="none" lIns="0" tIns="0" rIns="0" bIns="0" anchor="t" anchorCtr="0">
            <a:spAutoFit/>
          </a:bodyPr>
          <a:lstStyle/>
          <a:p>
            <a:pPr algn="l"/>
            <a:r>
              <a:rPr lang="en-US" sz="1400" dirty="0">
                <a:solidFill>
                  <a:srgbClr val="8A9499"/>
                </a:solidFill>
                <a:latin typeface="Source Code Pro"/>
                <a:ea typeface="Source Code Pro"/>
                <a:cs typeface="Source Code Pro"/>
              </a:rPr>
              <a:t>Mac</a:t>
            </a:r>
          </a:p>
        </p:txBody>
      </p:sp>
      <p:sp>
        <p:nvSpPr>
          <p:cNvPr id="12" name="TextBox 12"/>
          <p:cNvSpPr txBox="1"/>
          <p:nvPr/>
        </p:nvSpPr>
        <p:spPr>
          <a:xfrm>
            <a:off x="1974075" y="2972800"/>
            <a:ext cx="3876774"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~/.claude/skills/&lt;名前&gt;/SKILL.md</a:t>
            </a:r>
          </a:p>
        </p:txBody>
      </p:sp>
      <p:sp>
        <p:nvSpPr>
          <p:cNvPr id="13" name="Rectangle 13"/>
          <p:cNvSpPr/>
          <p:nvPr/>
        </p:nvSpPr>
        <p:spPr>
          <a:xfrm>
            <a:off x="609600" y="3695700"/>
            <a:ext cx="10972800" cy="1905000"/>
          </a:xfrm>
          <a:prstGeom prst="roundRect">
            <a:avLst>
              <a:gd name="adj" fmla="val 5000"/>
            </a:avLst>
          </a:prstGeom>
          <a:solidFill>
            <a:srgbClr val="F3F3F3"/>
          </a:solidFill>
          <a:ln>
            <a:noFill/>
          </a:ln>
        </p:spPr>
      </p:sp>
      <p:sp>
        <p:nvSpPr>
          <p:cNvPr id="14" name="Rectangle 14"/>
          <p:cNvSpPr/>
          <p:nvPr/>
        </p:nvSpPr>
        <p:spPr>
          <a:xfrm>
            <a:off x="609600" y="3695700"/>
            <a:ext cx="76200" cy="1905000"/>
          </a:xfrm>
          <a:prstGeom prst="roundRect">
            <a:avLst>
              <a:gd name="adj" fmla="val 50000"/>
            </a:avLst>
          </a:prstGeom>
          <a:solidFill>
            <a:srgbClr val="47BCC6"/>
          </a:solidFill>
          <a:ln>
            <a:noFill/>
          </a:ln>
        </p:spPr>
      </p:sp>
      <p:sp>
        <p:nvSpPr>
          <p:cNvPr id="15" name="TextBox 15"/>
          <p:cNvSpPr txBox="1"/>
          <p:nvPr/>
        </p:nvSpPr>
        <p:spPr>
          <a:xfrm>
            <a:off x="906399" y="390667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名前の決まり</a:t>
            </a:r>
          </a:p>
        </p:txBody>
      </p:sp>
      <p:sp>
        <p:nvSpPr>
          <p:cNvPr id="16" name="TextBox 16"/>
          <p:cNvSpPr txBox="1"/>
          <p:nvPr/>
        </p:nvSpPr>
        <p:spPr>
          <a:xfrm>
            <a:off x="907161" y="4284821"/>
            <a:ext cx="9789843"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コマンド名はフォルダ名で決まります。frontmatter の name は表示名だけに使われます。</a:t>
            </a:r>
          </a:p>
          <a:p>
            <a:pPr algn="l">
              <a:lnSpc>
                <a:spcPts val="2400"/>
              </a:lnSpc>
            </a:pPr>
            <a:r>
              <a:rPr lang="zh-CN" sz="1420" dirty="0">
                <a:solidFill>
                  <a:srgbClr val="484848"/>
                </a:solidFill>
                <a:latin typeface="Zen Kaku Gothic New"/>
                <a:ea typeface="Zen Kaku Gothic New"/>
                <a:cs typeface="Zen Kaku Gothic New"/>
              </a:rPr>
              <a:t>フォルダ名は英数字とハイフンだけにします。日本語や空白が入ると呼び出せません。</a:t>
            </a:r>
          </a:p>
          <a:p>
            <a:pPr algn="l">
              <a:lnSpc>
                <a:spcPts val="2400"/>
              </a:lnSpc>
            </a:pPr>
            <a:r>
              <a:rPr lang="zh-CN" sz="1420" dirty="0">
                <a:solidFill>
                  <a:srgbClr val="484848"/>
                </a:solidFill>
                <a:latin typeface="Zen Kaku Gothic New"/>
                <a:ea typeface="Zen Kaku Gothic New"/>
                <a:cs typeface="Zen Kaku Gothic New"/>
              </a:rPr>
              <a:t>SKILL.md はフォルダの直下に置きます。1段深いところに置くと読まれません。</a:t>
            </a:r>
          </a:p>
        </p:txBody>
      </p:sp>
      <p:sp>
        <p:nvSpPr>
          <p:cNvPr id="17" name="TextBox 17"/>
          <p:cNvSpPr txBox="1"/>
          <p:nvPr/>
        </p:nvSpPr>
        <p:spPr>
          <a:xfrm>
            <a:off x="602361" y="5942171"/>
            <a:ext cx="6097349"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Skills https://code.claude.com/docs/en/skills</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175</a:t>
            </a:r>
          </a:p>
        </p:txBody>
      </p:sp>
    </p:spTree>
  </p:cSld>
  <p:clrMapOvr>
    <a:masterClrMapping/>
  </p:clrMapOvr>
  <p:transition xmlns:p14="http://schemas.microsoft.com/office/powerpoint/2010/main" p14:dur="400">
    <p:fade/>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研修で使わない部分</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294924"/>
            <a:ext cx="841314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使わない部分は</a:t>
            </a:r>
            <a:r>
              <a:rPr lang="zh-CN" sz="2480" b="1" dirty="0">
                <a:solidFill>
                  <a:srgbClr val="264DBF"/>
                </a:solidFill>
                <a:latin typeface="Zen Kaku Gothic New"/>
                <a:ea typeface="Zen Kaku Gothic New"/>
                <a:cs typeface="Zen Kaku Gothic New"/>
              </a:rPr>
              <a:t>依頼文の1行目</a:t>
            </a:r>
            <a:r>
              <a:rPr lang="zh-CN" sz="2480" b="1" dirty="0">
                <a:solidFill>
                  <a:srgbClr val="000000"/>
                </a:solidFill>
                <a:latin typeface="Zen Kaku Gothic New"/>
                <a:ea typeface="Zen Kaku Gothic New"/>
                <a:cs typeface="Zen Kaku Gothic New"/>
              </a:rPr>
              <a:t>で切ります。</a:t>
            </a:r>
          </a:p>
        </p:txBody>
      </p:sp>
      <p:sp>
        <p:nvSpPr>
          <p:cNvPr id="9" name="Rectangle 9"/>
          <p:cNvSpPr/>
          <p:nvPr/>
        </p:nvSpPr>
        <p:spPr>
          <a:xfrm>
            <a:off x="609600" y="2019300"/>
            <a:ext cx="10972800" cy="419100"/>
          </a:xfrm>
          <a:prstGeom prst="rect">
            <a:avLst/>
          </a:prstGeom>
          <a:solidFill>
            <a:srgbClr val="0B2E33"/>
          </a:solidFill>
          <a:ln>
            <a:noFill/>
          </a:ln>
        </p:spPr>
      </p:sp>
      <p:sp>
        <p:nvSpPr>
          <p:cNvPr id="10" name="TextBox 10"/>
          <p:cNvSpPr txBox="1"/>
          <p:nvPr/>
        </p:nvSpPr>
        <p:spPr>
          <a:xfrm>
            <a:off x="830961" y="2141696"/>
            <a:ext cx="2237756"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同梱されているもの</a:t>
            </a:r>
          </a:p>
        </p:txBody>
      </p:sp>
      <p:sp>
        <p:nvSpPr>
          <p:cNvPr id="11" name="TextBox 11"/>
          <p:cNvSpPr txBox="1"/>
          <p:nvPr/>
        </p:nvSpPr>
        <p:spPr>
          <a:xfrm>
            <a:off x="4926711" y="214169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使わない理由</a:t>
            </a:r>
          </a:p>
        </p:txBody>
      </p:sp>
      <p:sp>
        <p:nvSpPr>
          <p:cNvPr id="12" name="Rectangle 12"/>
          <p:cNvSpPr/>
          <p:nvPr/>
        </p:nvSpPr>
        <p:spPr>
          <a:xfrm>
            <a:off x="609600" y="2438400"/>
            <a:ext cx="10972800" cy="1066800"/>
          </a:xfrm>
          <a:prstGeom prst="rect">
            <a:avLst/>
          </a:prstGeom>
          <a:solidFill>
            <a:srgbClr val="FFFFFF"/>
          </a:solidFill>
          <a:ln>
            <a:noFill/>
          </a:ln>
        </p:spPr>
      </p:sp>
      <p:sp>
        <p:nvSpPr>
          <p:cNvPr id="13" name="TextBox 13"/>
          <p:cNvSpPr txBox="1"/>
          <p:nvPr/>
        </p:nvSpPr>
        <p:spPr>
          <a:xfrm>
            <a:off x="830961" y="2741771"/>
            <a:ext cx="337409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run_eval.py / run_loop.py /</a:t>
            </a:r>
          </a:p>
        </p:txBody>
      </p:sp>
      <p:sp>
        <p:nvSpPr>
          <p:cNvPr id="14" name="TextBox 14"/>
          <p:cNvSpPr txBox="1"/>
          <p:nvPr/>
        </p:nvSpPr>
        <p:spPr>
          <a:xfrm>
            <a:off x="830961" y="3008471"/>
            <a:ext cx="286768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improve_description.py</a:t>
            </a:r>
          </a:p>
        </p:txBody>
      </p:sp>
      <p:sp>
        <p:nvSpPr>
          <p:cNvPr id="15" name="TextBox 15"/>
          <p:cNvSpPr txBox="1"/>
          <p:nvPr/>
        </p:nvSpPr>
        <p:spPr>
          <a:xfrm>
            <a:off x="4926711" y="2741771"/>
            <a:ext cx="4825698"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claude の CLI を subprocess で起動します。</a:t>
            </a:r>
          </a:p>
          <a:p>
            <a:pPr algn="l">
              <a:lnSpc>
                <a:spcPts val="2250"/>
              </a:lnSpc>
            </a:pPr>
            <a:r>
              <a:rPr lang="zh-CN" sz="1420" dirty="0">
                <a:solidFill>
                  <a:srgbClr val="484848"/>
                </a:solidFill>
                <a:latin typeface="Zen Kaku Gothic New"/>
                <a:ea typeface="Zen Kaku Gothic New"/>
                <a:cs typeface="Zen Kaku Gothic New"/>
              </a:rPr>
              <a:t>本研修は CLI を入れないため動きません。</a:t>
            </a:r>
          </a:p>
        </p:txBody>
      </p:sp>
      <p:sp>
        <p:nvSpPr>
          <p:cNvPr id="16" name="Rectangle 16"/>
          <p:cNvSpPr/>
          <p:nvPr/>
        </p:nvSpPr>
        <p:spPr>
          <a:xfrm>
            <a:off x="609600" y="3505200"/>
            <a:ext cx="10972800" cy="1066800"/>
          </a:xfrm>
          <a:prstGeom prst="rect">
            <a:avLst/>
          </a:prstGeom>
          <a:solidFill>
            <a:srgbClr val="F7F9FA"/>
          </a:solidFill>
          <a:ln>
            <a:noFill/>
          </a:ln>
        </p:spPr>
      </p:sp>
      <p:sp>
        <p:nvSpPr>
          <p:cNvPr id="17" name="TextBox 17"/>
          <p:cNvSpPr txBox="1"/>
          <p:nvPr/>
        </p:nvSpPr>
        <p:spPr>
          <a:xfrm>
            <a:off x="830961" y="3808571"/>
            <a:ext cx="2348920"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quick_validate.py /</a:t>
            </a:r>
          </a:p>
        </p:txBody>
      </p:sp>
      <p:sp>
        <p:nvSpPr>
          <p:cNvPr id="18" name="TextBox 18"/>
          <p:cNvSpPr txBox="1"/>
          <p:nvPr/>
        </p:nvSpPr>
        <p:spPr>
          <a:xfrm>
            <a:off x="830961" y="4075271"/>
            <a:ext cx="2003077"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package_skill.py</a:t>
            </a:r>
          </a:p>
        </p:txBody>
      </p:sp>
      <p:sp>
        <p:nvSpPr>
          <p:cNvPr id="19" name="TextBox 19"/>
          <p:cNvSpPr txBox="1"/>
          <p:nvPr/>
        </p:nvSpPr>
        <p:spPr>
          <a:xfrm>
            <a:off x="4926711" y="3808571"/>
            <a:ext cx="448456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PyYAML が必要です。追加インストールが</a:t>
            </a:r>
          </a:p>
          <a:p>
            <a:pPr algn="l">
              <a:lnSpc>
                <a:spcPts val="2250"/>
              </a:lnSpc>
            </a:pPr>
            <a:r>
              <a:rPr lang="zh-CN" sz="1420" dirty="0">
                <a:solidFill>
                  <a:srgbClr val="484848"/>
                </a:solidFill>
                <a:latin typeface="Zen Kaku Gothic New"/>
                <a:ea typeface="Zen Kaku Gothic New"/>
                <a:cs typeface="Zen Kaku Gothic New"/>
              </a:rPr>
              <a:t>できない環境では読み込みで止まります。</a:t>
            </a:r>
          </a:p>
        </p:txBody>
      </p:sp>
      <p:sp>
        <p:nvSpPr>
          <p:cNvPr id="20" name="Rectangle 20"/>
          <p:cNvSpPr/>
          <p:nvPr/>
        </p:nvSpPr>
        <p:spPr>
          <a:xfrm>
            <a:off x="609600" y="4572000"/>
            <a:ext cx="10972800" cy="1066800"/>
          </a:xfrm>
          <a:prstGeom prst="rect">
            <a:avLst/>
          </a:prstGeom>
          <a:solidFill>
            <a:srgbClr val="FFFFFF"/>
          </a:solidFill>
          <a:ln>
            <a:noFill/>
          </a:ln>
        </p:spPr>
      </p:sp>
      <p:sp>
        <p:nvSpPr>
          <p:cNvPr id="21" name="TextBox 21"/>
          <p:cNvSpPr txBox="1"/>
          <p:nvPr/>
        </p:nvSpPr>
        <p:spPr>
          <a:xfrm>
            <a:off x="830961" y="5027771"/>
            <a:ext cx="222540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評価ループ（eval）</a:t>
            </a:r>
          </a:p>
        </p:txBody>
      </p:sp>
      <p:sp>
        <p:nvSpPr>
          <p:cNvPr id="22" name="TextBox 22"/>
          <p:cNvSpPr txBox="1"/>
          <p:nvPr/>
        </p:nvSpPr>
        <p:spPr>
          <a:xfrm>
            <a:off x="4926711" y="4875371"/>
            <a:ext cx="4978622"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サブエージェントを並列で起動します。30名が</a:t>
            </a:r>
          </a:p>
          <a:p>
            <a:pPr algn="l">
              <a:lnSpc>
                <a:spcPts val="2250"/>
              </a:lnSpc>
            </a:pPr>
            <a:r>
              <a:rPr lang="zh-CN" sz="1420" dirty="0">
                <a:solidFill>
                  <a:srgbClr val="484848"/>
                </a:solidFill>
                <a:latin typeface="Zen Kaku Gothic New"/>
                <a:ea typeface="Zen Kaku Gothic New"/>
                <a:cs typeface="Zen Kaku Gothic New"/>
              </a:rPr>
              <a:t>同時に回すと時間もトークンも読めません。</a:t>
            </a:r>
          </a:p>
        </p:txBody>
      </p:sp>
      <p:sp>
        <p:nvSpPr>
          <p:cNvPr id="23" name="Line 23"/>
          <p:cNvSpPr/>
          <p:nvPr/>
        </p:nvSpPr>
        <p:spPr>
          <a:xfrm>
            <a:off x="609600" y="24384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4" name="Line 24"/>
          <p:cNvSpPr/>
          <p:nvPr/>
        </p:nvSpPr>
        <p:spPr>
          <a:xfrm>
            <a:off x="609600" y="35052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5" name="Line 25"/>
          <p:cNvSpPr/>
          <p:nvPr/>
        </p:nvSpPr>
        <p:spPr>
          <a:xfrm>
            <a:off x="609600" y="45720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6" name="Line 26"/>
          <p:cNvSpPr/>
          <p:nvPr/>
        </p:nvSpPr>
        <p:spPr>
          <a:xfrm>
            <a:off x="609600" y="56388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7" name="Line 27"/>
          <p:cNvSpPr/>
          <p:nvPr/>
        </p:nvSpPr>
        <p:spPr>
          <a:xfrm>
            <a:off x="4705350" y="2019300"/>
            <a:ext cx="9525" cy="3619500"/>
          </a:xfrm>
          <a:custGeom>
            <a:avLst/>
            <a:gdLst/>
            <a:ahLst/>
            <a:cxnLst/>
            <a:rect l="l" t="t" r="r" b="b"/>
            <a:pathLst>
              <a:path w="9525" h="3619500">
                <a:moveTo>
                  <a:pt x="0" y="0"/>
                </a:moveTo>
                <a:lnTo>
                  <a:pt x="0" y="3619500"/>
                </a:lnTo>
              </a:path>
            </a:pathLst>
          </a:custGeom>
          <a:noFill/>
          <a:ln w="9525">
            <a:solidFill>
              <a:srgbClr val="E3E7EA"/>
            </a:solidFill>
          </a:ln>
        </p:spPr>
      </p:sp>
      <p:sp>
        <p:nvSpPr>
          <p:cNvPr id="28" name="Rectangle 28"/>
          <p:cNvSpPr/>
          <p:nvPr/>
        </p:nvSpPr>
        <p:spPr>
          <a:xfrm>
            <a:off x="609600" y="5829300"/>
            <a:ext cx="10972800" cy="647700"/>
          </a:xfrm>
          <a:prstGeom prst="roundRect">
            <a:avLst>
              <a:gd name="adj" fmla="val 11765"/>
            </a:avLst>
          </a:prstGeom>
          <a:solidFill>
            <a:srgbClr val="EEF6F7"/>
          </a:solidFill>
          <a:ln>
            <a:noFill/>
          </a:ln>
        </p:spPr>
      </p:sp>
      <p:sp>
        <p:nvSpPr>
          <p:cNvPr id="29" name="Rectangle 29"/>
          <p:cNvSpPr/>
          <p:nvPr/>
        </p:nvSpPr>
        <p:spPr>
          <a:xfrm>
            <a:off x="609600" y="5829300"/>
            <a:ext cx="57150" cy="647700"/>
          </a:xfrm>
          <a:prstGeom prst="roundRect">
            <a:avLst>
              <a:gd name="adj" fmla="val 50000"/>
            </a:avLst>
          </a:prstGeom>
          <a:solidFill>
            <a:srgbClr val="47BCC6"/>
          </a:solidFill>
          <a:ln>
            <a:noFill/>
          </a:ln>
        </p:spPr>
      </p:sp>
      <p:sp>
        <p:nvSpPr>
          <p:cNvPr id="30" name="TextBox 30"/>
          <p:cNvSpPr txBox="1"/>
          <p:nvPr/>
        </p:nvSpPr>
        <p:spPr>
          <a:xfrm>
            <a:off x="869061" y="6075521"/>
            <a:ext cx="918525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使う範囲は、意図の確認から SKILL.md を書くところまでです。ここで止めます。</a:t>
            </a:r>
          </a:p>
        </p:txBody>
      </p:sp>
      <p:sp>
        <p:nvSpPr>
          <p:cNvPr id="31" name="TextBox 3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176</a:t>
            </a:r>
          </a:p>
        </p:txBody>
      </p:sp>
    </p:spTree>
  </p:cSld>
  <p:clrMapOvr>
    <a:masterClrMapping/>
  </p:clrMapOvr>
  <p:transition xmlns:p14="http://schemas.microsoft.com/office/powerpoint/2010/main" p14:dur="400">
    <p:fade/>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9080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作った Skill を1回使う</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8408908"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 xml:space="preserve">対象は、いま開いている </a:t>
            </a:r>
            <a:r>
              <a:rPr lang="en-US" sz="2250" b="1" dirty="0">
                <a:solidFill>
                  <a:srgbClr val="264DBF"/>
                </a:solidFill>
                <a:latin typeface="Zen Kaku Gothic New"/>
                <a:ea typeface="Zen Kaku Gothic New"/>
                <a:cs typeface="Zen Kaku Gothic New"/>
              </a:rPr>
              <a:t>ticket_app.py</a:t>
            </a:r>
            <a:r>
              <a:rPr lang="zh-CN" sz="2250" b="1" dirty="0">
                <a:solidFill>
                  <a:srgbClr val="000000"/>
                </a:solidFill>
                <a:latin typeface="Zen Kaku Gothic New"/>
                <a:ea typeface="Zen Kaku Gothic New"/>
                <a:cs typeface="Zen Kaku Gothic New"/>
              </a:rPr>
              <a:t xml:space="preserve"> です。</a:t>
            </a:r>
          </a:p>
        </p:txBody>
      </p:sp>
      <p:sp>
        <p:nvSpPr>
          <p:cNvPr id="7" name="Rectangle 7"/>
          <p:cNvSpPr/>
          <p:nvPr/>
        </p:nvSpPr>
        <p:spPr>
          <a:xfrm>
            <a:off x="609600" y="1905000"/>
            <a:ext cx="5638800" cy="3810000"/>
          </a:xfrm>
          <a:prstGeom prst="roundRect">
            <a:avLst>
              <a:gd name="adj" fmla="val 2000"/>
            </a:avLst>
          </a:prstGeom>
          <a:solidFill>
            <a:srgbClr val="F2F4F8"/>
          </a:solidFill>
          <a:ln w="14288">
            <a:solidFill>
              <a:srgbClr val="9AA0B4"/>
            </a:solidFill>
            <a:custDash>
              <a:ds d="400000" sp="266666"/>
            </a:custDash>
          </a:ln>
        </p:spPr>
      </p:sp>
      <p:sp>
        <p:nvSpPr>
          <p:cNvPr id="8" name="TextBox 8"/>
          <p:cNvSpPr txBox="1"/>
          <p:nvPr/>
        </p:nvSpPr>
        <p:spPr>
          <a:xfrm>
            <a:off x="2328862" y="30303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9" name="TextBox 9"/>
          <p:cNvSpPr txBox="1"/>
          <p:nvPr/>
        </p:nvSpPr>
        <p:spPr>
          <a:xfrm>
            <a:off x="2513990" y="3465671"/>
            <a:ext cx="1830019"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自作した Skill を</a:t>
            </a:r>
          </a:p>
        </p:txBody>
      </p:sp>
      <p:sp>
        <p:nvSpPr>
          <p:cNvPr id="10" name="TextBox 10"/>
          <p:cNvSpPr txBox="1"/>
          <p:nvPr/>
        </p:nvSpPr>
        <p:spPr>
          <a:xfrm>
            <a:off x="2104263" y="3751421"/>
            <a:ext cx="2649474"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ticket_app.py に対して</a:t>
            </a:r>
          </a:p>
        </p:txBody>
      </p:sp>
      <p:sp>
        <p:nvSpPr>
          <p:cNvPr id="11" name="TextBox 11"/>
          <p:cNvSpPr txBox="1"/>
          <p:nvPr/>
        </p:nvSpPr>
        <p:spPr>
          <a:xfrm>
            <a:off x="2245424" y="4037171"/>
            <a:ext cx="2367153"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実行したパネル画面。</a:t>
            </a:r>
          </a:p>
        </p:txBody>
      </p:sp>
      <p:sp>
        <p:nvSpPr>
          <p:cNvPr id="12" name="TextBox 12"/>
          <p:cNvSpPr txBox="1"/>
          <p:nvPr/>
        </p:nvSpPr>
        <p:spPr>
          <a:xfrm>
            <a:off x="2127790" y="4322921"/>
            <a:ext cx="260242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当日リハで撮影します。</a:t>
            </a:r>
          </a:p>
        </p:txBody>
      </p:sp>
      <p:sp>
        <p:nvSpPr>
          <p:cNvPr id="13" name="Ellipse 13"/>
          <p:cNvSpPr/>
          <p:nvPr/>
        </p:nvSpPr>
        <p:spPr>
          <a:xfrm>
            <a:off x="6562725" y="2009775"/>
            <a:ext cx="323850" cy="323850"/>
          </a:xfrm>
          <a:prstGeom prst="ellipse">
            <a:avLst/>
          </a:prstGeom>
          <a:solidFill>
            <a:srgbClr val="264DBF"/>
          </a:solidFill>
          <a:ln>
            <a:noFill/>
          </a:ln>
        </p:spPr>
      </p:sp>
      <p:sp>
        <p:nvSpPr>
          <p:cNvPr id="14" name="TextBox 14"/>
          <p:cNvSpPr txBox="1"/>
          <p:nvPr/>
        </p:nvSpPr>
        <p:spPr>
          <a:xfrm>
            <a:off x="6649478" y="2084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6983349" y="2068354"/>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同じ手順が出るか</a:t>
            </a:r>
          </a:p>
        </p:txBody>
      </p:sp>
      <p:sp>
        <p:nvSpPr>
          <p:cNvPr id="16" name="TextBox 16"/>
          <p:cNvSpPr txBox="1"/>
          <p:nvPr/>
        </p:nvSpPr>
        <p:spPr>
          <a:xfrm>
            <a:off x="6984111" y="2436971"/>
            <a:ext cx="287297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実行 → 症状の説明 → 修正 →</a:t>
            </a:r>
          </a:p>
          <a:p>
            <a:pPr algn="l">
              <a:lnSpc>
                <a:spcPts val="2175"/>
              </a:lnSpc>
            </a:pPr>
            <a:r>
              <a:rPr lang="zh-CN" sz="1420" dirty="0">
                <a:solidFill>
                  <a:srgbClr val="484848"/>
                </a:solidFill>
                <a:latin typeface="Zen Kaku Gothic New"/>
                <a:ea typeface="Zen Kaku Gothic New"/>
                <a:cs typeface="Zen Kaku Gothic New"/>
              </a:rPr>
              <a:t>再実行 → 検算の順に進むか</a:t>
            </a:r>
          </a:p>
        </p:txBody>
      </p:sp>
      <p:sp>
        <p:nvSpPr>
          <p:cNvPr id="17" name="Ellipse 17"/>
          <p:cNvSpPr/>
          <p:nvPr/>
        </p:nvSpPr>
        <p:spPr>
          <a:xfrm>
            <a:off x="6562725" y="3248025"/>
            <a:ext cx="323850" cy="323850"/>
          </a:xfrm>
          <a:prstGeom prst="ellipse">
            <a:avLst/>
          </a:prstGeom>
          <a:solidFill>
            <a:srgbClr val="264DBF"/>
          </a:solidFill>
          <a:ln>
            <a:noFill/>
          </a:ln>
        </p:spPr>
      </p:sp>
      <p:sp>
        <p:nvSpPr>
          <p:cNvPr id="18" name="TextBox 18"/>
          <p:cNvSpPr txBox="1"/>
          <p:nvPr/>
        </p:nvSpPr>
        <p:spPr>
          <a:xfrm>
            <a:off x="6649478" y="3322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9" name="TextBox 19"/>
          <p:cNvSpPr txBox="1"/>
          <p:nvPr/>
        </p:nvSpPr>
        <p:spPr>
          <a:xfrm>
            <a:off x="6983349" y="3306604"/>
            <a:ext cx="180437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呼び方は2通り</a:t>
            </a:r>
          </a:p>
        </p:txBody>
      </p:sp>
      <p:sp>
        <p:nvSpPr>
          <p:cNvPr id="20" name="TextBox 20"/>
          <p:cNvSpPr txBox="1"/>
          <p:nvPr/>
        </p:nvSpPr>
        <p:spPr>
          <a:xfrm>
            <a:off x="6984111" y="3675221"/>
            <a:ext cx="3037665"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/フォルダ名 でも、自然文で</a:t>
            </a:r>
          </a:p>
          <a:p>
            <a:pPr algn="l">
              <a:lnSpc>
                <a:spcPts val="2175"/>
              </a:lnSpc>
            </a:pPr>
            <a:r>
              <a:rPr lang="zh-CN" sz="1420" dirty="0">
                <a:solidFill>
                  <a:srgbClr val="484848"/>
                </a:solidFill>
                <a:latin typeface="Zen Kaku Gothic New"/>
                <a:ea typeface="Zen Kaku Gothic New"/>
                <a:cs typeface="Zen Kaku Gothic New"/>
              </a:rPr>
              <a:t>Skill 名を伝えても呼べます</a:t>
            </a:r>
          </a:p>
        </p:txBody>
      </p:sp>
      <p:sp>
        <p:nvSpPr>
          <p:cNvPr id="21" name="Ellipse 21"/>
          <p:cNvSpPr/>
          <p:nvPr/>
        </p:nvSpPr>
        <p:spPr>
          <a:xfrm>
            <a:off x="6562725" y="4486275"/>
            <a:ext cx="323850" cy="323850"/>
          </a:xfrm>
          <a:prstGeom prst="ellipse">
            <a:avLst/>
          </a:prstGeom>
          <a:solidFill>
            <a:srgbClr val="264DBF"/>
          </a:solidFill>
          <a:ln>
            <a:noFill/>
          </a:ln>
        </p:spPr>
      </p:sp>
      <p:sp>
        <p:nvSpPr>
          <p:cNvPr id="22" name="TextBox 22"/>
          <p:cNvSpPr txBox="1"/>
          <p:nvPr/>
        </p:nvSpPr>
        <p:spPr>
          <a:xfrm>
            <a:off x="6649478" y="45610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3" name="TextBox 23"/>
          <p:cNvSpPr txBox="1"/>
          <p:nvPr/>
        </p:nvSpPr>
        <p:spPr>
          <a:xfrm>
            <a:off x="6983349" y="4544854"/>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直したくなったら</a:t>
            </a:r>
          </a:p>
        </p:txBody>
      </p:sp>
      <p:sp>
        <p:nvSpPr>
          <p:cNvPr id="24" name="TextBox 24"/>
          <p:cNvSpPr txBox="1"/>
          <p:nvPr/>
        </p:nvSpPr>
        <p:spPr>
          <a:xfrm>
            <a:off x="6984111" y="4913471"/>
            <a:ext cx="2990612"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SKILL.md の書き換えは同じ</a:t>
            </a:r>
          </a:p>
          <a:p>
            <a:pPr algn="l">
              <a:lnSpc>
                <a:spcPts val="2175"/>
              </a:lnSpc>
            </a:pPr>
            <a:r>
              <a:rPr lang="zh-CN" sz="1420" dirty="0">
                <a:solidFill>
                  <a:srgbClr val="484848"/>
                </a:solidFill>
                <a:latin typeface="Zen Kaku Gothic New"/>
                <a:ea typeface="Zen Kaku Gothic New"/>
                <a:cs typeface="Zen Kaku Gothic New"/>
              </a:rPr>
              <a:t>セッションで反映されます</a:t>
            </a:r>
          </a:p>
        </p:txBody>
      </p:sp>
      <p:sp>
        <p:nvSpPr>
          <p:cNvPr id="25" name="TextBox 25"/>
          <p:cNvSpPr txBox="1"/>
          <p:nvPr/>
        </p:nvSpPr>
        <p:spPr>
          <a:xfrm>
            <a:off x="602361" y="5904071"/>
            <a:ext cx="1113358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演習2 で踏んだ手順が再現されるかを見ます。順番が変わっていたら SKILL.md の本文を直します。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177</a:t>
            </a:r>
          </a:p>
        </p:txBody>
      </p:sp>
    </p:spTree>
  </p:cSld>
  <p:clrMapOvr>
    <a:masterClrMapping/>
  </p:clrMapOvr>
  <p:transition xmlns:p14="http://schemas.microsoft.com/office/powerpoint/2010/main" p14:dur="400">
    <p:fade/>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53961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M6 の OK基準</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755503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3つそろったら、</a:t>
            </a:r>
            <a:r>
              <a:rPr lang="zh-CN" sz="2480" b="1" dirty="0">
                <a:solidFill>
                  <a:srgbClr val="264DBF"/>
                </a:solidFill>
                <a:latin typeface="Zen Kaku Gothic New"/>
                <a:ea typeface="Zen Kaku Gothic New"/>
                <a:cs typeface="Zen Kaku Gothic New"/>
              </a:rPr>
              <a:t>できた</a:t>
            </a:r>
            <a:r>
              <a:rPr lang="zh-CN" sz="2480" b="1" dirty="0">
                <a:solidFill>
                  <a:srgbClr val="000000"/>
                </a:solidFill>
                <a:latin typeface="Zen Kaku Gothic New"/>
                <a:ea typeface="Zen Kaku Gothic New"/>
                <a:cs typeface="Zen Kaku Gothic New"/>
              </a:rPr>
              <a:t>と判断します。</a:t>
            </a:r>
          </a:p>
        </p:txBody>
      </p:sp>
      <p:sp>
        <p:nvSpPr>
          <p:cNvPr id="7" name="Rectangle 7"/>
          <p:cNvSpPr/>
          <p:nvPr/>
        </p:nvSpPr>
        <p:spPr>
          <a:xfrm>
            <a:off x="609600" y="2019300"/>
            <a:ext cx="10972800" cy="419100"/>
          </a:xfrm>
          <a:prstGeom prst="rect">
            <a:avLst/>
          </a:prstGeom>
          <a:solidFill>
            <a:srgbClr val="0B2E33"/>
          </a:solidFill>
          <a:ln>
            <a:noFill/>
          </a:ln>
        </p:spPr>
      </p:sp>
      <p:sp>
        <p:nvSpPr>
          <p:cNvPr id="8" name="TextBox 8"/>
          <p:cNvSpPr txBox="1"/>
          <p:nvPr/>
        </p:nvSpPr>
        <p:spPr>
          <a:xfrm>
            <a:off x="830961" y="21416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見るところ</a:t>
            </a:r>
          </a:p>
        </p:txBody>
      </p:sp>
      <p:sp>
        <p:nvSpPr>
          <p:cNvPr id="9" name="TextBox 9"/>
          <p:cNvSpPr txBox="1"/>
          <p:nvPr/>
        </p:nvSpPr>
        <p:spPr>
          <a:xfrm>
            <a:off x="3688461" y="2141696"/>
            <a:ext cx="203633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OK と言える状態</a:t>
            </a:r>
          </a:p>
        </p:txBody>
      </p:sp>
      <p:sp>
        <p:nvSpPr>
          <p:cNvPr id="10" name="Rectangle 10"/>
          <p:cNvSpPr/>
          <p:nvPr/>
        </p:nvSpPr>
        <p:spPr>
          <a:xfrm>
            <a:off x="609600" y="2438400"/>
            <a:ext cx="10972800" cy="838200"/>
          </a:xfrm>
          <a:prstGeom prst="rect">
            <a:avLst/>
          </a:prstGeom>
          <a:solidFill>
            <a:srgbClr val="FFFFFF"/>
          </a:solidFill>
          <a:ln>
            <a:noFill/>
          </a:ln>
        </p:spPr>
      </p:sp>
      <p:sp>
        <p:nvSpPr>
          <p:cNvPr id="11" name="TextBox 11"/>
          <p:cNvSpPr txBox="1"/>
          <p:nvPr/>
        </p:nvSpPr>
        <p:spPr>
          <a:xfrm>
            <a:off x="830199" y="2744629"/>
            <a:ext cx="110813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置き場所</a:t>
            </a:r>
          </a:p>
        </p:txBody>
      </p:sp>
      <p:sp>
        <p:nvSpPr>
          <p:cNvPr id="12" name="TextBox 12"/>
          <p:cNvSpPr txBox="1"/>
          <p:nvPr/>
        </p:nvSpPr>
        <p:spPr>
          <a:xfrm>
            <a:off x="3688461" y="2627471"/>
            <a:ext cx="5684425"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個人スコープの skills フォルダに SKILL.md があり、</a:t>
            </a:r>
          </a:p>
          <a:p>
            <a:pPr algn="l">
              <a:lnSpc>
                <a:spcPts val="2250"/>
              </a:lnSpc>
            </a:pPr>
            <a:r>
              <a:rPr lang="zh-CN" sz="1420" dirty="0">
                <a:solidFill>
                  <a:srgbClr val="484848"/>
                </a:solidFill>
                <a:latin typeface="Zen Kaku Gothic New"/>
                <a:ea typeface="Zen Kaku Gothic New"/>
                <a:cs typeface="Zen Kaku Gothic New"/>
              </a:rPr>
              <a:t>frontmatter に name と description がある</a:t>
            </a:r>
          </a:p>
        </p:txBody>
      </p:sp>
      <p:sp>
        <p:nvSpPr>
          <p:cNvPr id="13" name="Rectangle 13"/>
          <p:cNvSpPr/>
          <p:nvPr/>
        </p:nvSpPr>
        <p:spPr>
          <a:xfrm>
            <a:off x="609600" y="3276600"/>
            <a:ext cx="10972800" cy="838200"/>
          </a:xfrm>
          <a:prstGeom prst="rect">
            <a:avLst/>
          </a:prstGeom>
          <a:solidFill>
            <a:srgbClr val="F7F9FA"/>
          </a:solidFill>
          <a:ln>
            <a:noFill/>
          </a:ln>
        </p:spPr>
      </p:sp>
      <p:sp>
        <p:nvSpPr>
          <p:cNvPr id="14" name="TextBox 14"/>
          <p:cNvSpPr txBox="1"/>
          <p:nvPr/>
        </p:nvSpPr>
        <p:spPr>
          <a:xfrm>
            <a:off x="830199" y="35828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再現するか</a:t>
            </a:r>
          </a:p>
        </p:txBody>
      </p:sp>
      <p:sp>
        <p:nvSpPr>
          <p:cNvPr id="15" name="TextBox 15"/>
          <p:cNvSpPr txBox="1"/>
          <p:nvPr/>
        </p:nvSpPr>
        <p:spPr>
          <a:xfrm>
            <a:off x="3688461" y="3465671"/>
            <a:ext cx="5907929"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ticket_app.py に対して呼ぶと、演習2 で踏んだ手順が</a:t>
            </a:r>
          </a:p>
          <a:p>
            <a:pPr algn="l">
              <a:lnSpc>
                <a:spcPts val="2250"/>
              </a:lnSpc>
            </a:pPr>
            <a:r>
              <a:rPr lang="zh-CN" sz="1420" dirty="0">
                <a:solidFill>
                  <a:srgbClr val="484848"/>
                </a:solidFill>
                <a:latin typeface="Zen Kaku Gothic New"/>
                <a:ea typeface="Zen Kaku Gothic New"/>
                <a:cs typeface="Zen Kaku Gothic New"/>
              </a:rPr>
              <a:t>同じ順番で出てくる</a:t>
            </a:r>
          </a:p>
        </p:txBody>
      </p:sp>
      <p:sp>
        <p:nvSpPr>
          <p:cNvPr id="16" name="Rectangle 16"/>
          <p:cNvSpPr/>
          <p:nvPr/>
        </p:nvSpPr>
        <p:spPr>
          <a:xfrm>
            <a:off x="609600" y="4114800"/>
            <a:ext cx="10972800" cy="838200"/>
          </a:xfrm>
          <a:prstGeom prst="rect">
            <a:avLst/>
          </a:prstGeom>
          <a:solidFill>
            <a:srgbClr val="FFFFFF"/>
          </a:solidFill>
          <a:ln>
            <a:noFill/>
          </a:ln>
        </p:spPr>
      </p:sp>
      <p:sp>
        <p:nvSpPr>
          <p:cNvPr id="17" name="TextBox 17"/>
          <p:cNvSpPr txBox="1"/>
          <p:nvPr/>
        </p:nvSpPr>
        <p:spPr>
          <a:xfrm>
            <a:off x="830199" y="4421029"/>
            <a:ext cx="110813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呼び出し</a:t>
            </a:r>
          </a:p>
        </p:txBody>
      </p:sp>
      <p:sp>
        <p:nvSpPr>
          <p:cNvPr id="18" name="TextBox 18"/>
          <p:cNvSpPr txBox="1"/>
          <p:nvPr/>
        </p:nvSpPr>
        <p:spPr>
          <a:xfrm>
            <a:off x="3688461" y="4437221"/>
            <a:ext cx="585526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/フォルダ名 でも、自然文で Skill 名を伝えても呼べる</a:t>
            </a:r>
          </a:p>
        </p:txBody>
      </p:sp>
      <p:sp>
        <p:nvSpPr>
          <p:cNvPr id="19" name="Line 19"/>
          <p:cNvSpPr/>
          <p:nvPr/>
        </p:nvSpPr>
        <p:spPr>
          <a:xfrm>
            <a:off x="609600" y="24384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0" name="Line 20"/>
          <p:cNvSpPr/>
          <p:nvPr/>
        </p:nvSpPr>
        <p:spPr>
          <a:xfrm>
            <a:off x="609600" y="32766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1" name="Line 21"/>
          <p:cNvSpPr/>
          <p:nvPr/>
        </p:nvSpPr>
        <p:spPr>
          <a:xfrm>
            <a:off x="609600" y="41148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2" name="Line 22"/>
          <p:cNvSpPr/>
          <p:nvPr/>
        </p:nvSpPr>
        <p:spPr>
          <a:xfrm>
            <a:off x="609600" y="49530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3" name="Line 23"/>
          <p:cNvSpPr/>
          <p:nvPr/>
        </p:nvSpPr>
        <p:spPr>
          <a:xfrm>
            <a:off x="3467100" y="2019300"/>
            <a:ext cx="9525" cy="2933700"/>
          </a:xfrm>
          <a:custGeom>
            <a:avLst/>
            <a:gdLst/>
            <a:ahLst/>
            <a:cxnLst/>
            <a:rect l="l" t="t" r="r" b="b"/>
            <a:pathLst>
              <a:path w="9525" h="2933700">
                <a:moveTo>
                  <a:pt x="0" y="0"/>
                </a:moveTo>
                <a:lnTo>
                  <a:pt x="0" y="2933700"/>
                </a:lnTo>
              </a:path>
            </a:pathLst>
          </a:custGeom>
          <a:noFill/>
          <a:ln w="9525">
            <a:solidFill>
              <a:srgbClr val="E3E7EA"/>
            </a:solidFill>
          </a:ln>
        </p:spPr>
      </p:sp>
      <p:sp>
        <p:nvSpPr>
          <p:cNvPr id="24" name="Rectangle 24"/>
          <p:cNvSpPr/>
          <p:nvPr/>
        </p:nvSpPr>
        <p:spPr>
          <a:xfrm>
            <a:off x="609600" y="5200650"/>
            <a:ext cx="10972800" cy="1104900"/>
          </a:xfrm>
          <a:prstGeom prst="roundRect">
            <a:avLst>
              <a:gd name="adj" fmla="val 8621"/>
            </a:avLst>
          </a:prstGeom>
          <a:solidFill>
            <a:srgbClr val="EEF6F7"/>
          </a:solidFill>
          <a:ln>
            <a:noFill/>
          </a:ln>
        </p:spPr>
      </p:sp>
      <p:sp>
        <p:nvSpPr>
          <p:cNvPr id="25" name="Rectangle 25"/>
          <p:cNvSpPr/>
          <p:nvPr/>
        </p:nvSpPr>
        <p:spPr>
          <a:xfrm>
            <a:off x="609600" y="5200650"/>
            <a:ext cx="76200" cy="1104900"/>
          </a:xfrm>
          <a:prstGeom prst="roundRect">
            <a:avLst>
              <a:gd name="adj" fmla="val 50000"/>
            </a:avLst>
          </a:prstGeom>
          <a:solidFill>
            <a:srgbClr val="47BCC6"/>
          </a:solidFill>
          <a:ln>
            <a:noFill/>
          </a:ln>
        </p:spPr>
      </p:sp>
      <p:sp>
        <p:nvSpPr>
          <p:cNvPr id="26" name="TextBox 26"/>
          <p:cNvSpPr txBox="1"/>
          <p:nvPr/>
        </p:nvSpPr>
        <p:spPr>
          <a:xfrm>
            <a:off x="906780" y="54006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追加と考察</a:t>
            </a:r>
          </a:p>
        </p:txBody>
      </p:sp>
      <p:sp>
        <p:nvSpPr>
          <p:cNvPr id="27" name="TextBox 27"/>
          <p:cNvSpPr txBox="1"/>
          <p:nvPr/>
        </p:nvSpPr>
        <p:spPr>
          <a:xfrm>
            <a:off x="907161" y="5713571"/>
            <a:ext cx="9625155"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description から「いつ使うか」を消して呼び直し、自動で選ばれにくくなるかを見ます。</a:t>
            </a:r>
          </a:p>
          <a:p>
            <a:pPr algn="l">
              <a:lnSpc>
                <a:spcPts val="2175"/>
              </a:lnSpc>
            </a:pPr>
            <a:r>
              <a:rPr lang="zh-CN" sz="1420" dirty="0">
                <a:solidFill>
                  <a:srgbClr val="484848"/>
                </a:solidFill>
                <a:latin typeface="Zen Kaku Gothic New"/>
                <a:ea typeface="Zen Kaku Gothic New"/>
                <a:cs typeface="Zen Kaku Gothic New"/>
              </a:rPr>
              <a:t>確認できたら元に戻します。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178</a:t>
            </a:r>
          </a:p>
        </p:txBody>
      </p:sp>
    </p:spTree>
  </p:cSld>
  <p:clrMapOvr>
    <a:masterClrMapping/>
  </p:clrMapOvr>
  <p:transition xmlns:p14="http://schemas.microsoft.com/office/powerpoint/2010/main" p14:dur="400">
    <p:fade/>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コマンドメニューに出るか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04912"/>
            <a:ext cx="7336274" cy="821055"/>
          </a:xfrm>
          <a:prstGeom prst="rect">
            <a:avLst/>
          </a:prstGeom>
          <a:noFill/>
          <a:ln>
            <a:noFill/>
          </a:ln>
        </p:spPr>
        <p:txBody>
          <a:bodyPr wrap="square" lIns="0" tIns="0" rIns="0" bIns="0" anchor="t" anchorCtr="0"/>
          <a:lstStyle/>
          <a:p>
            <a:pPr algn="l">
              <a:lnSpc>
                <a:spcPts val="3000"/>
              </a:lnSpc>
            </a:pPr>
            <a:r>
              <a:rPr lang="zh-CN" sz="2250" b="1" dirty="0">
                <a:solidFill>
                  <a:srgbClr val="000000"/>
                </a:solidFill>
                <a:latin typeface="Zen Kaku Gothic New"/>
                <a:ea typeface="Zen Kaku Gothic New"/>
                <a:cs typeface="Zen Kaku Gothic New"/>
              </a:rPr>
              <a:t>自作した Skill が / のメニューに並ぶかは</a:t>
            </a:r>
          </a:p>
          <a:p>
            <a:pPr algn="l">
              <a:lnSpc>
                <a:spcPts val="3000"/>
              </a:lnSpc>
            </a:pPr>
            <a:r>
              <a:rPr lang="zh-CN" sz="2250" b="1" dirty="0">
                <a:solidFill>
                  <a:srgbClr val="000000"/>
                </a:solidFill>
                <a:latin typeface="Zen Kaku Gothic New"/>
                <a:ea typeface="Zen Kaku Gothic New"/>
                <a:cs typeface="Zen Kaku Gothic New"/>
              </a:rPr>
              <a:t>環境によって違います（</a:t>
            </a:r>
            <a:r>
              <a:rPr lang="zh-CN" sz="2250" b="1" dirty="0">
                <a:solidFill>
                  <a:srgbClr val="264DBF"/>
                </a:solidFill>
                <a:latin typeface="Zen Kaku Gothic New"/>
                <a:ea typeface="Zen Kaku Gothic New"/>
                <a:cs typeface="Zen Kaku Gothic New"/>
              </a:rPr>
              <a:t>未確認</a:t>
            </a:r>
            <a:r>
              <a:rPr lang="zh-CN" sz="2250" b="1" dirty="0">
                <a:solidFill>
                  <a:srgbClr val="000000"/>
                </a:solidFill>
                <a:latin typeface="Zen Kaku Gothic New"/>
                <a:ea typeface="Zen Kaku Gothic New"/>
                <a:cs typeface="Zen Kaku Gothic New"/>
              </a:rPr>
              <a:t>）。</a:t>
            </a:r>
          </a:p>
        </p:txBody>
      </p:sp>
      <p:sp>
        <p:nvSpPr>
          <p:cNvPr id="7" name="TextBox 7"/>
          <p:cNvSpPr txBox="1"/>
          <p:nvPr/>
        </p:nvSpPr>
        <p:spPr>
          <a:xfrm>
            <a:off x="602361" y="2075021"/>
            <a:ext cx="10142744"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出ない場合は、自然文で Skill 名を指定して呼びます。Skill は description から選ばれる経路が</a:t>
            </a:r>
          </a:p>
          <a:p>
            <a:pPr algn="l">
              <a:lnSpc>
                <a:spcPts val="2100"/>
              </a:lnSpc>
            </a:pPr>
            <a:r>
              <a:rPr lang="zh-CN" sz="1420" dirty="0">
                <a:solidFill>
                  <a:srgbClr val="484848"/>
                </a:solidFill>
                <a:latin typeface="Zen Kaku Gothic New"/>
                <a:ea typeface="Zen Kaku Gothic New"/>
                <a:cs typeface="Zen Kaku Gothic New"/>
              </a:rPr>
              <a:t>あるため、メニューに出なくても動きます。当日リハで実機を確認します。</a:t>
            </a:r>
          </a:p>
        </p:txBody>
      </p:sp>
      <p:sp>
        <p:nvSpPr>
          <p:cNvPr id="8" name="Rectangle 8"/>
          <p:cNvSpPr/>
          <p:nvPr/>
        </p:nvSpPr>
        <p:spPr>
          <a:xfrm>
            <a:off x="1866900" y="3105150"/>
            <a:ext cx="8572500" cy="2486025"/>
          </a:xfrm>
          <a:prstGeom prst="roundRect">
            <a:avLst>
              <a:gd name="adj" fmla="val 3065"/>
            </a:avLst>
          </a:prstGeom>
          <a:solidFill>
            <a:srgbClr val="000000">
              <a:alpha val="8000"/>
            </a:srgbClr>
          </a:solidFill>
          <a:ln>
            <a:noFill/>
          </a:ln>
        </p:spPr>
      </p:sp>
      <p:pic>
        <p:nvPicPr>
          <p:cNvPr id="9" name="Image 9"/>
          <p:cNvPicPr>
            <a:picLocks noChangeAspect="1"/>
          </p:cNvPicPr>
          <p:nvPr/>
        </p:nvPicPr>
        <p:blipFill>
          <a:blip r:embed="rId2"/>
          <a:stretch>
            <a:fillRect/>
          </a:stretch>
        </p:blipFill>
        <p:spPr>
          <a:xfrm>
            <a:off x="1809750" y="3048000"/>
            <a:ext cx="8572500" cy="2486025"/>
          </a:xfrm>
          <a:prstGeom prst="rect">
            <a:avLst/>
          </a:prstGeom>
        </p:spPr>
      </p:pic>
      <p:sp>
        <p:nvSpPr>
          <p:cNvPr id="10" name="Rectangle 10"/>
          <p:cNvSpPr/>
          <p:nvPr/>
        </p:nvSpPr>
        <p:spPr>
          <a:xfrm>
            <a:off x="1809750" y="3048000"/>
            <a:ext cx="8572500" cy="2486025"/>
          </a:xfrm>
          <a:prstGeom prst="roundRect">
            <a:avLst>
              <a:gd name="adj" fmla="val 3065"/>
            </a:avLst>
          </a:prstGeom>
          <a:noFill/>
          <a:ln w="14288">
            <a:solidFill>
              <a:srgbClr val="E3E7EA"/>
            </a:solidFill>
          </a:ln>
        </p:spPr>
      </p:sp>
      <p:sp>
        <p:nvSpPr>
          <p:cNvPr id="11" name="TextBox 11"/>
          <p:cNvSpPr txBox="1"/>
          <p:nvPr/>
        </p:nvSpPr>
        <p:spPr>
          <a:xfrm>
            <a:off x="1853946" y="5732621"/>
            <a:ext cx="848410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実機のパネル入力欄。この欄で / を押すとコマンドメニューが開きます。</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179</a:t>
            </a:r>
          </a:p>
        </p:txBody>
      </p:sp>
    </p:spTree>
  </p:cSld>
  <p:clrMapOvr>
    <a:masterClrMapping/>
  </p:clrMapOvr>
  <p:transition xmlns:p14="http://schemas.microsoft.com/office/powerpoint/2010/main" p14:dur="4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8752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Account &amp; Usage で内訳を見る</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8170" y="1281112"/>
            <a:ext cx="8603932"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使用量は、</a:t>
            </a:r>
            <a:r>
              <a:rPr lang="zh-CN" sz="2250" b="1" dirty="0">
                <a:solidFill>
                  <a:srgbClr val="264DBF"/>
                </a:solidFill>
                <a:latin typeface="Zen Kaku Gothic New"/>
                <a:ea typeface="Zen Kaku Gothic New"/>
                <a:cs typeface="Zen Kaku Gothic New"/>
              </a:rPr>
              <a:t>何が食っているか</a:t>
            </a:r>
            <a:r>
              <a:rPr lang="zh-CN" sz="2250" b="1" dirty="0">
                <a:solidFill>
                  <a:srgbClr val="000000"/>
                </a:solidFill>
                <a:latin typeface="Zen Kaku Gothic New"/>
                <a:ea typeface="Zen Kaku Gothic New"/>
                <a:cs typeface="Zen Kaku Gothic New"/>
              </a:rPr>
              <a:t>まで内訳で出ます。</a:t>
            </a:r>
          </a:p>
        </p:txBody>
      </p:sp>
      <p:sp>
        <p:nvSpPr>
          <p:cNvPr id="7" name="Ellipse 7"/>
          <p:cNvSpPr/>
          <p:nvPr/>
        </p:nvSpPr>
        <p:spPr>
          <a:xfrm>
            <a:off x="762000" y="1962150"/>
            <a:ext cx="381000" cy="381000"/>
          </a:xfrm>
          <a:prstGeom prst="ellipse">
            <a:avLst/>
          </a:prstGeom>
          <a:solidFill>
            <a:srgbClr val="47BCC6"/>
          </a:solidFill>
          <a:ln>
            <a:noFill/>
          </a:ln>
        </p:spPr>
      </p:sp>
      <p:sp>
        <p:nvSpPr>
          <p:cNvPr id="8" name="TextBox 8"/>
          <p:cNvSpPr txBox="1"/>
          <p:nvPr/>
        </p:nvSpPr>
        <p:spPr>
          <a:xfrm>
            <a:off x="869415" y="20588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1</a:t>
            </a:r>
          </a:p>
        </p:txBody>
      </p:sp>
      <p:sp>
        <p:nvSpPr>
          <p:cNvPr id="9" name="TextBox 9"/>
          <p:cNvSpPr txBox="1"/>
          <p:nvPr/>
        </p:nvSpPr>
        <p:spPr>
          <a:xfrm>
            <a:off x="1325499" y="192547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パネルのメニューを開く</a:t>
            </a:r>
          </a:p>
        </p:txBody>
      </p:sp>
      <p:sp>
        <p:nvSpPr>
          <p:cNvPr id="10" name="TextBox 10"/>
          <p:cNvSpPr txBox="1"/>
          <p:nvPr/>
        </p:nvSpPr>
        <p:spPr>
          <a:xfrm>
            <a:off x="1326261" y="2265521"/>
            <a:ext cx="448953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メニュー表記は Account &amp; usage… です。</a:t>
            </a:r>
          </a:p>
        </p:txBody>
      </p:sp>
      <p:sp>
        <p:nvSpPr>
          <p:cNvPr id="11" name="Ellipse 11"/>
          <p:cNvSpPr/>
          <p:nvPr/>
        </p:nvSpPr>
        <p:spPr>
          <a:xfrm>
            <a:off x="762000" y="3028950"/>
            <a:ext cx="381000" cy="381000"/>
          </a:xfrm>
          <a:prstGeom prst="ellipse">
            <a:avLst/>
          </a:prstGeom>
          <a:solidFill>
            <a:srgbClr val="47BCC6"/>
          </a:solidFill>
          <a:ln>
            <a:noFill/>
          </a:ln>
        </p:spPr>
      </p:sp>
      <p:sp>
        <p:nvSpPr>
          <p:cNvPr id="12" name="TextBox 12"/>
          <p:cNvSpPr txBox="1"/>
          <p:nvPr/>
        </p:nvSpPr>
        <p:spPr>
          <a:xfrm>
            <a:off x="869415" y="31256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2</a:t>
            </a:r>
          </a:p>
        </p:txBody>
      </p:sp>
      <p:sp>
        <p:nvSpPr>
          <p:cNvPr id="13" name="TextBox 13"/>
          <p:cNvSpPr txBox="1"/>
          <p:nvPr/>
        </p:nvSpPr>
        <p:spPr>
          <a:xfrm>
            <a:off x="1325499" y="29922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使用量のバーを見る</a:t>
            </a:r>
          </a:p>
        </p:txBody>
      </p:sp>
      <p:sp>
        <p:nvSpPr>
          <p:cNvPr id="14" name="TextBox 14"/>
          <p:cNvSpPr txBox="1"/>
          <p:nvPr/>
        </p:nvSpPr>
        <p:spPr>
          <a:xfrm>
            <a:off x="1326261" y="3332321"/>
            <a:ext cx="5331523"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説明は「View account info and usage limits」と</a:t>
            </a:r>
          </a:p>
          <a:p>
            <a:pPr algn="l">
              <a:lnSpc>
                <a:spcPts val="2025"/>
              </a:lnSpc>
            </a:pPr>
            <a:r>
              <a:rPr lang="zh-CN" sz="1420" dirty="0">
                <a:solidFill>
                  <a:srgbClr val="484848"/>
                </a:solidFill>
                <a:latin typeface="Zen Kaku Gothic New"/>
                <a:ea typeface="Zen Kaku Gothic New"/>
                <a:cs typeface="Zen Kaku Gothic New"/>
              </a:rPr>
              <a:t>書かれています。</a:t>
            </a:r>
          </a:p>
        </p:txBody>
      </p:sp>
      <p:sp>
        <p:nvSpPr>
          <p:cNvPr id="15" name="Ellipse 15"/>
          <p:cNvSpPr/>
          <p:nvPr/>
        </p:nvSpPr>
        <p:spPr>
          <a:xfrm>
            <a:off x="762000" y="4095750"/>
            <a:ext cx="381000" cy="381000"/>
          </a:xfrm>
          <a:prstGeom prst="ellipse">
            <a:avLst/>
          </a:prstGeom>
          <a:solidFill>
            <a:srgbClr val="47BCC6"/>
          </a:solidFill>
          <a:ln>
            <a:noFill/>
          </a:ln>
        </p:spPr>
      </p:sp>
      <p:sp>
        <p:nvSpPr>
          <p:cNvPr id="16" name="TextBox 16"/>
          <p:cNvSpPr txBox="1"/>
          <p:nvPr/>
        </p:nvSpPr>
        <p:spPr>
          <a:xfrm>
            <a:off x="869415" y="41924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3</a:t>
            </a:r>
          </a:p>
        </p:txBody>
      </p:sp>
      <p:sp>
        <p:nvSpPr>
          <p:cNvPr id="17" name="TextBox 17"/>
          <p:cNvSpPr txBox="1"/>
          <p:nvPr/>
        </p:nvSpPr>
        <p:spPr>
          <a:xfrm>
            <a:off x="1325499" y="405907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内訳を読む</a:t>
            </a:r>
          </a:p>
        </p:txBody>
      </p:sp>
      <p:sp>
        <p:nvSpPr>
          <p:cNvPr id="18" name="TextBox 18"/>
          <p:cNvSpPr txBox="1"/>
          <p:nvPr/>
        </p:nvSpPr>
        <p:spPr>
          <a:xfrm>
            <a:off x="1326261" y="4399121"/>
            <a:ext cx="5696188"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コマンド別・MCP サーバー別・プラグイン別・サブエ</a:t>
            </a:r>
          </a:p>
          <a:p>
            <a:pPr algn="l">
              <a:lnSpc>
                <a:spcPts val="2025"/>
              </a:lnSpc>
            </a:pPr>
            <a:r>
              <a:rPr lang="zh-CN" sz="1420" dirty="0">
                <a:solidFill>
                  <a:srgbClr val="484848"/>
                </a:solidFill>
                <a:latin typeface="Zen Kaku Gothic New"/>
                <a:ea typeface="Zen Kaku Gothic New"/>
                <a:cs typeface="Zen Kaku Gothic New"/>
              </a:rPr>
              <a:t>ージェント別の4種類が並びます。</a:t>
            </a:r>
          </a:p>
        </p:txBody>
      </p:sp>
      <p:sp>
        <p:nvSpPr>
          <p:cNvPr id="19" name="Rectangle 19"/>
          <p:cNvSpPr/>
          <p:nvPr/>
        </p:nvSpPr>
        <p:spPr>
          <a:xfrm>
            <a:off x="609600" y="5295900"/>
            <a:ext cx="5334000" cy="914400"/>
          </a:xfrm>
          <a:prstGeom prst="roundRect">
            <a:avLst>
              <a:gd name="adj" fmla="val 10417"/>
            </a:avLst>
          </a:prstGeom>
          <a:solidFill>
            <a:srgbClr val="EEF6F7"/>
          </a:solidFill>
          <a:ln>
            <a:noFill/>
          </a:ln>
        </p:spPr>
      </p:sp>
      <p:sp>
        <p:nvSpPr>
          <p:cNvPr id="20" name="Rectangle 20"/>
          <p:cNvSpPr/>
          <p:nvPr/>
        </p:nvSpPr>
        <p:spPr>
          <a:xfrm>
            <a:off x="609600" y="5295900"/>
            <a:ext cx="57150" cy="914400"/>
          </a:xfrm>
          <a:prstGeom prst="roundRect">
            <a:avLst>
              <a:gd name="adj" fmla="val 50000"/>
            </a:avLst>
          </a:prstGeom>
          <a:solidFill>
            <a:srgbClr val="47BCC6"/>
          </a:solidFill>
          <a:ln>
            <a:noFill/>
          </a:ln>
        </p:spPr>
      </p:sp>
      <p:sp>
        <p:nvSpPr>
          <p:cNvPr id="21" name="TextBox 21"/>
          <p:cNvSpPr txBox="1"/>
          <p:nvPr/>
        </p:nvSpPr>
        <p:spPr>
          <a:xfrm>
            <a:off x="906780" y="5476875"/>
            <a:ext cx="301861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開始時に1回見ておきます</a:t>
            </a:r>
          </a:p>
        </p:txBody>
      </p:sp>
      <p:sp>
        <p:nvSpPr>
          <p:cNvPr id="22" name="TextBox 22"/>
          <p:cNvSpPr txBox="1"/>
          <p:nvPr/>
        </p:nvSpPr>
        <p:spPr>
          <a:xfrm>
            <a:off x="907161" y="5789771"/>
            <a:ext cx="542563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締めの振り返りでもう一度見て、差をメモします。</a:t>
            </a:r>
          </a:p>
        </p:txBody>
      </p:sp>
      <p:sp>
        <p:nvSpPr>
          <p:cNvPr id="23" name="Rectangle 23"/>
          <p:cNvSpPr/>
          <p:nvPr/>
        </p:nvSpPr>
        <p:spPr>
          <a:xfrm>
            <a:off x="6286500" y="1905000"/>
            <a:ext cx="5067300" cy="3143250"/>
          </a:xfrm>
          <a:prstGeom prst="roundRect">
            <a:avLst>
              <a:gd name="adj" fmla="val 2424"/>
            </a:avLst>
          </a:prstGeom>
          <a:solidFill>
            <a:srgbClr val="F2F4F8"/>
          </a:solidFill>
          <a:ln w="14288">
            <a:solidFill>
              <a:srgbClr val="9AA0B4"/>
            </a:solidFill>
            <a:custDash>
              <a:ds d="400000" sp="266666"/>
            </a:custDash>
          </a:ln>
        </p:spPr>
      </p:sp>
      <p:sp>
        <p:nvSpPr>
          <p:cNvPr id="24" name="TextBox 24"/>
          <p:cNvSpPr txBox="1"/>
          <p:nvPr/>
        </p:nvSpPr>
        <p:spPr>
          <a:xfrm>
            <a:off x="6666500" y="3069908"/>
            <a:ext cx="4307300" cy="322707"/>
          </a:xfrm>
          <a:prstGeom prst="rect">
            <a:avLst/>
          </a:prstGeom>
          <a:noFill/>
          <a:ln>
            <a:noFill/>
          </a:ln>
        </p:spPr>
        <p:txBody>
          <a:bodyPr wrap="none" lIns="0" tIns="0" rIns="0" bIns="0" anchor="t" anchorCtr="0">
            <a:spAutoFit/>
          </a:bodyPr>
          <a:lstStyle/>
          <a:p>
            <a:pPr algn="ctr"/>
            <a:r>
              <a:rPr lang="zh-CN" sz="1650" b="1" dirty="0">
                <a:solidFill>
                  <a:srgbClr val="5B6472"/>
                </a:solidFill>
                <a:latin typeface="Zen Kaku Gothic New"/>
                <a:ea typeface="Zen Kaku Gothic New"/>
                <a:cs typeface="Zen Kaku Gothic New"/>
              </a:rPr>
              <a:t>［要挿入：スクリーンショット］</a:t>
            </a:r>
          </a:p>
        </p:txBody>
      </p:sp>
      <p:sp>
        <p:nvSpPr>
          <p:cNvPr id="25" name="TextBox 25"/>
          <p:cNvSpPr txBox="1"/>
          <p:nvPr/>
        </p:nvSpPr>
        <p:spPr>
          <a:xfrm>
            <a:off x="6160270" y="3456146"/>
            <a:ext cx="5319760" cy="535876"/>
          </a:xfrm>
          <a:prstGeom prst="rect">
            <a:avLst/>
          </a:prstGeom>
          <a:noFill/>
          <a:ln>
            <a:noFill/>
          </a:ln>
        </p:spPr>
        <p:txBody>
          <a:bodyPr wrap="square" lIns="0" tIns="0" rIns="0" bIns="0" anchor="t" anchorCtr="0"/>
          <a:lstStyle/>
          <a:p>
            <a:pPr algn="ctr">
              <a:lnSpc>
                <a:spcPts val="2025"/>
              </a:lnSpc>
            </a:pPr>
            <a:r>
              <a:rPr lang="zh-CN" sz="1420" dirty="0">
                <a:solidFill>
                  <a:srgbClr val="8A8F9C"/>
                </a:solidFill>
                <a:latin typeface="Zen Kaku Gothic New"/>
                <a:ea typeface="Zen Kaku Gothic New"/>
                <a:cs typeface="Zen Kaku Gothic New"/>
              </a:rPr>
              <a:t>PS04 Account &amp; usage ダイアログ。使用量のバー</a:t>
            </a:r>
          </a:p>
          <a:p>
            <a:pPr algn="ctr">
              <a:lnSpc>
                <a:spcPts val="2025"/>
              </a:lnSpc>
            </a:pPr>
            <a:r>
              <a:rPr lang="zh-CN" sz="1420" dirty="0">
                <a:solidFill>
                  <a:srgbClr val="8A8F9C"/>
                </a:solidFill>
                <a:latin typeface="Zen Kaku Gothic New"/>
                <a:ea typeface="Zen Kaku Gothic New"/>
                <a:cs typeface="Zen Kaku Gothic New"/>
              </a:rPr>
              <a:t>と内訳が見える状態を撮ります。</a:t>
            </a:r>
          </a:p>
        </p:txBody>
      </p:sp>
      <p:sp>
        <p:nvSpPr>
          <p:cNvPr id="26" name="TextBox 26"/>
          <p:cNvSpPr txBox="1"/>
          <p:nvPr/>
        </p:nvSpPr>
        <p:spPr>
          <a:xfrm>
            <a:off x="7066050" y="5180171"/>
            <a:ext cx="350820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使用量と内訳のダイアログ</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a:t>
            </a:r>
          </a:p>
        </p:txBody>
      </p:sp>
    </p:spTree>
  </p:cSld>
  <p:clrMapOvr>
    <a:masterClrMapping/>
  </p:clrMapOvr>
  <p:transition xmlns:p14="http://schemas.microsoft.com/office/powerpoint/2010/main" p14:dur="400">
    <p:fade/>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404200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ミニ演習 M7 のねらい</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294924"/>
            <a:ext cx="974024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何を自動化するかを人が決める前に、公式Skill に</a:t>
            </a:r>
          </a:p>
        </p:txBody>
      </p:sp>
      <p:sp>
        <p:nvSpPr>
          <p:cNvPr id="9" name="TextBox 9"/>
          <p:cNvSpPr txBox="1"/>
          <p:nvPr/>
        </p:nvSpPr>
        <p:spPr>
          <a:xfrm>
            <a:off x="597027" y="1694974"/>
            <a:ext cx="774811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棚卸しさせます。</a:t>
            </a:r>
            <a:r>
              <a:rPr lang="zh-CN" sz="2480" b="1" dirty="0">
                <a:solidFill>
                  <a:srgbClr val="264DBF"/>
                </a:solidFill>
                <a:latin typeface="Zen Kaku Gothic New"/>
                <a:ea typeface="Zen Kaku Gothic New"/>
                <a:cs typeface="Zen Kaku Gothic New"/>
              </a:rPr>
              <a:t>提案と導入は別</a:t>
            </a:r>
            <a:r>
              <a:rPr lang="zh-CN" sz="2480" b="1" dirty="0">
                <a:solidFill>
                  <a:srgbClr val="000000"/>
                </a:solidFill>
                <a:latin typeface="Zen Kaku Gothic New"/>
                <a:ea typeface="Zen Kaku Gothic New"/>
                <a:cs typeface="Zen Kaku Gothic New"/>
              </a:rPr>
              <a:t>です。</a:t>
            </a:r>
          </a:p>
        </p:txBody>
      </p:sp>
      <p:sp>
        <p:nvSpPr>
          <p:cNvPr id="10" name="Rectangle 10"/>
          <p:cNvSpPr/>
          <p:nvPr/>
        </p:nvSpPr>
        <p:spPr>
          <a:xfrm>
            <a:off x="609600" y="2362200"/>
            <a:ext cx="10972800" cy="1123950"/>
          </a:xfrm>
          <a:prstGeom prst="roundRect">
            <a:avLst>
              <a:gd name="adj" fmla="val 8475"/>
            </a:avLst>
          </a:prstGeom>
          <a:solidFill>
            <a:srgbClr val="F3F3F3"/>
          </a:solidFill>
          <a:ln>
            <a:noFill/>
          </a:ln>
        </p:spPr>
      </p:sp>
      <p:sp>
        <p:nvSpPr>
          <p:cNvPr id="11" name="Rectangle 11"/>
          <p:cNvSpPr/>
          <p:nvPr/>
        </p:nvSpPr>
        <p:spPr>
          <a:xfrm>
            <a:off x="609600" y="2362200"/>
            <a:ext cx="76200" cy="1123950"/>
          </a:xfrm>
          <a:prstGeom prst="roundRect">
            <a:avLst>
              <a:gd name="adj" fmla="val 50000"/>
            </a:avLst>
          </a:prstGeom>
          <a:solidFill>
            <a:srgbClr val="999999"/>
          </a:solidFill>
          <a:ln>
            <a:noFill/>
          </a:ln>
        </p:spPr>
      </p:sp>
      <p:sp>
        <p:nvSpPr>
          <p:cNvPr id="12" name="TextBox 12"/>
          <p:cNvSpPr txBox="1"/>
          <p:nvPr/>
        </p:nvSpPr>
        <p:spPr>
          <a:xfrm>
            <a:off x="906399" y="255412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先に棚卸しさせる</a:t>
            </a:r>
          </a:p>
        </p:txBody>
      </p:sp>
      <p:sp>
        <p:nvSpPr>
          <p:cNvPr id="13" name="TextBox 13"/>
          <p:cNvSpPr txBox="1"/>
          <p:nvPr/>
        </p:nvSpPr>
        <p:spPr>
          <a:xfrm>
            <a:off x="907161" y="2913221"/>
            <a:ext cx="92355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このフォルダに何を入れられるかを Skill に並べさせます。決めるのはそのあとです。</a:t>
            </a:r>
          </a:p>
        </p:txBody>
      </p:sp>
      <p:sp>
        <p:nvSpPr>
          <p:cNvPr id="14" name="Rectangle 14"/>
          <p:cNvSpPr/>
          <p:nvPr/>
        </p:nvSpPr>
        <p:spPr>
          <a:xfrm>
            <a:off x="609600" y="3638550"/>
            <a:ext cx="10972800" cy="1123950"/>
          </a:xfrm>
          <a:prstGeom prst="roundRect">
            <a:avLst>
              <a:gd name="adj" fmla="val 8475"/>
            </a:avLst>
          </a:prstGeom>
          <a:solidFill>
            <a:srgbClr val="EEF6F7"/>
          </a:solidFill>
          <a:ln>
            <a:noFill/>
          </a:ln>
        </p:spPr>
      </p:sp>
      <p:sp>
        <p:nvSpPr>
          <p:cNvPr id="15" name="Rectangle 15"/>
          <p:cNvSpPr/>
          <p:nvPr/>
        </p:nvSpPr>
        <p:spPr>
          <a:xfrm>
            <a:off x="609600" y="3638550"/>
            <a:ext cx="76200" cy="1123950"/>
          </a:xfrm>
          <a:prstGeom prst="roundRect">
            <a:avLst>
              <a:gd name="adj" fmla="val 50000"/>
            </a:avLst>
          </a:prstGeom>
          <a:solidFill>
            <a:srgbClr val="47BCC6"/>
          </a:solidFill>
          <a:ln>
            <a:noFill/>
          </a:ln>
        </p:spPr>
      </p:sp>
      <p:sp>
        <p:nvSpPr>
          <p:cNvPr id="16" name="TextBox 16"/>
          <p:cNvSpPr txBox="1"/>
          <p:nvPr/>
        </p:nvSpPr>
        <p:spPr>
          <a:xfrm>
            <a:off x="906399" y="3830479"/>
            <a:ext cx="411151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提案が出ることと、入ることは別</a:t>
            </a:r>
          </a:p>
        </p:txBody>
      </p:sp>
      <p:sp>
        <p:nvSpPr>
          <p:cNvPr id="17" name="TextBox 17"/>
          <p:cNvSpPr txBox="1"/>
          <p:nvPr/>
        </p:nvSpPr>
        <p:spPr>
          <a:xfrm>
            <a:off x="907161" y="4189571"/>
            <a:ext cx="827996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提案を出す Skill はファイルを作りません。導入は別の依頼として投げます。</a:t>
            </a:r>
          </a:p>
        </p:txBody>
      </p:sp>
      <p:sp>
        <p:nvSpPr>
          <p:cNvPr id="18" name="Rectangle 18"/>
          <p:cNvSpPr/>
          <p:nvPr/>
        </p:nvSpPr>
        <p:spPr>
          <a:xfrm>
            <a:off x="609600" y="4914900"/>
            <a:ext cx="10972800" cy="1123950"/>
          </a:xfrm>
          <a:prstGeom prst="roundRect">
            <a:avLst>
              <a:gd name="adj" fmla="val 8475"/>
            </a:avLst>
          </a:prstGeom>
          <a:solidFill>
            <a:srgbClr val="F3F3F3"/>
          </a:solidFill>
          <a:ln>
            <a:noFill/>
          </a:ln>
        </p:spPr>
      </p:sp>
      <p:sp>
        <p:nvSpPr>
          <p:cNvPr id="19" name="Rectangle 19"/>
          <p:cNvSpPr/>
          <p:nvPr/>
        </p:nvSpPr>
        <p:spPr>
          <a:xfrm>
            <a:off x="609600" y="4914900"/>
            <a:ext cx="76200" cy="1123950"/>
          </a:xfrm>
          <a:prstGeom prst="roundRect">
            <a:avLst>
              <a:gd name="adj" fmla="val 50000"/>
            </a:avLst>
          </a:prstGeom>
          <a:solidFill>
            <a:srgbClr val="999999"/>
          </a:solidFill>
          <a:ln>
            <a:noFill/>
          </a:ln>
        </p:spPr>
      </p:sp>
      <p:sp>
        <p:nvSpPr>
          <p:cNvPr id="20" name="TextBox 20"/>
          <p:cNvSpPr txBox="1"/>
          <p:nvPr/>
        </p:nvSpPr>
        <p:spPr>
          <a:xfrm>
            <a:off x="906399" y="510682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効いているかを測る</a:t>
            </a:r>
          </a:p>
        </p:txBody>
      </p:sp>
      <p:sp>
        <p:nvSpPr>
          <p:cNvPr id="21" name="TextBox 21"/>
          <p:cNvSpPr txBox="1"/>
          <p:nvPr/>
        </p:nvSpPr>
        <p:spPr>
          <a:xfrm>
            <a:off x="907161" y="5465921"/>
            <a:ext cx="955457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入れたものが効いているかを、自分で決めた3項目で導入前と導入後に分けて記録します。</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180</a:t>
            </a:r>
          </a:p>
        </p:txBody>
      </p:sp>
    </p:spTree>
  </p:cSld>
  <p:clrMapOvr>
    <a:masterClrMapping/>
  </p:clrMapOvr>
  <p:transition xmlns:p14="http://schemas.microsoft.com/office/powerpoint/2010/main" p14:dur="400">
    <p:fade/>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入れる前の状態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04912"/>
            <a:ext cx="8915972" cy="821055"/>
          </a:xfrm>
          <a:prstGeom prst="rect">
            <a:avLst/>
          </a:prstGeom>
          <a:noFill/>
          <a:ln>
            <a:noFill/>
          </a:ln>
        </p:spPr>
        <p:txBody>
          <a:bodyPr wrap="square" lIns="0" tIns="0" rIns="0" bIns="0" anchor="t" anchorCtr="0"/>
          <a:lstStyle/>
          <a:p>
            <a:pPr algn="l">
              <a:lnSpc>
                <a:spcPts val="3000"/>
              </a:lnSpc>
            </a:pPr>
            <a:r>
              <a:rPr lang="zh-CN" sz="2250" b="1" dirty="0">
                <a:solidFill>
                  <a:srgbClr val="000000"/>
                </a:solidFill>
                <a:latin typeface="Zen Kaku Gothic New"/>
                <a:ea typeface="Zen Kaku Gothic New"/>
                <a:cs typeface="Zen Kaku Gothic New"/>
              </a:rPr>
              <a:t xml:space="preserve">予備_チケット管理 には </a:t>
            </a:r>
            <a:r>
              <a:rPr lang="zh-CN" sz="2250" b="1" dirty="0">
                <a:solidFill>
                  <a:srgbClr val="264DBF"/>
                </a:solidFill>
                <a:latin typeface="Zen Kaku Gothic New"/>
                <a:ea typeface="Zen Kaku Gothic New"/>
                <a:cs typeface="Zen Kaku Gothic New"/>
              </a:rPr>
              <a:t>.claude も CLAUDE.md も</a:t>
            </a:r>
          </a:p>
          <a:p>
            <a:pPr algn="l">
              <a:lnSpc>
                <a:spcPts val="3000"/>
              </a:lnSpc>
            </a:pPr>
            <a:r>
              <a:rPr lang="zh-CN" sz="2250" b="1" dirty="0">
                <a:solidFill>
                  <a:srgbClr val="000000"/>
                </a:solidFill>
                <a:latin typeface="Zen Kaku Gothic New"/>
                <a:ea typeface="Zen Kaku Gothic New"/>
                <a:cs typeface="Zen Kaku Gothic New"/>
              </a:rPr>
              <a:t>ありません。ここから始めます。</a:t>
            </a:r>
          </a:p>
        </p:txBody>
      </p:sp>
      <p:sp>
        <p:nvSpPr>
          <p:cNvPr id="7" name="TextBox 7"/>
          <p:cNvSpPr txBox="1"/>
          <p:nvPr/>
        </p:nvSpPr>
        <p:spPr>
          <a:xfrm>
            <a:off x="602361" y="2075021"/>
            <a:ext cx="113511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M6 のあとに /clear を実行してから呼びます。会話が残っていると、提案が M6 の話に引きずられます。</a:t>
            </a:r>
          </a:p>
        </p:txBody>
      </p:sp>
      <p:sp>
        <p:nvSpPr>
          <p:cNvPr id="8" name="Rectangle 8"/>
          <p:cNvSpPr/>
          <p:nvPr/>
        </p:nvSpPr>
        <p:spPr>
          <a:xfrm>
            <a:off x="2762250" y="2609850"/>
            <a:ext cx="6667500" cy="3200400"/>
          </a:xfrm>
          <a:prstGeom prst="roundRect">
            <a:avLst>
              <a:gd name="adj" fmla="val 2381"/>
            </a:avLst>
          </a:prstGeom>
          <a:solidFill>
            <a:srgbClr val="F2F4F8"/>
          </a:solidFill>
          <a:ln w="14288">
            <a:solidFill>
              <a:srgbClr val="9AA0B4"/>
            </a:solidFill>
            <a:custDash>
              <a:ds d="400000" sp="266666"/>
            </a:custDash>
          </a:ln>
        </p:spPr>
      </p:sp>
      <p:sp>
        <p:nvSpPr>
          <p:cNvPr id="9" name="TextBox 9"/>
          <p:cNvSpPr txBox="1"/>
          <p:nvPr/>
        </p:nvSpPr>
        <p:spPr>
          <a:xfrm>
            <a:off x="4995862" y="35256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10" name="TextBox 10"/>
          <p:cNvSpPr txBox="1"/>
          <p:nvPr/>
        </p:nvSpPr>
        <p:spPr>
          <a:xfrm>
            <a:off x="4577167" y="3960971"/>
            <a:ext cx="3037665"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予備_チケット管理 を開いた</a:t>
            </a:r>
          </a:p>
        </p:txBody>
      </p:sp>
      <p:sp>
        <p:nvSpPr>
          <p:cNvPr id="11" name="TextBox 11"/>
          <p:cNvSpPr txBox="1"/>
          <p:nvPr/>
        </p:nvSpPr>
        <p:spPr>
          <a:xfrm>
            <a:off x="4571286" y="4246721"/>
            <a:ext cx="3049429"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エクスプローラ。.claude も</a:t>
            </a:r>
          </a:p>
        </p:txBody>
      </p:sp>
      <p:sp>
        <p:nvSpPr>
          <p:cNvPr id="12" name="TextBox 12"/>
          <p:cNvSpPr txBox="1"/>
          <p:nvPr/>
        </p:nvSpPr>
        <p:spPr>
          <a:xfrm>
            <a:off x="4415308" y="4532471"/>
            <a:ext cx="3361384"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CLAUDE.md も無い状態です。</a:t>
            </a:r>
          </a:p>
        </p:txBody>
      </p:sp>
      <p:sp>
        <p:nvSpPr>
          <p:cNvPr id="13" name="TextBox 13"/>
          <p:cNvSpPr txBox="1"/>
          <p:nvPr/>
        </p:nvSpPr>
        <p:spPr>
          <a:xfrm>
            <a:off x="4794790" y="4818221"/>
            <a:ext cx="260242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当日リハで撮影します。</a:t>
            </a:r>
          </a:p>
        </p:txBody>
      </p:sp>
      <p:sp>
        <p:nvSpPr>
          <p:cNvPr id="14" name="TextBox 14"/>
          <p:cNvSpPr txBox="1"/>
          <p:nvPr/>
        </p:nvSpPr>
        <p:spPr>
          <a:xfrm>
            <a:off x="3500818" y="6094571"/>
            <a:ext cx="5190363"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この画面を、導入したあとの画面と見比べます。</a:t>
            </a:r>
          </a:p>
        </p:txBody>
      </p:sp>
      <p:sp>
        <p:nvSpPr>
          <p:cNvPr id="15" name="TextBox 1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6" name="TextBox 16"/>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181</a:t>
            </a:r>
          </a:p>
        </p:txBody>
      </p:sp>
    </p:spTree>
  </p:cSld>
  <p:clrMapOvr>
    <a:masterClrMapping/>
  </p:clrMapOvr>
  <p:transition xmlns:p14="http://schemas.microsoft.com/office/powerpoint/2010/main" p14:dur="400">
    <p:fade/>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提案の依頼文</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842841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全員が同じ依頼文を使い、条件を</a:t>
            </a:r>
            <a:r>
              <a:rPr lang="zh-CN" sz="2250" b="1" dirty="0">
                <a:solidFill>
                  <a:srgbClr val="264DBF"/>
                </a:solidFill>
                <a:latin typeface="Zen Kaku Gothic New"/>
                <a:ea typeface="Zen Kaku Gothic New"/>
                <a:cs typeface="Zen Kaku Gothic New"/>
              </a:rPr>
              <a:t>3つ</a:t>
            </a:r>
            <a:r>
              <a:rPr lang="zh-CN" sz="2250" b="1" dirty="0">
                <a:solidFill>
                  <a:srgbClr val="000000"/>
                </a:solidFill>
                <a:latin typeface="Zen Kaku Gothic New"/>
                <a:ea typeface="Zen Kaku Gothic New"/>
                <a:cs typeface="Zen Kaku Gothic New"/>
              </a:rPr>
              <a:t>入れます。</a:t>
            </a:r>
          </a:p>
        </p:txBody>
      </p:sp>
      <p:sp>
        <p:nvSpPr>
          <p:cNvPr id="7" name="Rectangle 7"/>
          <p:cNvSpPr/>
          <p:nvPr/>
        </p:nvSpPr>
        <p:spPr>
          <a:xfrm>
            <a:off x="609600" y="1866900"/>
            <a:ext cx="10972800" cy="2724150"/>
          </a:xfrm>
          <a:prstGeom prst="roundRect">
            <a:avLst>
              <a:gd name="adj" fmla="val 2797"/>
            </a:avLst>
          </a:prstGeom>
          <a:solidFill>
            <a:srgbClr val="1E1E1E"/>
          </a:solidFill>
          <a:ln>
            <a:noFill/>
          </a:ln>
        </p:spPr>
      </p:sp>
      <p:sp>
        <p:nvSpPr>
          <p:cNvPr id="8" name="TextBox 8"/>
          <p:cNvSpPr txBox="1"/>
          <p:nvPr/>
        </p:nvSpPr>
        <p:spPr>
          <a:xfrm>
            <a:off x="831075" y="2115550"/>
            <a:ext cx="5927394"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このプロジェクトに入れるべき Claude Code の自動化を</a:t>
            </a:r>
          </a:p>
        </p:txBody>
      </p:sp>
      <p:sp>
        <p:nvSpPr>
          <p:cNvPr id="9" name="TextBox 9"/>
          <p:cNvSpPr txBox="1"/>
          <p:nvPr/>
        </p:nvSpPr>
        <p:spPr>
          <a:xfrm>
            <a:off x="1040625" y="2439400"/>
            <a:ext cx="3846447"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提案してください。条件は3つです。</a:t>
            </a:r>
          </a:p>
        </p:txBody>
      </p:sp>
      <p:sp>
        <p:nvSpPr>
          <p:cNvPr id="10" name="TextBox 10"/>
          <p:cNvSpPr txBox="1"/>
          <p:nvPr/>
        </p:nvSpPr>
        <p:spPr>
          <a:xfrm>
            <a:off x="831075" y="2820400"/>
            <a:ext cx="4882338"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1. Web検索は使わず、同梱の references/ と</a:t>
            </a:r>
          </a:p>
        </p:txBody>
      </p:sp>
      <p:sp>
        <p:nvSpPr>
          <p:cNvPr id="11" name="TextBox 11"/>
          <p:cNvSpPr txBox="1"/>
          <p:nvPr/>
        </p:nvSpPr>
        <p:spPr>
          <a:xfrm>
            <a:off x="1154925" y="3144250"/>
            <a:ext cx="4876857"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このフォルダの中身だけで判断してください。</a:t>
            </a:r>
          </a:p>
        </p:txBody>
      </p:sp>
      <p:sp>
        <p:nvSpPr>
          <p:cNvPr id="12" name="TextBox 12"/>
          <p:cNvSpPr txBox="1"/>
          <p:nvPr/>
        </p:nvSpPr>
        <p:spPr>
          <a:xfrm>
            <a:off x="831075" y="3525250"/>
            <a:ext cx="6021440"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2. Hooks・サブエージェント・Skill を各1〜2件に絞り、</a:t>
            </a:r>
          </a:p>
        </p:txBody>
      </p:sp>
      <p:sp>
        <p:nvSpPr>
          <p:cNvPr id="13" name="TextBox 13"/>
          <p:cNvSpPr txBox="1"/>
          <p:nvPr/>
        </p:nvSpPr>
        <p:spPr>
          <a:xfrm>
            <a:off x="1154925" y="3849100"/>
            <a:ext cx="6266174"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なぜ必要かと、設置するファイルのパスを書いてください。</a:t>
            </a:r>
          </a:p>
        </p:txBody>
      </p:sp>
      <p:sp>
        <p:nvSpPr>
          <p:cNvPr id="14" name="TextBox 14"/>
          <p:cNvSpPr txBox="1"/>
          <p:nvPr/>
        </p:nvSpPr>
        <p:spPr>
          <a:xfrm>
            <a:off x="831075" y="4230100"/>
            <a:ext cx="5201031"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3. この時点ではファイルを作らないでください。</a:t>
            </a:r>
          </a:p>
        </p:txBody>
      </p:sp>
      <p:sp>
        <p:nvSpPr>
          <p:cNvPr id="15" name="Rectangle 15"/>
          <p:cNvSpPr/>
          <p:nvPr/>
        </p:nvSpPr>
        <p:spPr>
          <a:xfrm>
            <a:off x="609600" y="4876800"/>
            <a:ext cx="10972800" cy="1257300"/>
          </a:xfrm>
          <a:prstGeom prst="roundRect">
            <a:avLst>
              <a:gd name="adj" fmla="val 7576"/>
            </a:avLst>
          </a:prstGeom>
          <a:solidFill>
            <a:srgbClr val="EEF6F7"/>
          </a:solidFill>
          <a:ln>
            <a:noFill/>
          </a:ln>
        </p:spPr>
      </p:sp>
      <p:sp>
        <p:nvSpPr>
          <p:cNvPr id="16" name="Rectangle 16"/>
          <p:cNvSpPr/>
          <p:nvPr/>
        </p:nvSpPr>
        <p:spPr>
          <a:xfrm>
            <a:off x="609600" y="4876800"/>
            <a:ext cx="76200" cy="1257300"/>
          </a:xfrm>
          <a:prstGeom prst="roundRect">
            <a:avLst>
              <a:gd name="adj" fmla="val 50000"/>
            </a:avLst>
          </a:prstGeom>
          <a:solidFill>
            <a:srgbClr val="47BCC6"/>
          </a:solidFill>
          <a:ln>
            <a:noFill/>
          </a:ln>
        </p:spPr>
      </p:sp>
      <p:sp>
        <p:nvSpPr>
          <p:cNvPr id="17" name="TextBox 17"/>
          <p:cNvSpPr txBox="1"/>
          <p:nvPr/>
        </p:nvSpPr>
        <p:spPr>
          <a:xfrm>
            <a:off x="906780" y="50958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条件を入れる理由</a:t>
            </a:r>
          </a:p>
        </p:txBody>
      </p:sp>
      <p:sp>
        <p:nvSpPr>
          <p:cNvPr id="18" name="TextBox 18"/>
          <p:cNvSpPr txBox="1"/>
          <p:nvPr/>
        </p:nvSpPr>
        <p:spPr>
          <a:xfrm>
            <a:off x="907161" y="5427821"/>
            <a:ext cx="786064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SKILL.md は Web検索を薦めます。社内網で止まるので1行目で縛ります。</a:t>
            </a:r>
          </a:p>
          <a:p>
            <a:pPr algn="l">
              <a:lnSpc>
                <a:spcPts val="2175"/>
              </a:lnSpc>
            </a:pPr>
            <a:r>
              <a:rPr lang="zh-CN" sz="1420" dirty="0">
                <a:solidFill>
                  <a:srgbClr val="484848"/>
                </a:solidFill>
                <a:latin typeface="Zen Kaku Gothic New"/>
                <a:ea typeface="Zen Kaku Gothic New"/>
                <a:cs typeface="Zen Kaku Gothic New"/>
              </a:rPr>
              <a:t>件数を絞らないと出力が長くなり、全員で見比べる材料になりません。</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182</a:t>
            </a:r>
          </a:p>
        </p:txBody>
      </p:sp>
    </p:spTree>
  </p:cSld>
  <p:clrMapOvr>
    <a:masterClrMapping/>
  </p:clrMapOvr>
  <p:transition xmlns:p14="http://schemas.microsoft.com/office/powerpoint/2010/main" p14:dur="400">
    <p:fade/>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提案を出させる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10728698"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許可の確認が続きます。</a:t>
            </a:r>
            <a:r>
              <a:rPr lang="zh-CN" sz="2250" b="1" dirty="0">
                <a:solidFill>
                  <a:srgbClr val="264DBF"/>
                </a:solidFill>
                <a:latin typeface="Zen Kaku Gothic New"/>
                <a:ea typeface="Zen Kaku Gothic New"/>
                <a:cs typeface="Zen Kaku Gothic New"/>
              </a:rPr>
              <a:t>Manual のまま</a:t>
            </a:r>
            <a:r>
              <a:rPr lang="zh-CN" sz="2250" b="1" dirty="0">
                <a:solidFill>
                  <a:srgbClr val="000000"/>
                </a:solidFill>
                <a:latin typeface="Zen Kaku Gothic New"/>
                <a:ea typeface="Zen Kaku Gothic New"/>
                <a:cs typeface="Zen Kaku Gothic New"/>
              </a:rPr>
              <a:t>1つずつ承認します。</a:t>
            </a:r>
          </a:p>
        </p:txBody>
      </p:sp>
      <p:sp>
        <p:nvSpPr>
          <p:cNvPr id="7" name="Ellipse 7"/>
          <p:cNvSpPr/>
          <p:nvPr/>
        </p:nvSpPr>
        <p:spPr>
          <a:xfrm>
            <a:off x="704850" y="2019300"/>
            <a:ext cx="419100" cy="419100"/>
          </a:xfrm>
          <a:prstGeom prst="ellipse">
            <a:avLst/>
          </a:prstGeom>
          <a:solidFill>
            <a:srgbClr val="47BCC6"/>
          </a:solidFill>
          <a:ln>
            <a:noFill/>
          </a:ln>
        </p:spPr>
      </p:sp>
      <p:sp>
        <p:nvSpPr>
          <p:cNvPr id="8" name="TextBox 8"/>
          <p:cNvSpPr txBox="1"/>
          <p:nvPr/>
        </p:nvSpPr>
        <p:spPr>
          <a:xfrm>
            <a:off x="831315" y="21350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1</a:t>
            </a:r>
          </a:p>
        </p:txBody>
      </p:sp>
      <p:sp>
        <p:nvSpPr>
          <p:cNvPr id="9" name="TextBox 9"/>
          <p:cNvSpPr txBox="1"/>
          <p:nvPr/>
        </p:nvSpPr>
        <p:spPr>
          <a:xfrm>
            <a:off x="1287018" y="2012632"/>
            <a:ext cx="155607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Skill を呼ぶ</a:t>
            </a:r>
          </a:p>
        </p:txBody>
      </p:sp>
      <p:sp>
        <p:nvSpPr>
          <p:cNvPr id="10" name="TextBox 10"/>
          <p:cNvSpPr txBox="1"/>
          <p:nvPr/>
        </p:nvSpPr>
        <p:spPr>
          <a:xfrm>
            <a:off x="1288161" y="2379821"/>
            <a:ext cx="409636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claude-automation-recommender を</a:t>
            </a:r>
          </a:p>
          <a:p>
            <a:pPr algn="l">
              <a:lnSpc>
                <a:spcPts val="2175"/>
              </a:lnSpc>
            </a:pPr>
            <a:r>
              <a:rPr lang="zh-CN" sz="1420" dirty="0">
                <a:solidFill>
                  <a:srgbClr val="484848"/>
                </a:solidFill>
                <a:latin typeface="Zen Kaku Gothic New"/>
                <a:ea typeface="Zen Kaku Gothic New"/>
                <a:cs typeface="Zen Kaku Gothic New"/>
              </a:rPr>
              <a:t>呼び、このフォルダを対象にします。</a:t>
            </a:r>
          </a:p>
        </p:txBody>
      </p:sp>
      <p:sp>
        <p:nvSpPr>
          <p:cNvPr id="11" name="Ellipse 11"/>
          <p:cNvSpPr/>
          <p:nvPr/>
        </p:nvSpPr>
        <p:spPr>
          <a:xfrm>
            <a:off x="704850" y="3143250"/>
            <a:ext cx="419100" cy="419100"/>
          </a:xfrm>
          <a:prstGeom prst="ellipse">
            <a:avLst/>
          </a:prstGeom>
          <a:solidFill>
            <a:srgbClr val="47BCC6"/>
          </a:solidFill>
          <a:ln>
            <a:noFill/>
          </a:ln>
        </p:spPr>
      </p:sp>
      <p:sp>
        <p:nvSpPr>
          <p:cNvPr id="12" name="TextBox 12"/>
          <p:cNvSpPr txBox="1"/>
          <p:nvPr/>
        </p:nvSpPr>
        <p:spPr>
          <a:xfrm>
            <a:off x="831315" y="325897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2</a:t>
            </a:r>
          </a:p>
        </p:txBody>
      </p:sp>
      <p:sp>
        <p:nvSpPr>
          <p:cNvPr id="13" name="TextBox 13"/>
          <p:cNvSpPr txBox="1"/>
          <p:nvPr/>
        </p:nvSpPr>
        <p:spPr>
          <a:xfrm>
            <a:off x="1287018" y="3136582"/>
            <a:ext cx="2305050"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承認の中身を読む</a:t>
            </a:r>
          </a:p>
        </p:txBody>
      </p:sp>
      <p:sp>
        <p:nvSpPr>
          <p:cNvPr id="14" name="TextBox 14"/>
          <p:cNvSpPr txBox="1"/>
          <p:nvPr/>
        </p:nvSpPr>
        <p:spPr>
          <a:xfrm>
            <a:off x="1288161" y="3503771"/>
            <a:ext cx="3355276"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ls や cat を Bash で叩くため、</a:t>
            </a:r>
          </a:p>
          <a:p>
            <a:pPr algn="l">
              <a:lnSpc>
                <a:spcPts val="2175"/>
              </a:lnSpc>
            </a:pPr>
            <a:r>
              <a:rPr lang="zh-CN" sz="1420" dirty="0">
                <a:solidFill>
                  <a:srgbClr val="484848"/>
                </a:solidFill>
                <a:latin typeface="Zen Kaku Gothic New"/>
                <a:ea typeface="Zen Kaku Gothic New"/>
                <a:cs typeface="Zen Kaku Gothic New"/>
              </a:rPr>
              <a:t>確認が何度も出ます。</a:t>
            </a:r>
          </a:p>
        </p:txBody>
      </p:sp>
      <p:sp>
        <p:nvSpPr>
          <p:cNvPr id="15" name="Ellipse 15"/>
          <p:cNvSpPr/>
          <p:nvPr/>
        </p:nvSpPr>
        <p:spPr>
          <a:xfrm>
            <a:off x="704850" y="4267200"/>
            <a:ext cx="419100" cy="419100"/>
          </a:xfrm>
          <a:prstGeom prst="ellipse">
            <a:avLst/>
          </a:prstGeom>
          <a:solidFill>
            <a:srgbClr val="47BCC6"/>
          </a:solidFill>
          <a:ln>
            <a:noFill/>
          </a:ln>
        </p:spPr>
      </p:sp>
      <p:sp>
        <p:nvSpPr>
          <p:cNvPr id="16" name="TextBox 16"/>
          <p:cNvSpPr txBox="1"/>
          <p:nvPr/>
        </p:nvSpPr>
        <p:spPr>
          <a:xfrm>
            <a:off x="831315" y="43829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3</a:t>
            </a:r>
          </a:p>
        </p:txBody>
      </p:sp>
      <p:sp>
        <p:nvSpPr>
          <p:cNvPr id="17" name="TextBox 17"/>
          <p:cNvSpPr txBox="1"/>
          <p:nvPr/>
        </p:nvSpPr>
        <p:spPr>
          <a:xfrm>
            <a:off x="1287018" y="4260532"/>
            <a:ext cx="259108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事前承認は効かない</a:t>
            </a:r>
          </a:p>
        </p:txBody>
      </p:sp>
      <p:sp>
        <p:nvSpPr>
          <p:cNvPr id="18" name="TextBox 18"/>
          <p:cNvSpPr txBox="1"/>
          <p:nvPr/>
        </p:nvSpPr>
        <p:spPr>
          <a:xfrm>
            <a:off x="1288161" y="4627721"/>
            <a:ext cx="3461147"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frontmatter の tools は公式の</a:t>
            </a:r>
          </a:p>
          <a:p>
            <a:pPr algn="l">
              <a:lnSpc>
                <a:spcPts val="2175"/>
              </a:lnSpc>
            </a:pPr>
            <a:r>
              <a:rPr lang="zh-CN" sz="1420" dirty="0">
                <a:solidFill>
                  <a:srgbClr val="484848"/>
                </a:solidFill>
                <a:latin typeface="Zen Kaku Gothic New"/>
                <a:ea typeface="Zen Kaku Gothic New"/>
                <a:cs typeface="Zen Kaku Gothic New"/>
              </a:rPr>
              <a:t>項目ではないためです。</a:t>
            </a:r>
          </a:p>
        </p:txBody>
      </p:sp>
      <p:sp>
        <p:nvSpPr>
          <p:cNvPr id="19" name="Rectangle 19"/>
          <p:cNvSpPr/>
          <p:nvPr/>
        </p:nvSpPr>
        <p:spPr>
          <a:xfrm>
            <a:off x="6591300" y="1866900"/>
            <a:ext cx="4838700" cy="3238500"/>
          </a:xfrm>
          <a:prstGeom prst="roundRect">
            <a:avLst>
              <a:gd name="adj" fmla="val 2353"/>
            </a:avLst>
          </a:prstGeom>
          <a:solidFill>
            <a:srgbClr val="F2F4F8"/>
          </a:solidFill>
          <a:ln w="14288">
            <a:solidFill>
              <a:srgbClr val="9AA0B4"/>
            </a:solidFill>
            <a:custDash>
              <a:ds d="400000" sp="266666"/>
            </a:custDash>
          </a:ln>
        </p:spPr>
      </p:sp>
      <p:sp>
        <p:nvSpPr>
          <p:cNvPr id="20" name="TextBox 20"/>
          <p:cNvSpPr txBox="1"/>
          <p:nvPr/>
        </p:nvSpPr>
        <p:spPr>
          <a:xfrm>
            <a:off x="7910512" y="27255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21" name="TextBox 21"/>
          <p:cNvSpPr txBox="1"/>
          <p:nvPr/>
        </p:nvSpPr>
        <p:spPr>
          <a:xfrm>
            <a:off x="7115389" y="3160871"/>
            <a:ext cx="3790521" cy="278702"/>
          </a:xfrm>
          <a:prstGeom prst="rect">
            <a:avLst/>
          </a:prstGeom>
          <a:noFill/>
          <a:ln>
            <a:noFill/>
          </a:ln>
        </p:spPr>
        <p:txBody>
          <a:bodyPr wrap="none" lIns="0" tIns="0" rIns="0" bIns="0" anchor="t" anchorCtr="0">
            <a:spAutoFit/>
          </a:bodyPr>
          <a:lstStyle/>
          <a:p>
            <a:pPr algn="ctr"/>
            <a:r>
              <a:rPr lang="en-US" sz="1420" dirty="0">
                <a:solidFill>
                  <a:srgbClr val="8A8F9C"/>
                </a:solidFill>
                <a:latin typeface="Zen Kaku Gothic New"/>
                <a:ea typeface="Zen Kaku Gothic New"/>
                <a:cs typeface="Zen Kaku Gothic New"/>
              </a:rPr>
              <a:t>claude-automation-recommender</a:t>
            </a:r>
          </a:p>
        </p:txBody>
      </p:sp>
      <p:sp>
        <p:nvSpPr>
          <p:cNvPr id="22" name="TextBox 22"/>
          <p:cNvSpPr txBox="1"/>
          <p:nvPr/>
        </p:nvSpPr>
        <p:spPr>
          <a:xfrm>
            <a:off x="7474172" y="3446621"/>
            <a:ext cx="3072956"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の提案出力。カテゴリごとに</a:t>
            </a:r>
          </a:p>
        </p:txBody>
      </p:sp>
      <p:sp>
        <p:nvSpPr>
          <p:cNvPr id="23" name="TextBox 23"/>
          <p:cNvSpPr txBox="1"/>
          <p:nvPr/>
        </p:nvSpPr>
        <p:spPr>
          <a:xfrm>
            <a:off x="7462409" y="3732371"/>
            <a:ext cx="3096482"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1〜2件と理由が並んだ画面を</a:t>
            </a:r>
          </a:p>
        </p:txBody>
      </p:sp>
      <p:sp>
        <p:nvSpPr>
          <p:cNvPr id="24" name="TextBox 24"/>
          <p:cNvSpPr txBox="1"/>
          <p:nvPr/>
        </p:nvSpPr>
        <p:spPr>
          <a:xfrm>
            <a:off x="7709440" y="4018121"/>
            <a:ext cx="260242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当日リハで撮影します。</a:t>
            </a:r>
          </a:p>
        </p:txBody>
      </p:sp>
      <p:sp>
        <p:nvSpPr>
          <p:cNvPr id="25" name="Rectangle 25"/>
          <p:cNvSpPr/>
          <p:nvPr/>
        </p:nvSpPr>
        <p:spPr>
          <a:xfrm>
            <a:off x="6591300" y="5410200"/>
            <a:ext cx="4838700" cy="838200"/>
          </a:xfrm>
          <a:prstGeom prst="roundRect">
            <a:avLst>
              <a:gd name="adj" fmla="val 9091"/>
            </a:avLst>
          </a:prstGeom>
          <a:solidFill>
            <a:srgbClr val="EEF6F7"/>
          </a:solidFill>
          <a:ln>
            <a:noFill/>
          </a:ln>
        </p:spPr>
      </p:sp>
      <p:sp>
        <p:nvSpPr>
          <p:cNvPr id="26" name="Rectangle 26"/>
          <p:cNvSpPr/>
          <p:nvPr/>
        </p:nvSpPr>
        <p:spPr>
          <a:xfrm>
            <a:off x="6591300" y="5410200"/>
            <a:ext cx="57150" cy="838200"/>
          </a:xfrm>
          <a:prstGeom prst="roundRect">
            <a:avLst>
              <a:gd name="adj" fmla="val 50000"/>
            </a:avLst>
          </a:prstGeom>
          <a:solidFill>
            <a:srgbClr val="47BCC6"/>
          </a:solidFill>
          <a:ln>
            <a:noFill/>
          </a:ln>
        </p:spPr>
      </p:sp>
      <p:sp>
        <p:nvSpPr>
          <p:cNvPr id="27" name="TextBox 27"/>
          <p:cNvSpPr txBox="1"/>
          <p:nvPr/>
        </p:nvSpPr>
        <p:spPr>
          <a:xfrm>
            <a:off x="6850380" y="557212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読み取りしかしません</a:t>
            </a:r>
          </a:p>
        </p:txBody>
      </p:sp>
      <p:sp>
        <p:nvSpPr>
          <p:cNvPr id="28" name="TextBox 28"/>
          <p:cNvSpPr txBox="1"/>
          <p:nvPr/>
        </p:nvSpPr>
        <p:spPr>
          <a:xfrm>
            <a:off x="6850761" y="58850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承認を読む練習として扱います。</a:t>
            </a:r>
          </a:p>
        </p:txBody>
      </p:sp>
      <p:sp>
        <p:nvSpPr>
          <p:cNvPr id="29" name="TextBox 2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183</a:t>
            </a:r>
          </a:p>
        </p:txBody>
      </p:sp>
    </p:spTree>
  </p:cSld>
  <p:clrMapOvr>
    <a:masterClrMapping/>
  </p:clrMapOvr>
  <p:transition xmlns:p14="http://schemas.microsoft.com/office/powerpoint/2010/main" p14:dur="400">
    <p:fade/>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75403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ファイルは1つも増えません</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03527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出力を見たら、エクスプローラで</a:t>
            </a:r>
            <a:r>
              <a:rPr lang="zh-CN" sz="2480" b="1" dirty="0">
                <a:solidFill>
                  <a:srgbClr val="264DBF"/>
                </a:solidFill>
                <a:latin typeface="Zen Kaku Gothic New"/>
                <a:ea typeface="Zen Kaku Gothic New"/>
                <a:cs typeface="Zen Kaku Gothic New"/>
              </a:rPr>
              <a:t>増えていない</a:t>
            </a:r>
          </a:p>
        </p:txBody>
      </p:sp>
      <p:sp>
        <p:nvSpPr>
          <p:cNvPr id="7" name="TextBox 7"/>
          <p:cNvSpPr txBox="1"/>
          <p:nvPr/>
        </p:nvSpPr>
        <p:spPr>
          <a:xfrm>
            <a:off x="597027" y="1694974"/>
            <a:ext cx="603189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ことを自分の目で確かめます。</a:t>
            </a:r>
          </a:p>
        </p:txBody>
      </p:sp>
      <p:sp>
        <p:nvSpPr>
          <p:cNvPr id="8" name="Rectangle 8"/>
          <p:cNvSpPr/>
          <p:nvPr/>
        </p:nvSpPr>
        <p:spPr>
          <a:xfrm>
            <a:off x="609600" y="2362200"/>
            <a:ext cx="10972800" cy="1257300"/>
          </a:xfrm>
          <a:prstGeom prst="roundRect">
            <a:avLst>
              <a:gd name="adj" fmla="val 6061"/>
            </a:avLst>
          </a:prstGeom>
          <a:solidFill>
            <a:srgbClr val="F7F9FA"/>
          </a:solidFill>
          <a:ln>
            <a:noFill/>
          </a:ln>
        </p:spPr>
      </p:sp>
      <p:sp>
        <p:nvSpPr>
          <p:cNvPr id="9" name="Rectangle 9"/>
          <p:cNvSpPr/>
          <p:nvPr/>
        </p:nvSpPr>
        <p:spPr>
          <a:xfrm>
            <a:off x="609600" y="2362200"/>
            <a:ext cx="57150" cy="1257300"/>
          </a:xfrm>
          <a:prstGeom prst="roundRect">
            <a:avLst>
              <a:gd name="adj" fmla="val 50000"/>
            </a:avLst>
          </a:prstGeom>
          <a:solidFill>
            <a:srgbClr val="47BCC6"/>
          </a:solidFill>
          <a:ln>
            <a:noFill/>
          </a:ln>
        </p:spPr>
      </p:sp>
      <p:sp>
        <p:nvSpPr>
          <p:cNvPr id="10" name="TextBox 10"/>
          <p:cNvSpPr txBox="1"/>
          <p:nvPr/>
        </p:nvSpPr>
        <p:spPr>
          <a:xfrm>
            <a:off x="907161" y="2570321"/>
            <a:ext cx="3311119"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SKILL.md の冒頭にある記述</a:t>
            </a:r>
          </a:p>
        </p:txBody>
      </p:sp>
      <p:sp>
        <p:nvSpPr>
          <p:cNvPr id="11" name="TextBox 11"/>
          <p:cNvSpPr txBox="1"/>
          <p:nvPr/>
        </p:nvSpPr>
        <p:spPr>
          <a:xfrm>
            <a:off x="907275" y="2896600"/>
            <a:ext cx="6819620"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This skill is read-only. It analyzes the codebase and outputs</a:t>
            </a:r>
          </a:p>
        </p:txBody>
      </p:sp>
      <p:sp>
        <p:nvSpPr>
          <p:cNvPr id="12" name="TextBox 12"/>
          <p:cNvSpPr txBox="1"/>
          <p:nvPr/>
        </p:nvSpPr>
        <p:spPr>
          <a:xfrm>
            <a:off x="907275" y="3201400"/>
            <a:ext cx="6622680"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recommendations. It does NOT create or modify any files.</a:t>
            </a:r>
          </a:p>
        </p:txBody>
      </p:sp>
      <p:sp>
        <p:nvSpPr>
          <p:cNvPr id="13" name="Rectangle 13"/>
          <p:cNvSpPr/>
          <p:nvPr/>
        </p:nvSpPr>
        <p:spPr>
          <a:xfrm>
            <a:off x="609600" y="3905250"/>
            <a:ext cx="10972800" cy="1905000"/>
          </a:xfrm>
          <a:prstGeom prst="roundRect">
            <a:avLst>
              <a:gd name="adj" fmla="val 5000"/>
            </a:avLst>
          </a:prstGeom>
          <a:solidFill>
            <a:srgbClr val="F3F3F3"/>
          </a:solidFill>
          <a:ln>
            <a:noFill/>
          </a:ln>
        </p:spPr>
      </p:sp>
      <p:sp>
        <p:nvSpPr>
          <p:cNvPr id="14" name="Rectangle 14"/>
          <p:cNvSpPr/>
          <p:nvPr/>
        </p:nvSpPr>
        <p:spPr>
          <a:xfrm>
            <a:off x="609600" y="3905250"/>
            <a:ext cx="76200" cy="1905000"/>
          </a:xfrm>
          <a:prstGeom prst="roundRect">
            <a:avLst>
              <a:gd name="adj" fmla="val 50000"/>
            </a:avLst>
          </a:prstGeom>
          <a:solidFill>
            <a:srgbClr val="999999"/>
          </a:solidFill>
          <a:ln>
            <a:noFill/>
          </a:ln>
        </p:spPr>
      </p:sp>
      <p:sp>
        <p:nvSpPr>
          <p:cNvPr id="15" name="TextBox 15"/>
          <p:cNvSpPr txBox="1"/>
          <p:nvPr/>
        </p:nvSpPr>
        <p:spPr>
          <a:xfrm>
            <a:off x="906399" y="4116229"/>
            <a:ext cx="235044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2段構えで進みます</a:t>
            </a:r>
          </a:p>
        </p:txBody>
      </p:sp>
      <p:sp>
        <p:nvSpPr>
          <p:cNvPr id="16" name="TextBox 16"/>
          <p:cNvSpPr txBox="1"/>
          <p:nvPr/>
        </p:nvSpPr>
        <p:spPr>
          <a:xfrm>
            <a:off x="907161" y="4494371"/>
            <a:ext cx="9660446"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提案を出す依頼と、導入する依頼を分けます。頼み方を変えてもファイルは作られません。</a:t>
            </a:r>
          </a:p>
          <a:p>
            <a:pPr algn="l">
              <a:lnSpc>
                <a:spcPts val="2400"/>
              </a:lnSpc>
            </a:pPr>
            <a:r>
              <a:rPr lang="zh-CN" sz="1420" dirty="0">
                <a:solidFill>
                  <a:srgbClr val="484848"/>
                </a:solidFill>
                <a:latin typeface="Zen Kaku Gothic New"/>
                <a:ea typeface="Zen Kaku Gothic New"/>
                <a:cs typeface="Zen Kaku Gothic New"/>
              </a:rPr>
              <a:t>導入は次のページで、別の依頼として投げます。</a:t>
            </a:r>
          </a:p>
          <a:p>
            <a:pPr algn="l">
              <a:lnSpc>
                <a:spcPts val="2400"/>
              </a:lnSpc>
            </a:pPr>
            <a:r>
              <a:rPr lang="zh-CN" sz="1420" dirty="0">
                <a:solidFill>
                  <a:srgbClr val="484848"/>
                </a:solidFill>
                <a:latin typeface="Zen Kaku Gothic New"/>
                <a:ea typeface="Zen Kaku Gothic New"/>
                <a:cs typeface="Zen Kaku Gothic New"/>
              </a:rPr>
              <a:t>提案の中身は人によって違うので、入れるものは講師が3本に決めます。</a:t>
            </a:r>
          </a:p>
        </p:txBody>
      </p:sp>
      <p:sp>
        <p:nvSpPr>
          <p:cNvPr id="17" name="TextBox 1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8" name="TextBox 1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184</a:t>
            </a:r>
          </a:p>
        </p:txBody>
      </p:sp>
    </p:spTree>
  </p:cSld>
  <p:clrMapOvr>
    <a:masterClrMapping/>
  </p:clrMapOvr>
  <p:transition xmlns:p14="http://schemas.microsoft.com/office/powerpoint/2010/main" p14:dur="400">
    <p:fade/>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99994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導入する3本と検証項目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27125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入れるのは3本です。</a:t>
            </a:r>
            <a:r>
              <a:rPr lang="zh-CN" sz="2480" b="1" dirty="0">
                <a:solidFill>
                  <a:srgbClr val="264DBF"/>
                </a:solidFill>
                <a:latin typeface="Zen Kaku Gothic New"/>
                <a:ea typeface="Zen Kaku Gothic New"/>
                <a:cs typeface="Zen Kaku Gothic New"/>
              </a:rPr>
              <a:t>確かめ方</a:t>
            </a:r>
            <a:r>
              <a:rPr lang="zh-CN" sz="2480" b="1" dirty="0">
                <a:solidFill>
                  <a:srgbClr val="000000"/>
                </a:solidFill>
                <a:latin typeface="Zen Kaku Gothic New"/>
                <a:ea typeface="Zen Kaku Gothic New"/>
                <a:cs typeface="Zen Kaku Gothic New"/>
              </a:rPr>
              <a:t>も先に決めます。</a:t>
            </a:r>
          </a:p>
        </p:txBody>
      </p:sp>
      <p:sp>
        <p:nvSpPr>
          <p:cNvPr id="7" name="Rectangle 7"/>
          <p:cNvSpPr/>
          <p:nvPr/>
        </p:nvSpPr>
        <p:spPr>
          <a:xfrm>
            <a:off x="609600" y="2019300"/>
            <a:ext cx="10972800" cy="419100"/>
          </a:xfrm>
          <a:prstGeom prst="rect">
            <a:avLst/>
          </a:prstGeom>
          <a:solidFill>
            <a:srgbClr val="0B2E33"/>
          </a:solidFill>
          <a:ln>
            <a:noFill/>
          </a:ln>
        </p:spPr>
      </p:sp>
      <p:sp>
        <p:nvSpPr>
          <p:cNvPr id="8" name="TextBox 8"/>
          <p:cNvSpPr txBox="1"/>
          <p:nvPr/>
        </p:nvSpPr>
        <p:spPr>
          <a:xfrm>
            <a:off x="830961" y="21416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入れるもの</a:t>
            </a:r>
          </a:p>
        </p:txBody>
      </p:sp>
      <p:sp>
        <p:nvSpPr>
          <p:cNvPr id="9" name="TextBox 9"/>
          <p:cNvSpPr txBox="1"/>
          <p:nvPr/>
        </p:nvSpPr>
        <p:spPr>
          <a:xfrm>
            <a:off x="4831461" y="214169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確かめること</a:t>
            </a:r>
          </a:p>
        </p:txBody>
      </p:sp>
      <p:sp>
        <p:nvSpPr>
          <p:cNvPr id="10" name="Rectangle 10"/>
          <p:cNvSpPr/>
          <p:nvPr/>
        </p:nvSpPr>
        <p:spPr>
          <a:xfrm>
            <a:off x="609600" y="2438400"/>
            <a:ext cx="10972800" cy="1066800"/>
          </a:xfrm>
          <a:prstGeom prst="rect">
            <a:avLst/>
          </a:prstGeom>
          <a:solidFill>
            <a:srgbClr val="FFFFFF"/>
          </a:solidFill>
          <a:ln>
            <a:noFill/>
          </a:ln>
        </p:spPr>
      </p:sp>
      <p:sp>
        <p:nvSpPr>
          <p:cNvPr id="11" name="TextBox 11"/>
          <p:cNvSpPr txBox="1"/>
          <p:nvPr/>
        </p:nvSpPr>
        <p:spPr>
          <a:xfrm>
            <a:off x="830961" y="2741771"/>
            <a:ext cx="243538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permissions.deny に</a:t>
            </a:r>
          </a:p>
        </p:txBody>
      </p:sp>
      <p:sp>
        <p:nvSpPr>
          <p:cNvPr id="12" name="TextBox 12"/>
          <p:cNvSpPr txBox="1"/>
          <p:nvPr/>
        </p:nvSpPr>
        <p:spPr>
          <a:xfrm>
            <a:off x="830961" y="3008471"/>
            <a:ext cx="29450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Edit(data/**) を1行足す</a:t>
            </a:r>
          </a:p>
        </p:txBody>
      </p:sp>
      <p:sp>
        <p:nvSpPr>
          <p:cNvPr id="13" name="TextBox 13"/>
          <p:cNvSpPr txBox="1"/>
          <p:nvPr/>
        </p:nvSpPr>
        <p:spPr>
          <a:xfrm>
            <a:off x="4831461" y="2741771"/>
            <a:ext cx="520212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data/ のファイルを書き換えてくださいと頼み、</a:t>
            </a:r>
          </a:p>
          <a:p>
            <a:pPr algn="l">
              <a:lnSpc>
                <a:spcPts val="2250"/>
              </a:lnSpc>
            </a:pPr>
            <a:r>
              <a:rPr lang="zh-CN" sz="1420" dirty="0">
                <a:solidFill>
                  <a:srgbClr val="484848"/>
                </a:solidFill>
                <a:latin typeface="Zen Kaku Gothic New"/>
                <a:ea typeface="Zen Kaku Gothic New"/>
                <a:cs typeface="Zen Kaku Gothic New"/>
              </a:rPr>
              <a:t>拒否されるかを見る</a:t>
            </a:r>
          </a:p>
        </p:txBody>
      </p:sp>
      <p:sp>
        <p:nvSpPr>
          <p:cNvPr id="14" name="Rectangle 14"/>
          <p:cNvSpPr/>
          <p:nvPr/>
        </p:nvSpPr>
        <p:spPr>
          <a:xfrm>
            <a:off x="609600" y="3505200"/>
            <a:ext cx="10972800" cy="1066800"/>
          </a:xfrm>
          <a:prstGeom prst="rect">
            <a:avLst/>
          </a:prstGeom>
          <a:solidFill>
            <a:srgbClr val="F7F9FA"/>
          </a:solidFill>
          <a:ln>
            <a:noFill/>
          </a:ln>
        </p:spPr>
      </p:sp>
      <p:sp>
        <p:nvSpPr>
          <p:cNvPr id="15" name="TextBox 15"/>
          <p:cNvSpPr txBox="1"/>
          <p:nvPr/>
        </p:nvSpPr>
        <p:spPr>
          <a:xfrm>
            <a:off x="830961" y="3808571"/>
            <a:ext cx="377314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PostToolUse に type: "prompt"</a:t>
            </a:r>
          </a:p>
        </p:txBody>
      </p:sp>
      <p:sp>
        <p:nvSpPr>
          <p:cNvPr id="16" name="TextBox 16"/>
          <p:cNvSpPr txBox="1"/>
          <p:nvPr/>
        </p:nvSpPr>
        <p:spPr>
          <a:xfrm>
            <a:off x="830961" y="4075271"/>
            <a:ext cx="237362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のフックを1本入れる</a:t>
            </a:r>
          </a:p>
        </p:txBody>
      </p:sp>
      <p:sp>
        <p:nvSpPr>
          <p:cNvPr id="17" name="TextBox 17"/>
          <p:cNvSpPr txBox="1"/>
          <p:nvPr/>
        </p:nvSpPr>
        <p:spPr>
          <a:xfrm>
            <a:off x="4831461" y="3808571"/>
            <a:ext cx="4249293"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規約に反する編集をしたときに、指摘が</a:t>
            </a:r>
          </a:p>
          <a:p>
            <a:pPr algn="l">
              <a:lnSpc>
                <a:spcPts val="2250"/>
              </a:lnSpc>
            </a:pPr>
            <a:r>
              <a:rPr lang="zh-CN" sz="1420" dirty="0">
                <a:solidFill>
                  <a:srgbClr val="484848"/>
                </a:solidFill>
                <a:latin typeface="Zen Kaku Gothic New"/>
                <a:ea typeface="Zen Kaku Gothic New"/>
                <a:cs typeface="Zen Kaku Gothic New"/>
              </a:rPr>
              <a:t>会話に返るかを見る</a:t>
            </a:r>
          </a:p>
        </p:txBody>
      </p:sp>
      <p:sp>
        <p:nvSpPr>
          <p:cNvPr id="18" name="Rectangle 18"/>
          <p:cNvSpPr/>
          <p:nvPr/>
        </p:nvSpPr>
        <p:spPr>
          <a:xfrm>
            <a:off x="609600" y="4572000"/>
            <a:ext cx="10972800" cy="1066800"/>
          </a:xfrm>
          <a:prstGeom prst="rect">
            <a:avLst/>
          </a:prstGeom>
          <a:solidFill>
            <a:srgbClr val="FFFFFF"/>
          </a:solidFill>
          <a:ln>
            <a:noFill/>
          </a:ln>
        </p:spPr>
      </p:sp>
      <p:sp>
        <p:nvSpPr>
          <p:cNvPr id="19" name="TextBox 19"/>
          <p:cNvSpPr txBox="1"/>
          <p:nvPr/>
        </p:nvSpPr>
        <p:spPr>
          <a:xfrm>
            <a:off x="830961" y="4875371"/>
            <a:ext cx="262730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CLAUDE.md を1枚置く</a:t>
            </a:r>
          </a:p>
        </p:txBody>
      </p:sp>
      <p:sp>
        <p:nvSpPr>
          <p:cNvPr id="20" name="TextBox 20"/>
          <p:cNvSpPr txBox="1"/>
          <p:nvPr/>
        </p:nvSpPr>
        <p:spPr>
          <a:xfrm>
            <a:off x="830961" y="51420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型変換・パス解決・実行確認</a:t>
            </a:r>
          </a:p>
        </p:txBody>
      </p:sp>
      <p:sp>
        <p:nvSpPr>
          <p:cNvPr id="21" name="TextBox 21"/>
          <p:cNvSpPr txBox="1"/>
          <p:nvPr/>
        </p:nvSpPr>
        <p:spPr>
          <a:xfrm>
            <a:off x="4831461" y="4875371"/>
            <a:ext cx="447279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CSV から読んだ数値の型変換と、実装後の</a:t>
            </a:r>
          </a:p>
          <a:p>
            <a:pPr algn="l">
              <a:lnSpc>
                <a:spcPts val="2250"/>
              </a:lnSpc>
            </a:pPr>
            <a:r>
              <a:rPr lang="zh-CN" sz="1420" dirty="0">
                <a:solidFill>
                  <a:srgbClr val="484848"/>
                </a:solidFill>
                <a:latin typeface="Zen Kaku Gothic New"/>
                <a:ea typeface="Zen Kaku Gothic New"/>
                <a:cs typeface="Zen Kaku Gothic New"/>
              </a:rPr>
              <a:t>実行確認を、言わなくても守るかを見る</a:t>
            </a:r>
          </a:p>
        </p:txBody>
      </p:sp>
      <p:sp>
        <p:nvSpPr>
          <p:cNvPr id="22" name="Line 22"/>
          <p:cNvSpPr/>
          <p:nvPr/>
        </p:nvSpPr>
        <p:spPr>
          <a:xfrm>
            <a:off x="609600" y="24384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3" name="Line 23"/>
          <p:cNvSpPr/>
          <p:nvPr/>
        </p:nvSpPr>
        <p:spPr>
          <a:xfrm>
            <a:off x="609600" y="35052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4" name="Line 24"/>
          <p:cNvSpPr/>
          <p:nvPr/>
        </p:nvSpPr>
        <p:spPr>
          <a:xfrm>
            <a:off x="609600" y="45720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5" name="Line 25"/>
          <p:cNvSpPr/>
          <p:nvPr/>
        </p:nvSpPr>
        <p:spPr>
          <a:xfrm>
            <a:off x="609600" y="56388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6" name="Line 26"/>
          <p:cNvSpPr/>
          <p:nvPr/>
        </p:nvSpPr>
        <p:spPr>
          <a:xfrm>
            <a:off x="4610100" y="2019300"/>
            <a:ext cx="9525" cy="3619500"/>
          </a:xfrm>
          <a:custGeom>
            <a:avLst/>
            <a:gdLst/>
            <a:ahLst/>
            <a:cxnLst/>
            <a:rect l="l" t="t" r="r" b="b"/>
            <a:pathLst>
              <a:path w="9525" h="3619500">
                <a:moveTo>
                  <a:pt x="0" y="0"/>
                </a:moveTo>
                <a:lnTo>
                  <a:pt x="0" y="3619500"/>
                </a:lnTo>
              </a:path>
            </a:pathLst>
          </a:custGeom>
          <a:noFill/>
          <a:ln w="9525">
            <a:solidFill>
              <a:srgbClr val="E3E7EA"/>
            </a:solidFill>
          </a:ln>
        </p:spPr>
      </p:sp>
      <p:sp>
        <p:nvSpPr>
          <p:cNvPr id="27" name="Rectangle 27"/>
          <p:cNvSpPr/>
          <p:nvPr/>
        </p:nvSpPr>
        <p:spPr>
          <a:xfrm>
            <a:off x="609600" y="5848350"/>
            <a:ext cx="10972800" cy="647700"/>
          </a:xfrm>
          <a:prstGeom prst="roundRect">
            <a:avLst>
              <a:gd name="adj" fmla="val 11765"/>
            </a:avLst>
          </a:prstGeom>
          <a:solidFill>
            <a:srgbClr val="EEF6F7"/>
          </a:solidFill>
          <a:ln>
            <a:noFill/>
          </a:ln>
        </p:spPr>
      </p:sp>
      <p:sp>
        <p:nvSpPr>
          <p:cNvPr id="28" name="Rectangle 28"/>
          <p:cNvSpPr/>
          <p:nvPr/>
        </p:nvSpPr>
        <p:spPr>
          <a:xfrm>
            <a:off x="609600" y="5848350"/>
            <a:ext cx="57150" cy="647700"/>
          </a:xfrm>
          <a:prstGeom prst="roundRect">
            <a:avLst>
              <a:gd name="adj" fmla="val 50000"/>
            </a:avLst>
          </a:prstGeom>
          <a:solidFill>
            <a:srgbClr val="47BCC6"/>
          </a:solidFill>
          <a:ln>
            <a:noFill/>
          </a:ln>
        </p:spPr>
      </p:sp>
      <p:sp>
        <p:nvSpPr>
          <p:cNvPr id="29" name="TextBox 29"/>
          <p:cNvSpPr txBox="1"/>
          <p:nvPr/>
        </p:nvSpPr>
        <p:spPr>
          <a:xfrm>
            <a:off x="869061" y="6094571"/>
            <a:ext cx="93193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提案は人によって違います。入れるものは講師が指定し、全員を同じ3本にそろえます。</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185</a:t>
            </a:r>
          </a:p>
        </p:txBody>
      </p:sp>
    </p:spTree>
  </p:cSld>
  <p:clrMapOvr>
    <a:masterClrMapping/>
  </p:clrMapOvr>
  <p:transition xmlns:p14="http://schemas.microsoft.com/office/powerpoint/2010/main" p14:dur="400">
    <p:fade/>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導入は別の依頼として投げる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686821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差分を</a:t>
            </a:r>
            <a:r>
              <a:rPr lang="zh-CN" sz="2250" b="1" dirty="0">
                <a:solidFill>
                  <a:srgbClr val="264DBF"/>
                </a:solidFill>
                <a:latin typeface="Zen Kaku Gothic New"/>
                <a:ea typeface="Zen Kaku Gothic New"/>
                <a:cs typeface="Zen Kaku Gothic New"/>
              </a:rPr>
              <a:t>1行ずつ読んでから</a:t>
            </a:r>
            <a:r>
              <a:rPr lang="zh-CN" sz="2250" b="1" dirty="0">
                <a:solidFill>
                  <a:srgbClr val="000000"/>
                </a:solidFill>
                <a:latin typeface="Zen Kaku Gothic New"/>
                <a:ea typeface="Zen Kaku Gothic New"/>
                <a:cs typeface="Zen Kaku Gothic New"/>
              </a:rPr>
              <a:t>承認します。</a:t>
            </a:r>
          </a:p>
        </p:txBody>
      </p:sp>
      <p:sp>
        <p:nvSpPr>
          <p:cNvPr id="7" name="Rectangle 7"/>
          <p:cNvSpPr/>
          <p:nvPr/>
        </p:nvSpPr>
        <p:spPr>
          <a:xfrm>
            <a:off x="609600" y="1905000"/>
            <a:ext cx="5638800" cy="3810000"/>
          </a:xfrm>
          <a:prstGeom prst="roundRect">
            <a:avLst>
              <a:gd name="adj" fmla="val 2000"/>
            </a:avLst>
          </a:prstGeom>
          <a:solidFill>
            <a:srgbClr val="F2F4F8"/>
          </a:solidFill>
          <a:ln w="14288">
            <a:solidFill>
              <a:srgbClr val="9AA0B4"/>
            </a:solidFill>
            <a:custDash>
              <a:ds d="400000" sp="266666"/>
            </a:custDash>
          </a:ln>
        </p:spPr>
      </p:sp>
      <p:sp>
        <p:nvSpPr>
          <p:cNvPr id="8" name="TextBox 8"/>
          <p:cNvSpPr txBox="1"/>
          <p:nvPr/>
        </p:nvSpPr>
        <p:spPr>
          <a:xfrm>
            <a:off x="2328862" y="30303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9" name="TextBox 9"/>
          <p:cNvSpPr txBox="1"/>
          <p:nvPr/>
        </p:nvSpPr>
        <p:spPr>
          <a:xfrm>
            <a:off x="1780770" y="3465671"/>
            <a:ext cx="329646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導入の差分。settings.json と</a:t>
            </a:r>
          </a:p>
        </p:txBody>
      </p:sp>
      <p:sp>
        <p:nvSpPr>
          <p:cNvPr id="10" name="TextBox 10"/>
          <p:cNvSpPr txBox="1"/>
          <p:nvPr/>
        </p:nvSpPr>
        <p:spPr>
          <a:xfrm>
            <a:off x="1748308" y="3751421"/>
            <a:ext cx="3361384"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CLAUDE.md が増えるところを</a:t>
            </a:r>
          </a:p>
        </p:txBody>
      </p:sp>
      <p:sp>
        <p:nvSpPr>
          <p:cNvPr id="11" name="TextBox 11"/>
          <p:cNvSpPr txBox="1"/>
          <p:nvPr/>
        </p:nvSpPr>
        <p:spPr>
          <a:xfrm>
            <a:off x="2127790" y="4037171"/>
            <a:ext cx="260242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当日リハで撮影します。</a:t>
            </a:r>
          </a:p>
        </p:txBody>
      </p:sp>
      <p:sp>
        <p:nvSpPr>
          <p:cNvPr id="12" name="Ellipse 12"/>
          <p:cNvSpPr/>
          <p:nvPr/>
        </p:nvSpPr>
        <p:spPr>
          <a:xfrm>
            <a:off x="6562725" y="2009775"/>
            <a:ext cx="323850" cy="323850"/>
          </a:xfrm>
          <a:prstGeom prst="ellipse">
            <a:avLst/>
          </a:prstGeom>
          <a:solidFill>
            <a:srgbClr val="264DBF"/>
          </a:solidFill>
          <a:ln>
            <a:noFill/>
          </a:ln>
        </p:spPr>
      </p:sp>
      <p:sp>
        <p:nvSpPr>
          <p:cNvPr id="13" name="TextBox 13"/>
          <p:cNvSpPr txBox="1"/>
          <p:nvPr/>
        </p:nvSpPr>
        <p:spPr>
          <a:xfrm>
            <a:off x="6649478" y="2084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4" name="TextBox 14"/>
          <p:cNvSpPr txBox="1"/>
          <p:nvPr/>
        </p:nvSpPr>
        <p:spPr>
          <a:xfrm>
            <a:off x="6983349" y="2068354"/>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差分で読む</a:t>
            </a:r>
          </a:p>
        </p:txBody>
      </p:sp>
      <p:sp>
        <p:nvSpPr>
          <p:cNvPr id="15" name="TextBox 15"/>
          <p:cNvSpPr txBox="1"/>
          <p:nvPr/>
        </p:nvSpPr>
        <p:spPr>
          <a:xfrm>
            <a:off x="6984111" y="2436971"/>
            <a:ext cx="2825925"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settings.json のどの行が</a:t>
            </a:r>
          </a:p>
          <a:p>
            <a:pPr algn="l">
              <a:lnSpc>
                <a:spcPts val="2175"/>
              </a:lnSpc>
            </a:pPr>
            <a:r>
              <a:rPr lang="zh-CN" sz="1420" dirty="0">
                <a:solidFill>
                  <a:srgbClr val="484848"/>
                </a:solidFill>
                <a:latin typeface="Zen Kaku Gothic New"/>
                <a:ea typeface="Zen Kaku Gothic New"/>
                <a:cs typeface="Zen Kaku Gothic New"/>
              </a:rPr>
              <a:t>増えたのかを見ます</a:t>
            </a:r>
          </a:p>
        </p:txBody>
      </p:sp>
      <p:sp>
        <p:nvSpPr>
          <p:cNvPr id="16" name="Ellipse 16"/>
          <p:cNvSpPr/>
          <p:nvPr/>
        </p:nvSpPr>
        <p:spPr>
          <a:xfrm>
            <a:off x="6562725" y="3248025"/>
            <a:ext cx="323850" cy="323850"/>
          </a:xfrm>
          <a:prstGeom prst="ellipse">
            <a:avLst/>
          </a:prstGeom>
          <a:solidFill>
            <a:srgbClr val="264DBF"/>
          </a:solidFill>
          <a:ln>
            <a:noFill/>
          </a:ln>
        </p:spPr>
      </p:sp>
      <p:sp>
        <p:nvSpPr>
          <p:cNvPr id="17" name="TextBox 17"/>
          <p:cNvSpPr txBox="1"/>
          <p:nvPr/>
        </p:nvSpPr>
        <p:spPr>
          <a:xfrm>
            <a:off x="6649478" y="3322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6983349" y="3306604"/>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毎回確認が入る</a:t>
            </a:r>
          </a:p>
        </p:txBody>
      </p:sp>
      <p:sp>
        <p:nvSpPr>
          <p:cNvPr id="19" name="TextBox 19"/>
          <p:cNvSpPr txBox="1"/>
          <p:nvPr/>
        </p:nvSpPr>
        <p:spPr>
          <a:xfrm>
            <a:off x="6984111" y="3675221"/>
            <a:ext cx="330822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.claude 配下は保護パスで、</a:t>
            </a:r>
          </a:p>
          <a:p>
            <a:pPr algn="l">
              <a:lnSpc>
                <a:spcPts val="2175"/>
              </a:lnSpc>
            </a:pPr>
            <a:r>
              <a:rPr lang="zh-CN" sz="1420" dirty="0">
                <a:solidFill>
                  <a:srgbClr val="484848"/>
                </a:solidFill>
                <a:latin typeface="Zen Kaku Gothic New"/>
                <a:ea typeface="Zen Kaku Gothic New"/>
                <a:cs typeface="Zen Kaku Gothic New"/>
              </a:rPr>
              <a:t>モードに関わらず確認されます</a:t>
            </a:r>
          </a:p>
        </p:txBody>
      </p:sp>
      <p:sp>
        <p:nvSpPr>
          <p:cNvPr id="20" name="Ellipse 20"/>
          <p:cNvSpPr/>
          <p:nvPr/>
        </p:nvSpPr>
        <p:spPr>
          <a:xfrm>
            <a:off x="6562725" y="4486275"/>
            <a:ext cx="323850" cy="323850"/>
          </a:xfrm>
          <a:prstGeom prst="ellipse">
            <a:avLst/>
          </a:prstGeom>
          <a:solidFill>
            <a:srgbClr val="264DBF"/>
          </a:solidFill>
          <a:ln>
            <a:noFill/>
          </a:ln>
        </p:spPr>
      </p:sp>
      <p:sp>
        <p:nvSpPr>
          <p:cNvPr id="21" name="TextBox 21"/>
          <p:cNvSpPr txBox="1"/>
          <p:nvPr/>
        </p:nvSpPr>
        <p:spPr>
          <a:xfrm>
            <a:off x="6649478" y="45610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2" name="TextBox 22"/>
          <p:cNvSpPr txBox="1"/>
          <p:nvPr/>
        </p:nvSpPr>
        <p:spPr>
          <a:xfrm>
            <a:off x="6983349" y="4544854"/>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壊れたら戻す</a:t>
            </a:r>
          </a:p>
        </p:txBody>
      </p:sp>
      <p:sp>
        <p:nvSpPr>
          <p:cNvPr id="23" name="TextBox 23"/>
          <p:cNvSpPr txBox="1"/>
          <p:nvPr/>
        </p:nvSpPr>
        <p:spPr>
          <a:xfrm>
            <a:off x="6984111" y="4913471"/>
            <a:ext cx="330822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JSON が壊れると設定が全部</a:t>
            </a:r>
          </a:p>
          <a:p>
            <a:pPr algn="l">
              <a:lnSpc>
                <a:spcPts val="2175"/>
              </a:lnSpc>
            </a:pPr>
            <a:r>
              <a:rPr lang="zh-CN" sz="1420" dirty="0">
                <a:solidFill>
                  <a:srgbClr val="484848"/>
                </a:solidFill>
                <a:latin typeface="Zen Kaku Gothic New"/>
                <a:ea typeface="Zen Kaku Gothic New"/>
                <a:cs typeface="Zen Kaku Gothic New"/>
              </a:rPr>
              <a:t>効きません。該当行を消します</a:t>
            </a:r>
          </a:p>
        </p:txBody>
      </p:sp>
      <p:sp>
        <p:nvSpPr>
          <p:cNvPr id="24" name="TextBox 24"/>
          <p:cNvSpPr txBox="1"/>
          <p:nvPr/>
        </p:nvSpPr>
        <p:spPr>
          <a:xfrm>
            <a:off x="602361" y="5942171"/>
            <a:ext cx="1096618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依頼は「提案のうち3つを実際に入れてください。差分を見せてから適用してください」の形にします。</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186</a:t>
            </a:r>
          </a:p>
        </p:txBody>
      </p:sp>
    </p:spTree>
  </p:cSld>
  <p:clrMapOvr>
    <a:masterClrMapping/>
  </p:clrMapOvr>
  <p:transition xmlns:p14="http://schemas.microsoft.com/office/powerpoint/2010/main" p14:dur="400">
    <p:fade/>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66630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Edit(data/**) を使う理由</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1010074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 xml:space="preserve">パス付きのルールは </a:t>
            </a:r>
            <a:r>
              <a:rPr lang="zh-CN" sz="2250" b="1" dirty="0">
                <a:solidFill>
                  <a:srgbClr val="264DBF"/>
                </a:solidFill>
                <a:latin typeface="Zen Kaku Gothic New"/>
                <a:ea typeface="Zen Kaku Gothic New"/>
                <a:cs typeface="Zen Kaku Gothic New"/>
              </a:rPr>
              <a:t>Edit と Read</a:t>
            </a:r>
            <a:r>
              <a:rPr lang="zh-CN" sz="2250" b="1" dirty="0">
                <a:solidFill>
                  <a:srgbClr val="000000"/>
                </a:solidFill>
                <a:latin typeface="Zen Kaku Gothic New"/>
                <a:ea typeface="Zen Kaku Gothic New"/>
                <a:cs typeface="Zen Kaku Gothic New"/>
              </a:rPr>
              <a:t xml:space="preserve"> しか参照されません。</a:t>
            </a:r>
          </a:p>
        </p:txBody>
      </p:sp>
      <p:sp>
        <p:nvSpPr>
          <p:cNvPr id="7" name="Rectangle 7"/>
          <p:cNvSpPr/>
          <p:nvPr/>
        </p:nvSpPr>
        <p:spPr>
          <a:xfrm>
            <a:off x="609600" y="1866900"/>
            <a:ext cx="10972800" cy="1866900"/>
          </a:xfrm>
          <a:prstGeom prst="roundRect">
            <a:avLst>
              <a:gd name="adj" fmla="val 4082"/>
            </a:avLst>
          </a:prstGeom>
          <a:solidFill>
            <a:srgbClr val="1E1E1E"/>
          </a:solidFill>
          <a:ln>
            <a:noFill/>
          </a:ln>
        </p:spPr>
      </p:sp>
      <p:sp>
        <p:nvSpPr>
          <p:cNvPr id="8" name="TextBox 8"/>
          <p:cNvSpPr txBox="1"/>
          <p:nvPr/>
        </p:nvSpPr>
        <p:spPr>
          <a:xfrm>
            <a:off x="831075" y="2115550"/>
            <a:ext cx="14160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a:t>
            </a:r>
          </a:p>
        </p:txBody>
      </p:sp>
      <p:sp>
        <p:nvSpPr>
          <p:cNvPr id="9" name="TextBox 9"/>
          <p:cNvSpPr txBox="1"/>
          <p:nvPr/>
        </p:nvSpPr>
        <p:spPr>
          <a:xfrm>
            <a:off x="1040625" y="2439400"/>
            <a:ext cx="1924560" cy="274301"/>
          </a:xfrm>
          <a:prstGeom prst="rect">
            <a:avLst/>
          </a:prstGeom>
          <a:noFill/>
          <a:ln>
            <a:noFill/>
          </a:ln>
        </p:spPr>
        <p:txBody>
          <a:bodyPr wrap="none" lIns="0" tIns="0" rIns="0" bIns="0" anchor="t" anchorCtr="0">
            <a:spAutoFit/>
          </a:bodyPr>
          <a:lstStyle/>
          <a:p>
            <a:pPr algn="l"/>
            <a:r>
              <a:rPr lang="en-US" sz="1400" dirty="0">
                <a:solidFill>
                  <a:srgbClr val="9CDCFE"/>
                </a:solidFill>
                <a:latin typeface="Source Code Pro"/>
                <a:ea typeface="Source Code Pro"/>
                <a:cs typeface="Source Code Pro"/>
              </a:rPr>
              <a:t>"permissions": {</a:t>
            </a:r>
          </a:p>
        </p:txBody>
      </p:sp>
      <p:sp>
        <p:nvSpPr>
          <p:cNvPr id="10" name="TextBox 10"/>
          <p:cNvSpPr txBox="1"/>
          <p:nvPr/>
        </p:nvSpPr>
        <p:spPr>
          <a:xfrm>
            <a:off x="1259700" y="2763250"/>
            <a:ext cx="5345930"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"deny": ["Bash(rm -rf:*)", "Edit(data/**)"]</a:t>
            </a:r>
          </a:p>
        </p:txBody>
      </p:sp>
      <p:sp>
        <p:nvSpPr>
          <p:cNvPr id="11" name="TextBox 11"/>
          <p:cNvSpPr txBox="1"/>
          <p:nvPr/>
        </p:nvSpPr>
        <p:spPr>
          <a:xfrm>
            <a:off x="1040625" y="3087100"/>
            <a:ext cx="141603" cy="274301"/>
          </a:xfrm>
          <a:prstGeom prst="rect">
            <a:avLst/>
          </a:prstGeom>
          <a:noFill/>
          <a:ln>
            <a:noFill/>
          </a:ln>
        </p:spPr>
        <p:txBody>
          <a:bodyPr wrap="none" lIns="0" tIns="0" rIns="0" bIns="0" anchor="t" anchorCtr="0">
            <a:spAutoFit/>
          </a:bodyPr>
          <a:lstStyle/>
          <a:p>
            <a:pPr algn="l"/>
            <a:r>
              <a:rPr lang="en-US" sz="1400" dirty="0">
                <a:solidFill>
                  <a:srgbClr val="9CDCFE"/>
                </a:solidFill>
                <a:latin typeface="Source Code Pro"/>
                <a:ea typeface="Source Code Pro"/>
                <a:cs typeface="Source Code Pro"/>
              </a:rPr>
              <a:t>}</a:t>
            </a:r>
          </a:p>
        </p:txBody>
      </p:sp>
      <p:sp>
        <p:nvSpPr>
          <p:cNvPr id="12" name="TextBox 12"/>
          <p:cNvSpPr txBox="1"/>
          <p:nvPr/>
        </p:nvSpPr>
        <p:spPr>
          <a:xfrm>
            <a:off x="831075" y="3410950"/>
            <a:ext cx="141603" cy="274301"/>
          </a:xfrm>
          <a:prstGeom prst="rect">
            <a:avLst/>
          </a:prstGeom>
          <a:noFill/>
          <a:ln>
            <a:noFill/>
          </a:ln>
        </p:spPr>
        <p:txBody>
          <a:bodyPr wrap="none" lIns="0" tIns="0" rIns="0" bIns="0" anchor="t" anchorCtr="0">
            <a:spAutoFit/>
          </a:bodyPr>
          <a:lstStyle/>
          <a:p>
            <a:pPr algn="l"/>
            <a:r>
              <a:rPr lang="en-US" sz="1400" dirty="0">
                <a:solidFill>
                  <a:srgbClr val="E6E6E6"/>
                </a:solidFill>
                <a:latin typeface="Source Code Pro"/>
                <a:ea typeface="Source Code Pro"/>
                <a:cs typeface="Source Code Pro"/>
              </a:rPr>
              <a:t>}</a:t>
            </a:r>
          </a:p>
        </p:txBody>
      </p:sp>
      <p:sp>
        <p:nvSpPr>
          <p:cNvPr id="13" name="Rectangle 13"/>
          <p:cNvSpPr/>
          <p:nvPr/>
        </p:nvSpPr>
        <p:spPr>
          <a:xfrm>
            <a:off x="609600" y="4038600"/>
            <a:ext cx="5334000" cy="1981200"/>
          </a:xfrm>
          <a:prstGeom prst="roundRect">
            <a:avLst>
              <a:gd name="adj" fmla="val 4808"/>
            </a:avLst>
          </a:prstGeom>
          <a:solidFill>
            <a:srgbClr val="F3F3F3"/>
          </a:solidFill>
          <a:ln>
            <a:noFill/>
          </a:ln>
        </p:spPr>
      </p:sp>
      <p:sp>
        <p:nvSpPr>
          <p:cNvPr id="14" name="Rectangle 14"/>
          <p:cNvSpPr/>
          <p:nvPr/>
        </p:nvSpPr>
        <p:spPr>
          <a:xfrm>
            <a:off x="609600" y="4038600"/>
            <a:ext cx="76200" cy="1981200"/>
          </a:xfrm>
          <a:prstGeom prst="roundRect">
            <a:avLst>
              <a:gd name="adj" fmla="val 50000"/>
            </a:avLst>
          </a:prstGeom>
          <a:solidFill>
            <a:srgbClr val="999999"/>
          </a:solidFill>
          <a:ln>
            <a:noFill/>
          </a:ln>
        </p:spPr>
      </p:sp>
      <p:sp>
        <p:nvSpPr>
          <p:cNvPr id="15" name="TextBox 15"/>
          <p:cNvSpPr txBox="1"/>
          <p:nvPr/>
        </p:nvSpPr>
        <p:spPr>
          <a:xfrm>
            <a:off x="906399" y="423052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止められない範囲</a:t>
            </a:r>
          </a:p>
        </p:txBody>
      </p:sp>
      <p:sp>
        <p:nvSpPr>
          <p:cNvPr id="16" name="TextBox 16"/>
          <p:cNvSpPr txBox="1"/>
          <p:nvPr/>
        </p:nvSpPr>
        <p:spPr>
          <a:xfrm>
            <a:off x="907161" y="4589621"/>
            <a:ext cx="4719828" cy="110737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deny が効くのは Claude のファイル</a:t>
            </a:r>
          </a:p>
          <a:p>
            <a:pPr algn="l">
              <a:lnSpc>
                <a:spcPts val="2175"/>
              </a:lnSpc>
            </a:pPr>
            <a:r>
              <a:rPr lang="zh-CN" sz="1420" dirty="0">
                <a:solidFill>
                  <a:srgbClr val="484848"/>
                </a:solidFill>
                <a:latin typeface="Zen Kaku Gothic New"/>
                <a:ea typeface="Zen Kaku Gothic New"/>
                <a:cs typeface="Zen Kaku Gothic New"/>
              </a:rPr>
              <a:t>ツールと、ファイルを扱うと認識された</a:t>
            </a:r>
          </a:p>
          <a:p>
            <a:pPr algn="l">
              <a:lnSpc>
                <a:spcPts val="2175"/>
              </a:lnSpc>
            </a:pPr>
            <a:r>
              <a:rPr lang="zh-CN" sz="1420" dirty="0">
                <a:solidFill>
                  <a:srgbClr val="484848"/>
                </a:solidFill>
                <a:latin typeface="Zen Kaku Gothic New"/>
                <a:ea typeface="Zen Kaku Gothic New"/>
                <a:cs typeface="Zen Kaku Gothic New"/>
              </a:rPr>
              <a:t>Bash コマンドです。Python スクリプトが</a:t>
            </a:r>
          </a:p>
          <a:p>
            <a:pPr algn="l">
              <a:lnSpc>
                <a:spcPts val="2175"/>
              </a:lnSpc>
            </a:pPr>
            <a:r>
              <a:rPr lang="zh-CN" sz="1420" dirty="0">
                <a:solidFill>
                  <a:srgbClr val="484848"/>
                </a:solidFill>
                <a:latin typeface="Zen Kaku Gothic New"/>
                <a:ea typeface="Zen Kaku Gothic New"/>
                <a:cs typeface="Zen Kaku Gothic New"/>
              </a:rPr>
              <a:t>自分で開いて書き込む場合は止まりません。</a:t>
            </a:r>
          </a:p>
        </p:txBody>
      </p:sp>
      <p:sp>
        <p:nvSpPr>
          <p:cNvPr id="17" name="Rectangle 17"/>
          <p:cNvSpPr/>
          <p:nvPr/>
        </p:nvSpPr>
        <p:spPr>
          <a:xfrm>
            <a:off x="6248400" y="4038600"/>
            <a:ext cx="5334000" cy="1981200"/>
          </a:xfrm>
          <a:prstGeom prst="roundRect">
            <a:avLst>
              <a:gd name="adj" fmla="val 4808"/>
            </a:avLst>
          </a:prstGeom>
          <a:solidFill>
            <a:srgbClr val="EEF6F7"/>
          </a:solidFill>
          <a:ln>
            <a:noFill/>
          </a:ln>
        </p:spPr>
      </p:sp>
      <p:sp>
        <p:nvSpPr>
          <p:cNvPr id="18" name="Rectangle 18"/>
          <p:cNvSpPr/>
          <p:nvPr/>
        </p:nvSpPr>
        <p:spPr>
          <a:xfrm>
            <a:off x="6248400" y="4038600"/>
            <a:ext cx="76200" cy="1981200"/>
          </a:xfrm>
          <a:prstGeom prst="roundRect">
            <a:avLst>
              <a:gd name="adj" fmla="val 50000"/>
            </a:avLst>
          </a:prstGeom>
          <a:solidFill>
            <a:srgbClr val="47BCC6"/>
          </a:solidFill>
          <a:ln>
            <a:noFill/>
          </a:ln>
        </p:spPr>
      </p:sp>
      <p:sp>
        <p:nvSpPr>
          <p:cNvPr id="19" name="TextBox 19"/>
          <p:cNvSpPr txBox="1"/>
          <p:nvPr/>
        </p:nvSpPr>
        <p:spPr>
          <a:xfrm>
            <a:off x="6545199" y="423052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効いているかの確かめ方</a:t>
            </a:r>
          </a:p>
        </p:txBody>
      </p:sp>
      <p:sp>
        <p:nvSpPr>
          <p:cNvPr id="20" name="TextBox 20"/>
          <p:cNvSpPr txBox="1"/>
          <p:nvPr/>
        </p:nvSpPr>
        <p:spPr>
          <a:xfrm>
            <a:off x="6545961" y="4589621"/>
            <a:ext cx="4343400" cy="110737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data/tickets.csv の1行目を書き換えて</a:t>
            </a:r>
          </a:p>
          <a:p>
            <a:pPr algn="l">
              <a:lnSpc>
                <a:spcPts val="2175"/>
              </a:lnSpc>
            </a:pPr>
            <a:r>
              <a:rPr lang="zh-CN" sz="1420" dirty="0">
                <a:solidFill>
                  <a:srgbClr val="484848"/>
                </a:solidFill>
                <a:latin typeface="Zen Kaku Gothic New"/>
                <a:ea typeface="Zen Kaku Gothic New"/>
                <a:cs typeface="Zen Kaku Gothic New"/>
              </a:rPr>
              <a:t>くださいと頼み、拒否されることを</a:t>
            </a:r>
          </a:p>
          <a:p>
            <a:pPr algn="l">
              <a:lnSpc>
                <a:spcPts val="2175"/>
              </a:lnSpc>
            </a:pPr>
            <a:r>
              <a:rPr lang="zh-CN" sz="1420" dirty="0">
                <a:solidFill>
                  <a:srgbClr val="484848"/>
                </a:solidFill>
                <a:latin typeface="Zen Kaku Gothic New"/>
                <a:ea typeface="Zen Kaku Gothic New"/>
                <a:cs typeface="Zen Kaku Gothic New"/>
              </a:rPr>
              <a:t>確認します。ファイルの中身も</a:t>
            </a:r>
          </a:p>
          <a:p>
            <a:pPr algn="l">
              <a:lnSpc>
                <a:spcPts val="2175"/>
              </a:lnSpc>
            </a:pPr>
            <a:r>
              <a:rPr lang="zh-CN" sz="1420" dirty="0">
                <a:solidFill>
                  <a:srgbClr val="484848"/>
                </a:solidFill>
                <a:latin typeface="Zen Kaku Gothic New"/>
                <a:ea typeface="Zen Kaku Gothic New"/>
                <a:cs typeface="Zen Kaku Gothic New"/>
              </a:rPr>
              <a:t>変わっていないかを見ます。</a:t>
            </a:r>
          </a:p>
        </p:txBody>
      </p:sp>
      <p:sp>
        <p:nvSpPr>
          <p:cNvPr id="21" name="TextBox 21"/>
          <p:cNvSpPr txBox="1"/>
          <p:nvPr/>
        </p:nvSpPr>
        <p:spPr>
          <a:xfrm>
            <a:off x="602361" y="6246971"/>
            <a:ext cx="760276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Permissions https://code.claude.com/docs/en/permissions</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187</a:t>
            </a:r>
          </a:p>
        </p:txBody>
      </p:sp>
    </p:spTree>
  </p:cSld>
  <p:clrMapOvr>
    <a:masterClrMapping/>
  </p:clrMapOvr>
  <p:transition xmlns:p14="http://schemas.microsoft.com/office/powerpoint/2010/main" p14:dur="400">
    <p:fade/>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11471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比べる3項目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41314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比べる項目は、測る前に</a:t>
            </a:r>
            <a:r>
              <a:rPr lang="zh-CN" sz="2480" b="1" dirty="0">
                <a:solidFill>
                  <a:srgbClr val="264DBF"/>
                </a:solidFill>
                <a:latin typeface="Zen Kaku Gothic New"/>
                <a:ea typeface="Zen Kaku Gothic New"/>
                <a:cs typeface="Zen Kaku Gothic New"/>
              </a:rPr>
              <a:t>3つに固定</a:t>
            </a:r>
            <a:r>
              <a:rPr lang="zh-CN" sz="2480" b="1" dirty="0">
                <a:solidFill>
                  <a:srgbClr val="000000"/>
                </a:solidFill>
                <a:latin typeface="Zen Kaku Gothic New"/>
                <a:ea typeface="Zen Kaku Gothic New"/>
                <a:cs typeface="Zen Kaku Gothic New"/>
              </a:rPr>
              <a:t>します。</a:t>
            </a:r>
          </a:p>
        </p:txBody>
      </p:sp>
      <p:sp>
        <p:nvSpPr>
          <p:cNvPr id="7" name="Rectangle 7"/>
          <p:cNvSpPr/>
          <p:nvPr/>
        </p:nvSpPr>
        <p:spPr>
          <a:xfrm>
            <a:off x="609600" y="2019300"/>
            <a:ext cx="10972800" cy="419100"/>
          </a:xfrm>
          <a:prstGeom prst="rect">
            <a:avLst/>
          </a:prstGeom>
          <a:solidFill>
            <a:srgbClr val="0B2E33"/>
          </a:solidFill>
          <a:ln>
            <a:noFill/>
          </a:ln>
        </p:spPr>
      </p:sp>
      <p:sp>
        <p:nvSpPr>
          <p:cNvPr id="8" name="TextBox 8"/>
          <p:cNvSpPr txBox="1"/>
          <p:nvPr/>
        </p:nvSpPr>
        <p:spPr>
          <a:xfrm>
            <a:off x="830961" y="2141696"/>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見るもの</a:t>
            </a:r>
          </a:p>
        </p:txBody>
      </p:sp>
      <p:sp>
        <p:nvSpPr>
          <p:cNvPr id="9" name="TextBox 9"/>
          <p:cNvSpPr txBox="1"/>
          <p:nvPr/>
        </p:nvSpPr>
        <p:spPr>
          <a:xfrm>
            <a:off x="3974211" y="214169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観測のしかた</a:t>
            </a:r>
          </a:p>
        </p:txBody>
      </p:sp>
      <p:sp>
        <p:nvSpPr>
          <p:cNvPr id="10" name="TextBox 10"/>
          <p:cNvSpPr txBox="1"/>
          <p:nvPr/>
        </p:nvSpPr>
        <p:spPr>
          <a:xfrm>
            <a:off x="8232815" y="2141696"/>
            <a:ext cx="75557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導入前</a:t>
            </a:r>
          </a:p>
        </p:txBody>
      </p:sp>
      <p:sp>
        <p:nvSpPr>
          <p:cNvPr id="11" name="TextBox 11"/>
          <p:cNvSpPr txBox="1"/>
          <p:nvPr/>
        </p:nvSpPr>
        <p:spPr>
          <a:xfrm>
            <a:off x="10214015" y="2141696"/>
            <a:ext cx="75557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導入後</a:t>
            </a:r>
          </a:p>
        </p:txBody>
      </p:sp>
      <p:sp>
        <p:nvSpPr>
          <p:cNvPr id="12" name="Rectangle 12"/>
          <p:cNvSpPr/>
          <p:nvPr/>
        </p:nvSpPr>
        <p:spPr>
          <a:xfrm>
            <a:off x="609600" y="2438400"/>
            <a:ext cx="3143250" cy="1066800"/>
          </a:xfrm>
          <a:prstGeom prst="rect">
            <a:avLst/>
          </a:prstGeom>
          <a:solidFill>
            <a:srgbClr val="A3DDE3"/>
          </a:solidFill>
          <a:ln>
            <a:noFill/>
          </a:ln>
        </p:spPr>
      </p:sp>
      <p:sp>
        <p:nvSpPr>
          <p:cNvPr id="13" name="Rectangle 13"/>
          <p:cNvSpPr/>
          <p:nvPr/>
        </p:nvSpPr>
        <p:spPr>
          <a:xfrm>
            <a:off x="3752850" y="2438400"/>
            <a:ext cx="3867150" cy="1066800"/>
          </a:xfrm>
          <a:prstGeom prst="rect">
            <a:avLst/>
          </a:prstGeom>
          <a:solidFill>
            <a:srgbClr val="FFFFFF"/>
          </a:solidFill>
          <a:ln>
            <a:noFill/>
          </a:ln>
        </p:spPr>
      </p:sp>
      <p:sp>
        <p:nvSpPr>
          <p:cNvPr id="14" name="Rectangle 14"/>
          <p:cNvSpPr/>
          <p:nvPr/>
        </p:nvSpPr>
        <p:spPr>
          <a:xfrm>
            <a:off x="7620000" y="2438400"/>
            <a:ext cx="1981200" cy="1066800"/>
          </a:xfrm>
          <a:prstGeom prst="rect">
            <a:avLst/>
          </a:prstGeom>
          <a:solidFill>
            <a:srgbClr val="F3F3F3"/>
          </a:solidFill>
          <a:ln>
            <a:noFill/>
          </a:ln>
        </p:spPr>
      </p:sp>
      <p:sp>
        <p:nvSpPr>
          <p:cNvPr id="15" name="Rectangle 15"/>
          <p:cNvSpPr/>
          <p:nvPr/>
        </p:nvSpPr>
        <p:spPr>
          <a:xfrm>
            <a:off x="9601200" y="2438400"/>
            <a:ext cx="1981200" cy="1066800"/>
          </a:xfrm>
          <a:prstGeom prst="rect">
            <a:avLst/>
          </a:prstGeom>
          <a:solidFill>
            <a:srgbClr val="EEF6F7"/>
          </a:solidFill>
          <a:ln>
            <a:noFill/>
          </a:ln>
        </p:spPr>
      </p:sp>
      <p:sp>
        <p:nvSpPr>
          <p:cNvPr id="16" name="TextBox 16"/>
          <p:cNvSpPr txBox="1"/>
          <p:nvPr/>
        </p:nvSpPr>
        <p:spPr>
          <a:xfrm>
            <a:off x="830580" y="2886075"/>
            <a:ext cx="236853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data/ への書き込み</a:t>
            </a:r>
          </a:p>
        </p:txBody>
      </p:sp>
      <p:sp>
        <p:nvSpPr>
          <p:cNvPr id="17" name="TextBox 17"/>
          <p:cNvSpPr txBox="1"/>
          <p:nvPr/>
        </p:nvSpPr>
        <p:spPr>
          <a:xfrm>
            <a:off x="3974211" y="2894171"/>
            <a:ext cx="35082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data/tickets.csv が変わったか</a:t>
            </a:r>
          </a:p>
        </p:txBody>
      </p:sp>
      <p:sp>
        <p:nvSpPr>
          <p:cNvPr id="18" name="TextBox 18"/>
          <p:cNvSpPr txBox="1"/>
          <p:nvPr/>
        </p:nvSpPr>
        <p:spPr>
          <a:xfrm>
            <a:off x="8250460" y="2894171"/>
            <a:ext cx="720280" cy="278702"/>
          </a:xfrm>
          <a:prstGeom prst="rect">
            <a:avLst/>
          </a:prstGeom>
          <a:noFill/>
          <a:ln>
            <a:noFill/>
          </a:ln>
        </p:spPr>
        <p:txBody>
          <a:bodyPr wrap="none" lIns="0" tIns="0" rIns="0" bIns="0" anchor="t" anchorCtr="0">
            <a:spAutoFit/>
          </a:bodyPr>
          <a:lstStyle/>
          <a:p>
            <a:pPr algn="ctr"/>
            <a:r>
              <a:rPr lang="zh-CN" sz="1420" dirty="0">
                <a:solidFill>
                  <a:srgbClr val="8A9499"/>
                </a:solidFill>
                <a:latin typeface="Zen Kaku Gothic New"/>
                <a:ea typeface="Zen Kaku Gothic New"/>
                <a:cs typeface="Zen Kaku Gothic New"/>
              </a:rPr>
              <a:t>記録欄</a:t>
            </a:r>
          </a:p>
        </p:txBody>
      </p:sp>
      <p:sp>
        <p:nvSpPr>
          <p:cNvPr id="19" name="TextBox 19"/>
          <p:cNvSpPr txBox="1"/>
          <p:nvPr/>
        </p:nvSpPr>
        <p:spPr>
          <a:xfrm>
            <a:off x="10231660" y="2894171"/>
            <a:ext cx="720280" cy="278702"/>
          </a:xfrm>
          <a:prstGeom prst="rect">
            <a:avLst/>
          </a:prstGeom>
          <a:noFill/>
          <a:ln>
            <a:noFill/>
          </a:ln>
        </p:spPr>
        <p:txBody>
          <a:bodyPr wrap="none" lIns="0" tIns="0" rIns="0" bIns="0" anchor="t" anchorCtr="0">
            <a:spAutoFit/>
          </a:bodyPr>
          <a:lstStyle/>
          <a:p>
            <a:pPr algn="ctr"/>
            <a:r>
              <a:rPr lang="zh-CN" sz="1420" dirty="0">
                <a:solidFill>
                  <a:srgbClr val="8A9499"/>
                </a:solidFill>
                <a:latin typeface="Zen Kaku Gothic New"/>
                <a:ea typeface="Zen Kaku Gothic New"/>
                <a:cs typeface="Zen Kaku Gothic New"/>
              </a:rPr>
              <a:t>記録欄</a:t>
            </a:r>
          </a:p>
        </p:txBody>
      </p:sp>
      <p:sp>
        <p:nvSpPr>
          <p:cNvPr id="20" name="Rectangle 20"/>
          <p:cNvSpPr/>
          <p:nvPr/>
        </p:nvSpPr>
        <p:spPr>
          <a:xfrm>
            <a:off x="609600" y="3505200"/>
            <a:ext cx="3143250" cy="1066800"/>
          </a:xfrm>
          <a:prstGeom prst="rect">
            <a:avLst/>
          </a:prstGeom>
          <a:solidFill>
            <a:srgbClr val="A3DDE3"/>
          </a:solidFill>
          <a:ln>
            <a:noFill/>
          </a:ln>
        </p:spPr>
      </p:sp>
      <p:sp>
        <p:nvSpPr>
          <p:cNvPr id="21" name="Rectangle 21"/>
          <p:cNvSpPr/>
          <p:nvPr/>
        </p:nvSpPr>
        <p:spPr>
          <a:xfrm>
            <a:off x="3752850" y="3505200"/>
            <a:ext cx="3867150" cy="1066800"/>
          </a:xfrm>
          <a:prstGeom prst="rect">
            <a:avLst/>
          </a:prstGeom>
          <a:solidFill>
            <a:srgbClr val="F7F9FA"/>
          </a:solidFill>
          <a:ln>
            <a:noFill/>
          </a:ln>
        </p:spPr>
      </p:sp>
      <p:sp>
        <p:nvSpPr>
          <p:cNvPr id="22" name="Rectangle 22"/>
          <p:cNvSpPr/>
          <p:nvPr/>
        </p:nvSpPr>
        <p:spPr>
          <a:xfrm>
            <a:off x="7620000" y="3505200"/>
            <a:ext cx="1981200" cy="1066800"/>
          </a:xfrm>
          <a:prstGeom prst="rect">
            <a:avLst/>
          </a:prstGeom>
          <a:solidFill>
            <a:srgbClr val="F3F3F3"/>
          </a:solidFill>
          <a:ln>
            <a:noFill/>
          </a:ln>
        </p:spPr>
      </p:sp>
      <p:sp>
        <p:nvSpPr>
          <p:cNvPr id="23" name="Rectangle 23"/>
          <p:cNvSpPr/>
          <p:nvPr/>
        </p:nvSpPr>
        <p:spPr>
          <a:xfrm>
            <a:off x="9601200" y="3505200"/>
            <a:ext cx="1981200" cy="1066800"/>
          </a:xfrm>
          <a:prstGeom prst="rect">
            <a:avLst/>
          </a:prstGeom>
          <a:solidFill>
            <a:srgbClr val="EEF6F7"/>
          </a:solidFill>
          <a:ln>
            <a:noFill/>
          </a:ln>
        </p:spPr>
      </p:sp>
      <p:sp>
        <p:nvSpPr>
          <p:cNvPr id="24" name="TextBox 24"/>
          <p:cNvSpPr txBox="1"/>
          <p:nvPr/>
        </p:nvSpPr>
        <p:spPr>
          <a:xfrm>
            <a:off x="830580" y="395287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規約違反の編集</a:t>
            </a:r>
          </a:p>
        </p:txBody>
      </p:sp>
      <p:sp>
        <p:nvSpPr>
          <p:cNvPr id="25" name="TextBox 25"/>
          <p:cNvSpPr txBox="1"/>
          <p:nvPr/>
        </p:nvSpPr>
        <p:spPr>
          <a:xfrm>
            <a:off x="3974211" y="3827621"/>
            <a:ext cx="3072956"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指摘が会話に返り、その指摘</a:t>
            </a:r>
          </a:p>
          <a:p>
            <a:pPr algn="l">
              <a:lnSpc>
                <a:spcPts val="2175"/>
              </a:lnSpc>
            </a:pPr>
            <a:r>
              <a:rPr lang="zh-CN" sz="1420" dirty="0">
                <a:solidFill>
                  <a:srgbClr val="484848"/>
                </a:solidFill>
                <a:latin typeface="Zen Kaku Gothic New"/>
                <a:ea typeface="Zen Kaku Gothic New"/>
                <a:cs typeface="Zen Kaku Gothic New"/>
              </a:rPr>
              <a:t>どおりに直したか</a:t>
            </a:r>
          </a:p>
        </p:txBody>
      </p:sp>
      <p:sp>
        <p:nvSpPr>
          <p:cNvPr id="26" name="TextBox 26"/>
          <p:cNvSpPr txBox="1"/>
          <p:nvPr/>
        </p:nvSpPr>
        <p:spPr>
          <a:xfrm>
            <a:off x="8250460" y="3960971"/>
            <a:ext cx="720280" cy="278702"/>
          </a:xfrm>
          <a:prstGeom prst="rect">
            <a:avLst/>
          </a:prstGeom>
          <a:noFill/>
          <a:ln>
            <a:noFill/>
          </a:ln>
        </p:spPr>
        <p:txBody>
          <a:bodyPr wrap="none" lIns="0" tIns="0" rIns="0" bIns="0" anchor="t" anchorCtr="0">
            <a:spAutoFit/>
          </a:bodyPr>
          <a:lstStyle/>
          <a:p>
            <a:pPr algn="ctr"/>
            <a:r>
              <a:rPr lang="zh-CN" sz="1420" dirty="0">
                <a:solidFill>
                  <a:srgbClr val="8A9499"/>
                </a:solidFill>
                <a:latin typeface="Zen Kaku Gothic New"/>
                <a:ea typeface="Zen Kaku Gothic New"/>
                <a:cs typeface="Zen Kaku Gothic New"/>
              </a:rPr>
              <a:t>記録欄</a:t>
            </a:r>
          </a:p>
        </p:txBody>
      </p:sp>
      <p:sp>
        <p:nvSpPr>
          <p:cNvPr id="27" name="TextBox 27"/>
          <p:cNvSpPr txBox="1"/>
          <p:nvPr/>
        </p:nvSpPr>
        <p:spPr>
          <a:xfrm>
            <a:off x="10231660" y="3960971"/>
            <a:ext cx="720280" cy="278702"/>
          </a:xfrm>
          <a:prstGeom prst="rect">
            <a:avLst/>
          </a:prstGeom>
          <a:noFill/>
          <a:ln>
            <a:noFill/>
          </a:ln>
        </p:spPr>
        <p:txBody>
          <a:bodyPr wrap="none" lIns="0" tIns="0" rIns="0" bIns="0" anchor="t" anchorCtr="0">
            <a:spAutoFit/>
          </a:bodyPr>
          <a:lstStyle/>
          <a:p>
            <a:pPr algn="ctr"/>
            <a:r>
              <a:rPr lang="zh-CN" sz="1420" dirty="0">
                <a:solidFill>
                  <a:srgbClr val="8A9499"/>
                </a:solidFill>
                <a:latin typeface="Zen Kaku Gothic New"/>
                <a:ea typeface="Zen Kaku Gothic New"/>
                <a:cs typeface="Zen Kaku Gothic New"/>
              </a:rPr>
              <a:t>記録欄</a:t>
            </a:r>
          </a:p>
        </p:txBody>
      </p:sp>
      <p:sp>
        <p:nvSpPr>
          <p:cNvPr id="28" name="Rectangle 28"/>
          <p:cNvSpPr/>
          <p:nvPr/>
        </p:nvSpPr>
        <p:spPr>
          <a:xfrm>
            <a:off x="609600" y="4572000"/>
            <a:ext cx="3143250" cy="1066800"/>
          </a:xfrm>
          <a:prstGeom prst="rect">
            <a:avLst/>
          </a:prstGeom>
          <a:solidFill>
            <a:srgbClr val="A3DDE3"/>
          </a:solidFill>
          <a:ln>
            <a:noFill/>
          </a:ln>
        </p:spPr>
      </p:sp>
      <p:sp>
        <p:nvSpPr>
          <p:cNvPr id="29" name="Rectangle 29"/>
          <p:cNvSpPr/>
          <p:nvPr/>
        </p:nvSpPr>
        <p:spPr>
          <a:xfrm>
            <a:off x="3752850" y="4572000"/>
            <a:ext cx="3867150" cy="1066800"/>
          </a:xfrm>
          <a:prstGeom prst="rect">
            <a:avLst/>
          </a:prstGeom>
          <a:solidFill>
            <a:srgbClr val="FFFFFF"/>
          </a:solidFill>
          <a:ln>
            <a:noFill/>
          </a:ln>
        </p:spPr>
      </p:sp>
      <p:sp>
        <p:nvSpPr>
          <p:cNvPr id="30" name="Rectangle 30"/>
          <p:cNvSpPr/>
          <p:nvPr/>
        </p:nvSpPr>
        <p:spPr>
          <a:xfrm>
            <a:off x="7620000" y="4572000"/>
            <a:ext cx="1981200" cy="1066800"/>
          </a:xfrm>
          <a:prstGeom prst="rect">
            <a:avLst/>
          </a:prstGeom>
          <a:solidFill>
            <a:srgbClr val="F3F3F3"/>
          </a:solidFill>
          <a:ln>
            <a:noFill/>
          </a:ln>
        </p:spPr>
      </p:sp>
      <p:sp>
        <p:nvSpPr>
          <p:cNvPr id="31" name="Rectangle 31"/>
          <p:cNvSpPr/>
          <p:nvPr/>
        </p:nvSpPr>
        <p:spPr>
          <a:xfrm>
            <a:off x="9601200" y="4572000"/>
            <a:ext cx="1981200" cy="1066800"/>
          </a:xfrm>
          <a:prstGeom prst="rect">
            <a:avLst/>
          </a:prstGeom>
          <a:solidFill>
            <a:srgbClr val="EEF6F7"/>
          </a:solidFill>
          <a:ln>
            <a:noFill/>
          </a:ln>
        </p:spPr>
      </p:sp>
      <p:sp>
        <p:nvSpPr>
          <p:cNvPr id="32" name="TextBox 32"/>
          <p:cNvSpPr txBox="1"/>
          <p:nvPr/>
        </p:nvSpPr>
        <p:spPr>
          <a:xfrm>
            <a:off x="830580" y="50196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型変換と実行確認</a:t>
            </a:r>
          </a:p>
        </p:txBody>
      </p:sp>
      <p:sp>
        <p:nvSpPr>
          <p:cNvPr id="33" name="TextBox 33"/>
          <p:cNvSpPr txBox="1"/>
          <p:nvPr/>
        </p:nvSpPr>
        <p:spPr>
          <a:xfrm>
            <a:off x="3974211" y="4894421"/>
            <a:ext cx="3261170"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int や float への変換が入り、</a:t>
            </a:r>
          </a:p>
          <a:p>
            <a:pPr algn="l">
              <a:lnSpc>
                <a:spcPts val="2175"/>
              </a:lnSpc>
            </a:pPr>
            <a:r>
              <a:rPr lang="zh-CN" sz="1420" dirty="0">
                <a:solidFill>
                  <a:srgbClr val="484848"/>
                </a:solidFill>
                <a:latin typeface="Zen Kaku Gothic New"/>
                <a:ea typeface="Zen Kaku Gothic New"/>
                <a:cs typeface="Zen Kaku Gothic New"/>
              </a:rPr>
              <a:t>実行して確かめたか</a:t>
            </a:r>
          </a:p>
        </p:txBody>
      </p:sp>
      <p:sp>
        <p:nvSpPr>
          <p:cNvPr id="34" name="TextBox 34"/>
          <p:cNvSpPr txBox="1"/>
          <p:nvPr/>
        </p:nvSpPr>
        <p:spPr>
          <a:xfrm>
            <a:off x="8250460" y="5027771"/>
            <a:ext cx="720280" cy="278702"/>
          </a:xfrm>
          <a:prstGeom prst="rect">
            <a:avLst/>
          </a:prstGeom>
          <a:noFill/>
          <a:ln>
            <a:noFill/>
          </a:ln>
        </p:spPr>
        <p:txBody>
          <a:bodyPr wrap="none" lIns="0" tIns="0" rIns="0" bIns="0" anchor="t" anchorCtr="0">
            <a:spAutoFit/>
          </a:bodyPr>
          <a:lstStyle/>
          <a:p>
            <a:pPr algn="ctr"/>
            <a:r>
              <a:rPr lang="zh-CN" sz="1420" dirty="0">
                <a:solidFill>
                  <a:srgbClr val="8A9499"/>
                </a:solidFill>
                <a:latin typeface="Zen Kaku Gothic New"/>
                <a:ea typeface="Zen Kaku Gothic New"/>
                <a:cs typeface="Zen Kaku Gothic New"/>
              </a:rPr>
              <a:t>記録欄</a:t>
            </a:r>
          </a:p>
        </p:txBody>
      </p:sp>
      <p:sp>
        <p:nvSpPr>
          <p:cNvPr id="35" name="TextBox 35"/>
          <p:cNvSpPr txBox="1"/>
          <p:nvPr/>
        </p:nvSpPr>
        <p:spPr>
          <a:xfrm>
            <a:off x="10231660" y="5027771"/>
            <a:ext cx="720280" cy="278702"/>
          </a:xfrm>
          <a:prstGeom prst="rect">
            <a:avLst/>
          </a:prstGeom>
          <a:noFill/>
          <a:ln>
            <a:noFill/>
          </a:ln>
        </p:spPr>
        <p:txBody>
          <a:bodyPr wrap="none" lIns="0" tIns="0" rIns="0" bIns="0" anchor="t" anchorCtr="0">
            <a:spAutoFit/>
          </a:bodyPr>
          <a:lstStyle/>
          <a:p>
            <a:pPr algn="ctr"/>
            <a:r>
              <a:rPr lang="zh-CN" sz="1420" dirty="0">
                <a:solidFill>
                  <a:srgbClr val="8A9499"/>
                </a:solidFill>
                <a:latin typeface="Zen Kaku Gothic New"/>
                <a:ea typeface="Zen Kaku Gothic New"/>
                <a:cs typeface="Zen Kaku Gothic New"/>
              </a:rPr>
              <a:t>記録欄</a:t>
            </a:r>
          </a:p>
        </p:txBody>
      </p:sp>
      <p:sp>
        <p:nvSpPr>
          <p:cNvPr id="36" name="Line 36"/>
          <p:cNvSpPr/>
          <p:nvPr/>
        </p:nvSpPr>
        <p:spPr>
          <a:xfrm>
            <a:off x="609600" y="3505200"/>
            <a:ext cx="10972800" cy="9525"/>
          </a:xfrm>
          <a:custGeom>
            <a:avLst/>
            <a:gdLst/>
            <a:ahLst/>
            <a:cxnLst/>
            <a:rect l="l" t="t" r="r" b="b"/>
            <a:pathLst>
              <a:path w="10972800" h="9525">
                <a:moveTo>
                  <a:pt x="0" y="0"/>
                </a:moveTo>
                <a:lnTo>
                  <a:pt x="10972800" y="0"/>
                </a:lnTo>
              </a:path>
            </a:pathLst>
          </a:custGeom>
          <a:noFill/>
          <a:ln w="19050">
            <a:solidFill>
              <a:srgbClr val="FFFFFF"/>
            </a:solidFill>
          </a:ln>
        </p:spPr>
      </p:sp>
      <p:sp>
        <p:nvSpPr>
          <p:cNvPr id="37" name="Line 37"/>
          <p:cNvSpPr/>
          <p:nvPr/>
        </p:nvSpPr>
        <p:spPr>
          <a:xfrm>
            <a:off x="609600" y="4572000"/>
            <a:ext cx="10972800" cy="9525"/>
          </a:xfrm>
          <a:custGeom>
            <a:avLst/>
            <a:gdLst/>
            <a:ahLst/>
            <a:cxnLst/>
            <a:rect l="l" t="t" r="r" b="b"/>
            <a:pathLst>
              <a:path w="10972800" h="9525">
                <a:moveTo>
                  <a:pt x="0" y="0"/>
                </a:moveTo>
                <a:lnTo>
                  <a:pt x="10972800" y="0"/>
                </a:lnTo>
              </a:path>
            </a:pathLst>
          </a:custGeom>
          <a:noFill/>
          <a:ln w="19050">
            <a:solidFill>
              <a:srgbClr val="FFFFFF"/>
            </a:solidFill>
          </a:ln>
        </p:spPr>
      </p:sp>
      <p:sp>
        <p:nvSpPr>
          <p:cNvPr id="38" name="Line 38"/>
          <p:cNvSpPr/>
          <p:nvPr/>
        </p:nvSpPr>
        <p:spPr>
          <a:xfrm>
            <a:off x="3752850" y="2438400"/>
            <a:ext cx="9525" cy="3200400"/>
          </a:xfrm>
          <a:custGeom>
            <a:avLst/>
            <a:gdLst/>
            <a:ahLst/>
            <a:cxnLst/>
            <a:rect l="l" t="t" r="r" b="b"/>
            <a:pathLst>
              <a:path w="9525" h="3200400">
                <a:moveTo>
                  <a:pt x="0" y="0"/>
                </a:moveTo>
                <a:lnTo>
                  <a:pt x="0" y="3200400"/>
                </a:lnTo>
              </a:path>
            </a:pathLst>
          </a:custGeom>
          <a:noFill/>
          <a:ln w="19050">
            <a:solidFill>
              <a:srgbClr val="FFFFFF"/>
            </a:solidFill>
          </a:ln>
        </p:spPr>
      </p:sp>
      <p:sp>
        <p:nvSpPr>
          <p:cNvPr id="39" name="Line 39"/>
          <p:cNvSpPr/>
          <p:nvPr/>
        </p:nvSpPr>
        <p:spPr>
          <a:xfrm>
            <a:off x="7620000" y="2438400"/>
            <a:ext cx="9525" cy="3200400"/>
          </a:xfrm>
          <a:custGeom>
            <a:avLst/>
            <a:gdLst/>
            <a:ahLst/>
            <a:cxnLst/>
            <a:rect l="l" t="t" r="r" b="b"/>
            <a:pathLst>
              <a:path w="9525" h="3200400">
                <a:moveTo>
                  <a:pt x="0" y="0"/>
                </a:moveTo>
                <a:lnTo>
                  <a:pt x="0" y="3200400"/>
                </a:lnTo>
              </a:path>
            </a:pathLst>
          </a:custGeom>
          <a:noFill/>
          <a:ln w="19050">
            <a:solidFill>
              <a:srgbClr val="FFFFFF"/>
            </a:solidFill>
          </a:ln>
        </p:spPr>
      </p:sp>
      <p:sp>
        <p:nvSpPr>
          <p:cNvPr id="40" name="Line 40"/>
          <p:cNvSpPr/>
          <p:nvPr/>
        </p:nvSpPr>
        <p:spPr>
          <a:xfrm>
            <a:off x="9601200" y="2438400"/>
            <a:ext cx="9525" cy="3200400"/>
          </a:xfrm>
          <a:custGeom>
            <a:avLst/>
            <a:gdLst/>
            <a:ahLst/>
            <a:cxnLst/>
            <a:rect l="l" t="t" r="r" b="b"/>
            <a:pathLst>
              <a:path w="9525" h="3200400">
                <a:moveTo>
                  <a:pt x="0" y="0"/>
                </a:moveTo>
                <a:lnTo>
                  <a:pt x="0" y="3200400"/>
                </a:lnTo>
              </a:path>
            </a:pathLst>
          </a:custGeom>
          <a:noFill/>
          <a:ln w="19050">
            <a:solidFill>
              <a:srgbClr val="FFFFFF"/>
            </a:solidFill>
          </a:ln>
        </p:spPr>
      </p:sp>
      <p:sp>
        <p:nvSpPr>
          <p:cNvPr id="41" name="Rectangle 41"/>
          <p:cNvSpPr/>
          <p:nvPr/>
        </p:nvSpPr>
        <p:spPr>
          <a:xfrm>
            <a:off x="609600" y="5848350"/>
            <a:ext cx="10972800" cy="647700"/>
          </a:xfrm>
          <a:prstGeom prst="roundRect">
            <a:avLst>
              <a:gd name="adj" fmla="val 11765"/>
            </a:avLst>
          </a:prstGeom>
          <a:solidFill>
            <a:srgbClr val="EEF6F7"/>
          </a:solidFill>
          <a:ln>
            <a:noFill/>
          </a:ln>
        </p:spPr>
      </p:sp>
      <p:sp>
        <p:nvSpPr>
          <p:cNvPr id="42" name="Rectangle 42"/>
          <p:cNvSpPr/>
          <p:nvPr/>
        </p:nvSpPr>
        <p:spPr>
          <a:xfrm>
            <a:off x="609600" y="5848350"/>
            <a:ext cx="57150" cy="647700"/>
          </a:xfrm>
          <a:prstGeom prst="roundRect">
            <a:avLst>
              <a:gd name="adj" fmla="val 50000"/>
            </a:avLst>
          </a:prstGeom>
          <a:solidFill>
            <a:srgbClr val="47BCC6"/>
          </a:solidFill>
          <a:ln>
            <a:noFill/>
          </a:ln>
        </p:spPr>
      </p:sp>
      <p:sp>
        <p:nvSpPr>
          <p:cNvPr id="43" name="TextBox 43"/>
          <p:cNvSpPr txBox="1"/>
          <p:nvPr/>
        </p:nvSpPr>
        <p:spPr>
          <a:xfrm>
            <a:off x="869061" y="6094571"/>
            <a:ext cx="91899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項目を先に固定しておくと、あとから都合のよい結果だけを拾う読み方になりません。</a:t>
            </a:r>
          </a:p>
        </p:txBody>
      </p:sp>
      <p:sp>
        <p:nvSpPr>
          <p:cNvPr id="44" name="TextBox 4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5" name="TextBox 4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188</a:t>
            </a:r>
          </a:p>
        </p:txBody>
      </p:sp>
    </p:spTree>
  </p:cSld>
  <p:clrMapOvr>
    <a:masterClrMapping/>
  </p:clrMapOvr>
  <p:transition xmlns:p14="http://schemas.microsoft.com/office/powerpoint/2010/main" p14:dur="400">
    <p:fade/>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効果検証のしかた</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9208508"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同じ依頼・同じ初期ファイルで、</a:t>
            </a:r>
            <a:r>
              <a:rPr lang="zh-CN" sz="2250" b="1" dirty="0">
                <a:solidFill>
                  <a:srgbClr val="264DBF"/>
                </a:solidFill>
                <a:latin typeface="Zen Kaku Gothic New"/>
                <a:ea typeface="Zen Kaku Gothic New"/>
                <a:cs typeface="Zen Kaku Gothic New"/>
              </a:rPr>
              <a:t>1回ずつ</a:t>
            </a:r>
            <a:r>
              <a:rPr lang="zh-CN" sz="2250" b="1" dirty="0">
                <a:solidFill>
                  <a:srgbClr val="000000"/>
                </a:solidFill>
                <a:latin typeface="Zen Kaku Gothic New"/>
                <a:ea typeface="Zen Kaku Gothic New"/>
                <a:cs typeface="Zen Kaku Gothic New"/>
              </a:rPr>
              <a:t>比べます。</a:t>
            </a:r>
          </a:p>
        </p:txBody>
      </p:sp>
      <p:sp>
        <p:nvSpPr>
          <p:cNvPr id="7" name="Ellipse 7"/>
          <p:cNvSpPr/>
          <p:nvPr/>
        </p:nvSpPr>
        <p:spPr>
          <a:xfrm>
            <a:off x="704850" y="2019300"/>
            <a:ext cx="419100" cy="419100"/>
          </a:xfrm>
          <a:prstGeom prst="ellipse">
            <a:avLst/>
          </a:prstGeom>
          <a:solidFill>
            <a:srgbClr val="47BCC6"/>
          </a:solidFill>
          <a:ln>
            <a:noFill/>
          </a:ln>
        </p:spPr>
      </p:sp>
      <p:sp>
        <p:nvSpPr>
          <p:cNvPr id="8" name="TextBox 8"/>
          <p:cNvSpPr txBox="1"/>
          <p:nvPr/>
        </p:nvSpPr>
        <p:spPr>
          <a:xfrm>
            <a:off x="831315" y="21350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1</a:t>
            </a:r>
          </a:p>
        </p:txBody>
      </p:sp>
      <p:sp>
        <p:nvSpPr>
          <p:cNvPr id="9" name="TextBox 9"/>
          <p:cNvSpPr txBox="1"/>
          <p:nvPr/>
        </p:nvSpPr>
        <p:spPr>
          <a:xfrm>
            <a:off x="1287018" y="2012632"/>
            <a:ext cx="2305050"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戻せるようにする</a:t>
            </a:r>
          </a:p>
        </p:txBody>
      </p:sp>
      <p:sp>
        <p:nvSpPr>
          <p:cNvPr id="10" name="TextBox 10"/>
          <p:cNvSpPr txBox="1"/>
          <p:nvPr/>
        </p:nvSpPr>
        <p:spPr>
          <a:xfrm>
            <a:off x="1288161" y="2379821"/>
            <a:ext cx="4237530"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対象ファイルをコピーしておくか、</a:t>
            </a:r>
          </a:p>
          <a:p>
            <a:pPr algn="l">
              <a:lnSpc>
                <a:spcPts val="2175"/>
              </a:lnSpc>
            </a:pPr>
            <a:r>
              <a:rPr lang="zh-CN" sz="1420" dirty="0">
                <a:solidFill>
                  <a:srgbClr val="484848"/>
                </a:solidFill>
                <a:latin typeface="Zen Kaku Gothic New"/>
                <a:ea typeface="Zen Kaku Gothic New"/>
                <a:cs typeface="Zen Kaku Gothic New"/>
              </a:rPr>
              <a:t>Rewind code to here で巻き戻します。</a:t>
            </a:r>
          </a:p>
        </p:txBody>
      </p:sp>
      <p:sp>
        <p:nvSpPr>
          <p:cNvPr id="11" name="Ellipse 11"/>
          <p:cNvSpPr/>
          <p:nvPr/>
        </p:nvSpPr>
        <p:spPr>
          <a:xfrm>
            <a:off x="704850" y="3143250"/>
            <a:ext cx="419100" cy="419100"/>
          </a:xfrm>
          <a:prstGeom prst="ellipse">
            <a:avLst/>
          </a:prstGeom>
          <a:solidFill>
            <a:srgbClr val="47BCC6"/>
          </a:solidFill>
          <a:ln>
            <a:noFill/>
          </a:ln>
        </p:spPr>
      </p:sp>
      <p:sp>
        <p:nvSpPr>
          <p:cNvPr id="12" name="TextBox 12"/>
          <p:cNvSpPr txBox="1"/>
          <p:nvPr/>
        </p:nvSpPr>
        <p:spPr>
          <a:xfrm>
            <a:off x="831315" y="325897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2</a:t>
            </a:r>
          </a:p>
        </p:txBody>
      </p:sp>
      <p:sp>
        <p:nvSpPr>
          <p:cNvPr id="13" name="TextBox 13"/>
          <p:cNvSpPr txBox="1"/>
          <p:nvPr/>
        </p:nvSpPr>
        <p:spPr>
          <a:xfrm>
            <a:off x="1287018" y="3136582"/>
            <a:ext cx="2305050"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同じ依頼を投げる</a:t>
            </a:r>
          </a:p>
        </p:txBody>
      </p:sp>
      <p:sp>
        <p:nvSpPr>
          <p:cNvPr id="14" name="TextBox 14"/>
          <p:cNvSpPr txBox="1"/>
          <p:nvPr/>
        </p:nvSpPr>
        <p:spPr>
          <a:xfrm>
            <a:off x="1288161" y="3503771"/>
            <a:ext cx="424929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文面を変えると比較になりません。</a:t>
            </a:r>
          </a:p>
          <a:p>
            <a:pPr algn="l">
              <a:lnSpc>
                <a:spcPts val="2175"/>
              </a:lnSpc>
            </a:pPr>
            <a:r>
              <a:rPr lang="zh-CN" sz="1420" dirty="0">
                <a:solidFill>
                  <a:srgbClr val="484848"/>
                </a:solidFill>
                <a:latin typeface="Zen Kaku Gothic New"/>
                <a:ea typeface="Zen Kaku Gothic New"/>
                <a:cs typeface="Zen Kaku Gothic New"/>
              </a:rPr>
              <a:t>導入前に投げた文をそのまま使います。</a:t>
            </a:r>
          </a:p>
        </p:txBody>
      </p:sp>
      <p:sp>
        <p:nvSpPr>
          <p:cNvPr id="15" name="Ellipse 15"/>
          <p:cNvSpPr/>
          <p:nvPr/>
        </p:nvSpPr>
        <p:spPr>
          <a:xfrm>
            <a:off x="704850" y="4267200"/>
            <a:ext cx="419100" cy="419100"/>
          </a:xfrm>
          <a:prstGeom prst="ellipse">
            <a:avLst/>
          </a:prstGeom>
          <a:solidFill>
            <a:srgbClr val="47BCC6"/>
          </a:solidFill>
          <a:ln>
            <a:noFill/>
          </a:ln>
        </p:spPr>
      </p:sp>
      <p:sp>
        <p:nvSpPr>
          <p:cNvPr id="16" name="TextBox 16"/>
          <p:cNvSpPr txBox="1"/>
          <p:nvPr/>
        </p:nvSpPr>
        <p:spPr>
          <a:xfrm>
            <a:off x="831315" y="4382929"/>
            <a:ext cx="166171"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3</a:t>
            </a:r>
          </a:p>
        </p:txBody>
      </p:sp>
      <p:sp>
        <p:nvSpPr>
          <p:cNvPr id="17" name="TextBox 17"/>
          <p:cNvSpPr txBox="1"/>
          <p:nvPr/>
        </p:nvSpPr>
        <p:spPr>
          <a:xfrm>
            <a:off x="1287018" y="4260532"/>
            <a:ext cx="1732978"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その場で書く</a:t>
            </a:r>
          </a:p>
        </p:txBody>
      </p:sp>
      <p:sp>
        <p:nvSpPr>
          <p:cNvPr id="18" name="TextBox 18"/>
          <p:cNvSpPr txBox="1"/>
          <p:nvPr/>
        </p:nvSpPr>
        <p:spPr>
          <a:xfrm>
            <a:off x="1288161" y="4627721"/>
            <a:ext cx="3908155"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前ページの3項目に、思い出しでなく</a:t>
            </a:r>
          </a:p>
          <a:p>
            <a:pPr algn="l">
              <a:lnSpc>
                <a:spcPts val="2175"/>
              </a:lnSpc>
            </a:pPr>
            <a:r>
              <a:rPr lang="zh-CN" sz="1420" dirty="0">
                <a:solidFill>
                  <a:srgbClr val="484848"/>
                </a:solidFill>
                <a:latin typeface="Zen Kaku Gothic New"/>
                <a:ea typeface="Zen Kaku Gothic New"/>
                <a:cs typeface="Zen Kaku Gothic New"/>
              </a:rPr>
              <a:t>見たまま記入します。</a:t>
            </a:r>
          </a:p>
        </p:txBody>
      </p:sp>
      <p:sp>
        <p:nvSpPr>
          <p:cNvPr id="19" name="Rectangle 19"/>
          <p:cNvSpPr/>
          <p:nvPr/>
        </p:nvSpPr>
        <p:spPr>
          <a:xfrm>
            <a:off x="6591300" y="1866900"/>
            <a:ext cx="4838700" cy="3238500"/>
          </a:xfrm>
          <a:prstGeom prst="roundRect">
            <a:avLst>
              <a:gd name="adj" fmla="val 2353"/>
            </a:avLst>
          </a:prstGeom>
          <a:solidFill>
            <a:srgbClr val="F2F4F8"/>
          </a:solidFill>
          <a:ln w="14288">
            <a:solidFill>
              <a:srgbClr val="9AA0B4"/>
            </a:solidFill>
            <a:custDash>
              <a:ds d="400000" sp="266666"/>
            </a:custDash>
          </a:ln>
        </p:spPr>
      </p:sp>
      <p:sp>
        <p:nvSpPr>
          <p:cNvPr id="20" name="TextBox 20"/>
          <p:cNvSpPr txBox="1"/>
          <p:nvPr/>
        </p:nvSpPr>
        <p:spPr>
          <a:xfrm>
            <a:off x="7910512" y="285892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21" name="TextBox 21"/>
          <p:cNvSpPr txBox="1"/>
          <p:nvPr/>
        </p:nvSpPr>
        <p:spPr>
          <a:xfrm>
            <a:off x="7238905" y="3294221"/>
            <a:ext cx="354349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メッセージにカーソルを当てると</a:t>
            </a:r>
          </a:p>
        </p:txBody>
      </p:sp>
      <p:sp>
        <p:nvSpPr>
          <p:cNvPr id="22" name="TextBox 22"/>
          <p:cNvSpPr txBox="1"/>
          <p:nvPr/>
        </p:nvSpPr>
        <p:spPr>
          <a:xfrm>
            <a:off x="7437270" y="3579971"/>
            <a:ext cx="3146759"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出る Rewind code to here の</a:t>
            </a:r>
          </a:p>
        </p:txBody>
      </p:sp>
      <p:sp>
        <p:nvSpPr>
          <p:cNvPr id="23" name="TextBox 23"/>
          <p:cNvSpPr txBox="1"/>
          <p:nvPr/>
        </p:nvSpPr>
        <p:spPr>
          <a:xfrm>
            <a:off x="7121271" y="3865721"/>
            <a:ext cx="3778758"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メニュー。当日リハで撮影します。</a:t>
            </a:r>
          </a:p>
        </p:txBody>
      </p:sp>
      <p:sp>
        <p:nvSpPr>
          <p:cNvPr id="24" name="Rectangle 24"/>
          <p:cNvSpPr/>
          <p:nvPr/>
        </p:nvSpPr>
        <p:spPr>
          <a:xfrm>
            <a:off x="6591300" y="5410200"/>
            <a:ext cx="4838700" cy="838200"/>
          </a:xfrm>
          <a:prstGeom prst="roundRect">
            <a:avLst>
              <a:gd name="adj" fmla="val 9091"/>
            </a:avLst>
          </a:prstGeom>
          <a:solidFill>
            <a:srgbClr val="EEF6F7"/>
          </a:solidFill>
          <a:ln>
            <a:noFill/>
          </a:ln>
        </p:spPr>
      </p:sp>
      <p:sp>
        <p:nvSpPr>
          <p:cNvPr id="25" name="Rectangle 25"/>
          <p:cNvSpPr/>
          <p:nvPr/>
        </p:nvSpPr>
        <p:spPr>
          <a:xfrm>
            <a:off x="6591300" y="5410200"/>
            <a:ext cx="57150" cy="838200"/>
          </a:xfrm>
          <a:prstGeom prst="roundRect">
            <a:avLst>
              <a:gd name="adj" fmla="val 50000"/>
            </a:avLst>
          </a:prstGeom>
          <a:solidFill>
            <a:srgbClr val="47BCC6"/>
          </a:solidFill>
          <a:ln>
            <a:noFill/>
          </a:ln>
        </p:spPr>
      </p:sp>
      <p:sp>
        <p:nvSpPr>
          <p:cNvPr id="26" name="TextBox 26"/>
          <p:cNvSpPr txBox="1"/>
          <p:nvPr/>
        </p:nvSpPr>
        <p:spPr>
          <a:xfrm>
            <a:off x="6850380" y="5572125"/>
            <a:ext cx="36556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見るのは会話とファイルの両方</a:t>
            </a:r>
          </a:p>
        </p:txBody>
      </p:sp>
      <p:sp>
        <p:nvSpPr>
          <p:cNvPr id="27" name="TextBox 27"/>
          <p:cNvSpPr txBox="1"/>
          <p:nvPr/>
        </p:nvSpPr>
        <p:spPr>
          <a:xfrm>
            <a:off x="6850761" y="588502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実行結果の数字も一緒に控えます。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189</a:t>
            </a:r>
          </a:p>
        </p:txBody>
      </p:sp>
    </p:spTree>
  </p:cSld>
  <p:clrMapOvr>
    <a:masterClrMapping/>
  </p:clrMapOvr>
  <p:transition xmlns:p14="http://schemas.microsoft.com/office/powerpoint/2010/main" p14:dur="4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62622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見どころ4箇所と、本日どこで使うか</a:t>
            </a:r>
          </a:p>
        </p:txBody>
      </p:sp>
      <p:sp>
        <p:nvSpPr>
          <p:cNvPr id="5" name="Rectangle 5"/>
          <p:cNvSpPr/>
          <p:nvPr/>
        </p:nvSpPr>
        <p:spPr>
          <a:xfrm>
            <a:off x="609600" y="1028700"/>
            <a:ext cx="10744200" cy="19050"/>
          </a:xfrm>
          <a:prstGeom prst="rect">
            <a:avLst/>
          </a:prstGeom>
          <a:solidFill>
            <a:srgbClr val="A3DDE3"/>
          </a:solidFill>
          <a:ln>
            <a:noFill/>
          </a:ln>
        </p:spPr>
      </p:sp>
      <p:sp>
        <p:nvSpPr>
          <p:cNvPr id="6" name="Rectangle 6"/>
          <p:cNvSpPr/>
          <p:nvPr/>
        </p:nvSpPr>
        <p:spPr>
          <a:xfrm>
            <a:off x="609600" y="1619250"/>
            <a:ext cx="10744200" cy="419100"/>
          </a:xfrm>
          <a:prstGeom prst="rect">
            <a:avLst/>
          </a:prstGeom>
          <a:solidFill>
            <a:srgbClr val="0B2E33"/>
          </a:solidFill>
          <a:ln>
            <a:noFill/>
          </a:ln>
        </p:spPr>
      </p:sp>
      <p:sp>
        <p:nvSpPr>
          <p:cNvPr id="7" name="TextBox 7"/>
          <p:cNvSpPr txBox="1"/>
          <p:nvPr/>
        </p:nvSpPr>
        <p:spPr>
          <a:xfrm>
            <a:off x="830580" y="1743075"/>
            <a:ext cx="1055370"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見どころ</a:t>
            </a:r>
          </a:p>
        </p:txBody>
      </p:sp>
      <p:sp>
        <p:nvSpPr>
          <p:cNvPr id="8" name="TextBox 8"/>
          <p:cNvSpPr txBox="1"/>
          <p:nvPr/>
        </p:nvSpPr>
        <p:spPr>
          <a:xfrm>
            <a:off x="4945380" y="1743075"/>
            <a:ext cx="2095500"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本日どこで使うか</a:t>
            </a:r>
          </a:p>
        </p:txBody>
      </p:sp>
      <p:sp>
        <p:nvSpPr>
          <p:cNvPr id="9" name="Rectangle 9"/>
          <p:cNvSpPr/>
          <p:nvPr/>
        </p:nvSpPr>
        <p:spPr>
          <a:xfrm>
            <a:off x="609600" y="2038350"/>
            <a:ext cx="10744200" cy="838200"/>
          </a:xfrm>
          <a:prstGeom prst="rect">
            <a:avLst/>
          </a:prstGeom>
          <a:solidFill>
            <a:srgbClr val="FFFFFF"/>
          </a:solidFill>
          <a:ln>
            <a:noFill/>
          </a:ln>
        </p:spPr>
      </p:sp>
      <p:sp>
        <p:nvSpPr>
          <p:cNvPr id="10" name="TextBox 10"/>
          <p:cNvSpPr txBox="1"/>
          <p:nvPr/>
        </p:nvSpPr>
        <p:spPr>
          <a:xfrm>
            <a:off x="830580" y="2371725"/>
            <a:ext cx="1820966"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Context usage</a:t>
            </a:r>
          </a:p>
        </p:txBody>
      </p:sp>
      <p:sp>
        <p:nvSpPr>
          <p:cNvPr id="11" name="TextBox 11"/>
          <p:cNvSpPr txBox="1"/>
          <p:nvPr/>
        </p:nvSpPr>
        <p:spPr>
          <a:xfrm>
            <a:off x="4945761" y="2322671"/>
            <a:ext cx="60255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演習3で一気に埋まります。減り方を自分の目で見ます。</a:t>
            </a:r>
          </a:p>
        </p:txBody>
      </p:sp>
      <p:sp>
        <p:nvSpPr>
          <p:cNvPr id="12" name="Rectangle 12"/>
          <p:cNvSpPr/>
          <p:nvPr/>
        </p:nvSpPr>
        <p:spPr>
          <a:xfrm>
            <a:off x="609600" y="2876550"/>
            <a:ext cx="10744200" cy="838200"/>
          </a:xfrm>
          <a:prstGeom prst="rect">
            <a:avLst/>
          </a:prstGeom>
          <a:solidFill>
            <a:srgbClr val="F7F9FA"/>
          </a:solidFill>
          <a:ln>
            <a:noFill/>
          </a:ln>
        </p:spPr>
      </p:sp>
      <p:sp>
        <p:nvSpPr>
          <p:cNvPr id="13" name="TextBox 13"/>
          <p:cNvSpPr txBox="1"/>
          <p:nvPr/>
        </p:nvSpPr>
        <p:spPr>
          <a:xfrm>
            <a:off x="830580" y="3209925"/>
            <a:ext cx="2056328"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Account &amp; Usage</a:t>
            </a:r>
          </a:p>
        </p:txBody>
      </p:sp>
      <p:sp>
        <p:nvSpPr>
          <p:cNvPr id="14" name="TextBox 14"/>
          <p:cNvSpPr txBox="1"/>
          <p:nvPr/>
        </p:nvSpPr>
        <p:spPr>
          <a:xfrm>
            <a:off x="4945761" y="3160871"/>
            <a:ext cx="69666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開始時と、締めの振り返りの2回開きます。内訳の変化を見ます。</a:t>
            </a:r>
          </a:p>
        </p:txBody>
      </p:sp>
      <p:sp>
        <p:nvSpPr>
          <p:cNvPr id="15" name="Rectangle 15"/>
          <p:cNvSpPr/>
          <p:nvPr/>
        </p:nvSpPr>
        <p:spPr>
          <a:xfrm>
            <a:off x="609600" y="3714750"/>
            <a:ext cx="10744200" cy="838200"/>
          </a:xfrm>
          <a:prstGeom prst="rect">
            <a:avLst/>
          </a:prstGeom>
          <a:solidFill>
            <a:srgbClr val="FFFFFF"/>
          </a:solidFill>
          <a:ln>
            <a:noFill/>
          </a:ln>
        </p:spPr>
      </p:sp>
      <p:sp>
        <p:nvSpPr>
          <p:cNvPr id="16" name="TextBox 16"/>
          <p:cNvSpPr txBox="1"/>
          <p:nvPr/>
        </p:nvSpPr>
        <p:spPr>
          <a:xfrm>
            <a:off x="830580" y="40481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モデル切替</a:t>
            </a:r>
          </a:p>
        </p:txBody>
      </p:sp>
      <p:sp>
        <p:nvSpPr>
          <p:cNvPr id="17" name="TextBox 17"/>
          <p:cNvSpPr txBox="1"/>
          <p:nvPr/>
        </p:nvSpPr>
        <p:spPr>
          <a:xfrm>
            <a:off x="4945761" y="3999071"/>
            <a:ext cx="683723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当日の版数は資料に書きません。この一覧で実機を確認します。</a:t>
            </a:r>
          </a:p>
        </p:txBody>
      </p:sp>
      <p:sp>
        <p:nvSpPr>
          <p:cNvPr id="18" name="Rectangle 18"/>
          <p:cNvSpPr/>
          <p:nvPr/>
        </p:nvSpPr>
        <p:spPr>
          <a:xfrm>
            <a:off x="609600" y="4552950"/>
            <a:ext cx="10744200" cy="838200"/>
          </a:xfrm>
          <a:prstGeom prst="rect">
            <a:avLst/>
          </a:prstGeom>
          <a:solidFill>
            <a:srgbClr val="F7F9FA"/>
          </a:solidFill>
          <a:ln>
            <a:noFill/>
          </a:ln>
        </p:spPr>
      </p:sp>
      <p:sp>
        <p:nvSpPr>
          <p:cNvPr id="19" name="TextBox 19"/>
          <p:cNvSpPr txBox="1"/>
          <p:nvPr/>
        </p:nvSpPr>
        <p:spPr>
          <a:xfrm>
            <a:off x="830580" y="4886325"/>
            <a:ext cx="884349"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Effort</a:t>
            </a:r>
          </a:p>
        </p:txBody>
      </p:sp>
      <p:sp>
        <p:nvSpPr>
          <p:cNvPr id="20" name="TextBox 20"/>
          <p:cNvSpPr txBox="1"/>
          <p:nvPr/>
        </p:nvSpPr>
        <p:spPr>
          <a:xfrm>
            <a:off x="4945761" y="4837271"/>
            <a:ext cx="65727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M1 の追加と考察で1回 low に下げ、そのあと元に戻します。</a:t>
            </a:r>
          </a:p>
        </p:txBody>
      </p:sp>
      <p:sp>
        <p:nvSpPr>
          <p:cNvPr id="21" name="Line 21"/>
          <p:cNvSpPr/>
          <p:nvPr/>
        </p:nvSpPr>
        <p:spPr>
          <a:xfrm>
            <a:off x="609600" y="2038350"/>
            <a:ext cx="9525" cy="3352800"/>
          </a:xfrm>
          <a:custGeom>
            <a:avLst/>
            <a:gdLst/>
            <a:ahLst/>
            <a:cxnLst/>
            <a:rect l="l" t="t" r="r" b="b"/>
            <a:pathLst>
              <a:path w="9525" h="3352800">
                <a:moveTo>
                  <a:pt x="0" y="0"/>
                </a:moveTo>
                <a:lnTo>
                  <a:pt x="0" y="3352800"/>
                </a:lnTo>
              </a:path>
            </a:pathLst>
          </a:custGeom>
          <a:noFill/>
          <a:ln w="9525">
            <a:solidFill>
              <a:srgbClr val="E3E7EA"/>
            </a:solidFill>
          </a:ln>
        </p:spPr>
      </p:sp>
      <p:sp>
        <p:nvSpPr>
          <p:cNvPr id="22" name="Line 22"/>
          <p:cNvSpPr/>
          <p:nvPr/>
        </p:nvSpPr>
        <p:spPr>
          <a:xfrm>
            <a:off x="11353800" y="2038350"/>
            <a:ext cx="9525" cy="3352800"/>
          </a:xfrm>
          <a:custGeom>
            <a:avLst/>
            <a:gdLst/>
            <a:ahLst/>
            <a:cxnLst/>
            <a:rect l="l" t="t" r="r" b="b"/>
            <a:pathLst>
              <a:path w="9525" h="3352800">
                <a:moveTo>
                  <a:pt x="0" y="0"/>
                </a:moveTo>
                <a:lnTo>
                  <a:pt x="0" y="3352800"/>
                </a:lnTo>
              </a:path>
            </a:pathLst>
          </a:custGeom>
          <a:noFill/>
          <a:ln w="9525">
            <a:solidFill>
              <a:srgbClr val="E3E7EA"/>
            </a:solidFill>
          </a:ln>
        </p:spPr>
      </p:sp>
      <p:sp>
        <p:nvSpPr>
          <p:cNvPr id="23" name="Rectangle 23"/>
          <p:cNvSpPr/>
          <p:nvPr/>
        </p:nvSpPr>
        <p:spPr>
          <a:xfrm>
            <a:off x="609600" y="5619750"/>
            <a:ext cx="10744200" cy="685800"/>
          </a:xfrm>
          <a:prstGeom prst="roundRect">
            <a:avLst>
              <a:gd name="adj" fmla="val 13889"/>
            </a:avLst>
          </a:prstGeom>
          <a:solidFill>
            <a:srgbClr val="EEF6F7"/>
          </a:solidFill>
          <a:ln>
            <a:noFill/>
          </a:ln>
        </p:spPr>
      </p:sp>
      <p:sp>
        <p:nvSpPr>
          <p:cNvPr id="24" name="Rectangle 24"/>
          <p:cNvSpPr/>
          <p:nvPr/>
        </p:nvSpPr>
        <p:spPr>
          <a:xfrm>
            <a:off x="609600" y="5619750"/>
            <a:ext cx="57150" cy="685800"/>
          </a:xfrm>
          <a:prstGeom prst="roundRect">
            <a:avLst>
              <a:gd name="adj" fmla="val 50000"/>
            </a:avLst>
          </a:prstGeom>
          <a:solidFill>
            <a:srgbClr val="47BCC6"/>
          </a:solidFill>
          <a:ln>
            <a:noFill/>
          </a:ln>
        </p:spPr>
      </p:sp>
      <p:sp>
        <p:nvSpPr>
          <p:cNvPr id="25" name="TextBox 25"/>
          <p:cNvSpPr txBox="1"/>
          <p:nvPr/>
        </p:nvSpPr>
        <p:spPr>
          <a:xfrm>
            <a:off x="907161" y="5885021"/>
            <a:ext cx="83782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4箇所とも、当日パネルを開いて全員で同じ場所を確認してから先へ進みます。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a:t>
            </a:r>
          </a:p>
        </p:txBody>
      </p:sp>
    </p:spTree>
  </p:cSld>
  <p:clrMapOvr>
    <a:masterClrMapping/>
  </p:clrMapOvr>
  <p:transition xmlns:p14="http://schemas.microsoft.com/office/powerpoint/2010/main" p14:dur="400">
    <p:fade/>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記録のしかたと考えること</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7027" y="1294924"/>
            <a:ext cx="884219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1回の比較なので、</a:t>
            </a:r>
            <a:r>
              <a:rPr lang="zh-CN" sz="2480" b="1" dirty="0">
                <a:solidFill>
                  <a:srgbClr val="264DBF"/>
                </a:solidFill>
                <a:latin typeface="Zen Kaku Gothic New"/>
                <a:ea typeface="Zen Kaku Gothic New"/>
                <a:cs typeface="Zen Kaku Gothic New"/>
              </a:rPr>
              <a:t>この回はこうなりました</a:t>
            </a:r>
            <a:r>
              <a:rPr lang="zh-CN" sz="2480" b="1" dirty="0">
                <a:solidFill>
                  <a:srgbClr val="000000"/>
                </a:solidFill>
                <a:latin typeface="Zen Kaku Gothic New"/>
                <a:ea typeface="Zen Kaku Gothic New"/>
                <a:cs typeface="Zen Kaku Gothic New"/>
              </a:rPr>
              <a:t>と</a:t>
            </a:r>
          </a:p>
        </p:txBody>
      </p:sp>
      <p:sp>
        <p:nvSpPr>
          <p:cNvPr id="9" name="TextBox 9"/>
          <p:cNvSpPr txBox="1"/>
          <p:nvPr/>
        </p:nvSpPr>
        <p:spPr>
          <a:xfrm>
            <a:off x="597027" y="169497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書きます。毎回こうなるとは書きません。</a:t>
            </a:r>
          </a:p>
        </p:txBody>
      </p:sp>
      <p:sp>
        <p:nvSpPr>
          <p:cNvPr id="10" name="Rectangle 10"/>
          <p:cNvSpPr/>
          <p:nvPr/>
        </p:nvSpPr>
        <p:spPr>
          <a:xfrm>
            <a:off x="609600" y="2362200"/>
            <a:ext cx="10972800" cy="1447800"/>
          </a:xfrm>
          <a:prstGeom prst="roundRect">
            <a:avLst>
              <a:gd name="adj" fmla="val 6579"/>
            </a:avLst>
          </a:prstGeom>
          <a:solidFill>
            <a:srgbClr val="F3F3F3"/>
          </a:solidFill>
          <a:ln>
            <a:noFill/>
          </a:ln>
        </p:spPr>
      </p:sp>
      <p:sp>
        <p:nvSpPr>
          <p:cNvPr id="11" name="Rectangle 11"/>
          <p:cNvSpPr/>
          <p:nvPr/>
        </p:nvSpPr>
        <p:spPr>
          <a:xfrm>
            <a:off x="609600" y="2362200"/>
            <a:ext cx="76200" cy="1447800"/>
          </a:xfrm>
          <a:prstGeom prst="roundRect">
            <a:avLst>
              <a:gd name="adj" fmla="val 50000"/>
            </a:avLst>
          </a:prstGeom>
          <a:solidFill>
            <a:srgbClr val="999999"/>
          </a:solidFill>
          <a:ln>
            <a:noFill/>
          </a:ln>
        </p:spPr>
      </p:sp>
      <p:sp>
        <p:nvSpPr>
          <p:cNvPr id="12" name="TextBox 12"/>
          <p:cNvSpPr txBox="1"/>
          <p:nvPr/>
        </p:nvSpPr>
        <p:spPr>
          <a:xfrm>
            <a:off x="906399" y="257317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自分で考える</a:t>
            </a:r>
          </a:p>
        </p:txBody>
      </p:sp>
      <p:sp>
        <p:nvSpPr>
          <p:cNvPr id="13" name="TextBox 13"/>
          <p:cNvSpPr txBox="1"/>
          <p:nvPr/>
        </p:nvSpPr>
        <p:spPr>
          <a:xfrm>
            <a:off x="907161" y="2951321"/>
            <a:ext cx="8954643"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提案のうち、この題材では効かないものはどれで、なぜ効かないと判断しましたか。</a:t>
            </a:r>
          </a:p>
          <a:p>
            <a:pPr algn="l">
              <a:lnSpc>
                <a:spcPts val="2400"/>
              </a:lnSpc>
            </a:pPr>
            <a:r>
              <a:rPr lang="zh-CN" sz="1420" dirty="0">
                <a:solidFill>
                  <a:srgbClr val="484848"/>
                </a:solidFill>
                <a:latin typeface="Zen Kaku Gothic New"/>
                <a:ea typeface="Zen Kaku Gothic New"/>
                <a:cs typeface="Zen Kaku Gothic New"/>
              </a:rPr>
              <a:t>自分のプロジェクトなら、最初に入れる1本はどれですか。</a:t>
            </a:r>
          </a:p>
        </p:txBody>
      </p:sp>
      <p:sp>
        <p:nvSpPr>
          <p:cNvPr id="14" name="Rectangle 14"/>
          <p:cNvSpPr/>
          <p:nvPr/>
        </p:nvSpPr>
        <p:spPr>
          <a:xfrm>
            <a:off x="609600" y="4095750"/>
            <a:ext cx="10972800" cy="1676400"/>
          </a:xfrm>
          <a:prstGeom prst="roundRect">
            <a:avLst>
              <a:gd name="adj" fmla="val 5682"/>
            </a:avLst>
          </a:prstGeom>
          <a:solidFill>
            <a:srgbClr val="EEF6F7"/>
          </a:solidFill>
          <a:ln>
            <a:noFill/>
          </a:ln>
        </p:spPr>
      </p:sp>
      <p:sp>
        <p:nvSpPr>
          <p:cNvPr id="15" name="Rectangle 15"/>
          <p:cNvSpPr/>
          <p:nvPr/>
        </p:nvSpPr>
        <p:spPr>
          <a:xfrm>
            <a:off x="609600" y="4095750"/>
            <a:ext cx="76200" cy="1676400"/>
          </a:xfrm>
          <a:prstGeom prst="roundRect">
            <a:avLst>
              <a:gd name="adj" fmla="val 50000"/>
            </a:avLst>
          </a:prstGeom>
          <a:solidFill>
            <a:srgbClr val="47BCC6"/>
          </a:solidFill>
          <a:ln>
            <a:noFill/>
          </a:ln>
        </p:spPr>
      </p:sp>
      <p:sp>
        <p:nvSpPr>
          <p:cNvPr id="16" name="TextBox 16"/>
          <p:cNvSpPr txBox="1"/>
          <p:nvPr/>
        </p:nvSpPr>
        <p:spPr>
          <a:xfrm>
            <a:off x="906399" y="4306729"/>
            <a:ext cx="110813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発展課題</a:t>
            </a:r>
          </a:p>
        </p:txBody>
      </p:sp>
      <p:sp>
        <p:nvSpPr>
          <p:cNvPr id="17" name="TextBox 17"/>
          <p:cNvSpPr txBox="1"/>
          <p:nvPr/>
        </p:nvSpPr>
        <p:spPr>
          <a:xfrm>
            <a:off x="907161" y="4684871"/>
            <a:ext cx="8754666"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採用しなかった提案（MCP サーバー、プラグイン）を持ち帰り候補に整理します。</a:t>
            </a:r>
          </a:p>
          <a:p>
            <a:pPr algn="l">
              <a:lnSpc>
                <a:spcPts val="2400"/>
              </a:lnSpc>
            </a:pPr>
            <a:r>
              <a:rPr lang="zh-CN" sz="1420" dirty="0">
                <a:solidFill>
                  <a:srgbClr val="484848"/>
                </a:solidFill>
                <a:latin typeface="Zen Kaku Gothic New"/>
                <a:ea typeface="Zen Kaku Gothic New"/>
                <a:cs typeface="Zen Kaku Gothic New"/>
              </a:rPr>
              <a:t>読むのは references/mcp-servers.md と plugins-reference.md の2本です。</a:t>
            </a:r>
          </a:p>
          <a:p>
            <a:pPr algn="l">
              <a:lnSpc>
                <a:spcPts val="2400"/>
              </a:lnSpc>
            </a:pPr>
            <a:r>
              <a:rPr lang="zh-CN" sz="1420" dirty="0">
                <a:solidFill>
                  <a:srgbClr val="484848"/>
                </a:solidFill>
                <a:latin typeface="Zen Kaku Gothic New"/>
                <a:ea typeface="Zen Kaku Gothic New"/>
                <a:cs typeface="Zen Kaku Gothic New"/>
              </a:rPr>
              <a:t>この場では導入しません。持ち帰って社内の申請手順と突き合わせます。</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190</a:t>
            </a:r>
          </a:p>
        </p:txBody>
      </p:sp>
    </p:spTree>
  </p:cSld>
  <p:clrMapOvr>
    <a:masterClrMapping/>
  </p:clrMapOvr>
  <p:transition xmlns:p14="http://schemas.microsoft.com/office/powerpoint/2010/main" p14:dur="400">
    <p:fade/>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664072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OK基準と、進まないときの切り替え</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294924"/>
            <a:ext cx="1111453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3点そろえば OK です。</a:t>
            </a:r>
            <a:r>
              <a:rPr lang="zh-CN" sz="2480" b="1" dirty="0">
                <a:solidFill>
                  <a:srgbClr val="264DBF"/>
                </a:solidFill>
                <a:latin typeface="Zen Kaku Gothic New"/>
                <a:ea typeface="Zen Kaku Gothic New"/>
                <a:cs typeface="Zen Kaku Gothic New"/>
              </a:rPr>
              <a:t>2回失敗</a:t>
            </a:r>
            <a:r>
              <a:rPr lang="zh-CN" sz="2480" b="1" dirty="0">
                <a:solidFill>
                  <a:srgbClr val="000000"/>
                </a:solidFill>
                <a:latin typeface="Zen Kaku Gothic New"/>
                <a:ea typeface="Zen Kaku Gothic New"/>
                <a:cs typeface="Zen Kaku Gothic New"/>
              </a:rPr>
              <a:t>したら切り替えます。</a:t>
            </a:r>
          </a:p>
        </p:txBody>
      </p:sp>
      <p:sp>
        <p:nvSpPr>
          <p:cNvPr id="9" name="Rectangle 9"/>
          <p:cNvSpPr/>
          <p:nvPr/>
        </p:nvSpPr>
        <p:spPr>
          <a:xfrm>
            <a:off x="609600" y="1905000"/>
            <a:ext cx="10972800" cy="381000"/>
          </a:xfrm>
          <a:prstGeom prst="rect">
            <a:avLst/>
          </a:prstGeom>
          <a:solidFill>
            <a:srgbClr val="0B2E33"/>
          </a:solidFill>
          <a:ln>
            <a:noFill/>
          </a:ln>
        </p:spPr>
      </p:sp>
      <p:sp>
        <p:nvSpPr>
          <p:cNvPr id="10" name="TextBox 10"/>
          <p:cNvSpPr txBox="1"/>
          <p:nvPr/>
        </p:nvSpPr>
        <p:spPr>
          <a:xfrm>
            <a:off x="830961" y="2008346"/>
            <a:ext cx="892388"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OK基準</a:t>
            </a:r>
          </a:p>
        </p:txBody>
      </p:sp>
      <p:sp>
        <p:nvSpPr>
          <p:cNvPr id="11" name="Rectangle 11"/>
          <p:cNvSpPr/>
          <p:nvPr/>
        </p:nvSpPr>
        <p:spPr>
          <a:xfrm>
            <a:off x="609600" y="2286000"/>
            <a:ext cx="10972800" cy="571500"/>
          </a:xfrm>
          <a:prstGeom prst="rect">
            <a:avLst/>
          </a:prstGeom>
          <a:solidFill>
            <a:srgbClr val="FFFFFF"/>
          </a:solidFill>
          <a:ln>
            <a:noFill/>
          </a:ln>
        </p:spPr>
      </p:sp>
      <p:sp>
        <p:nvSpPr>
          <p:cNvPr id="12" name="TextBox 12"/>
          <p:cNvSpPr txBox="1"/>
          <p:nvPr/>
        </p:nvSpPr>
        <p:spPr>
          <a:xfrm>
            <a:off x="830961" y="2494121"/>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提案の時点</a:t>
            </a:r>
          </a:p>
        </p:txBody>
      </p:sp>
      <p:sp>
        <p:nvSpPr>
          <p:cNvPr id="13" name="TextBox 13"/>
          <p:cNvSpPr txBox="1"/>
          <p:nvPr/>
        </p:nvSpPr>
        <p:spPr>
          <a:xfrm>
            <a:off x="3688461" y="2494121"/>
            <a:ext cx="32023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ファイルが1つも増えていない</a:t>
            </a:r>
          </a:p>
        </p:txBody>
      </p:sp>
      <p:sp>
        <p:nvSpPr>
          <p:cNvPr id="14" name="Rectangle 14"/>
          <p:cNvSpPr/>
          <p:nvPr/>
        </p:nvSpPr>
        <p:spPr>
          <a:xfrm>
            <a:off x="609600" y="2857500"/>
            <a:ext cx="10972800" cy="571500"/>
          </a:xfrm>
          <a:prstGeom prst="rect">
            <a:avLst/>
          </a:prstGeom>
          <a:solidFill>
            <a:srgbClr val="F7F9FA"/>
          </a:solidFill>
          <a:ln>
            <a:noFill/>
          </a:ln>
        </p:spPr>
      </p:sp>
      <p:sp>
        <p:nvSpPr>
          <p:cNvPr id="15" name="TextBox 15"/>
          <p:cNvSpPr txBox="1"/>
          <p:nvPr/>
        </p:nvSpPr>
        <p:spPr>
          <a:xfrm>
            <a:off x="830961" y="3065621"/>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導入したあと</a:t>
            </a:r>
          </a:p>
        </p:txBody>
      </p:sp>
      <p:sp>
        <p:nvSpPr>
          <p:cNvPr id="16" name="TextBox 16"/>
          <p:cNvSpPr txBox="1"/>
          <p:nvPr/>
        </p:nvSpPr>
        <p:spPr>
          <a:xfrm>
            <a:off x="3688461" y="3065621"/>
            <a:ext cx="59196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3本が入った状態で、検証3項目の結果を記録できている</a:t>
            </a:r>
          </a:p>
        </p:txBody>
      </p:sp>
      <p:sp>
        <p:nvSpPr>
          <p:cNvPr id="17" name="Rectangle 17"/>
          <p:cNvSpPr/>
          <p:nvPr/>
        </p:nvSpPr>
        <p:spPr>
          <a:xfrm>
            <a:off x="609600" y="3429000"/>
            <a:ext cx="10972800" cy="571500"/>
          </a:xfrm>
          <a:prstGeom prst="rect">
            <a:avLst/>
          </a:prstGeom>
          <a:solidFill>
            <a:srgbClr val="FFFFFF"/>
          </a:solidFill>
          <a:ln>
            <a:noFill/>
          </a:ln>
        </p:spPr>
      </p:sp>
      <p:sp>
        <p:nvSpPr>
          <p:cNvPr id="18" name="TextBox 18"/>
          <p:cNvSpPr txBox="1"/>
          <p:nvPr/>
        </p:nvSpPr>
        <p:spPr>
          <a:xfrm>
            <a:off x="830961" y="3637121"/>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データ</a:t>
            </a:r>
          </a:p>
        </p:txBody>
      </p:sp>
      <p:sp>
        <p:nvSpPr>
          <p:cNvPr id="19" name="TextBox 19"/>
          <p:cNvSpPr txBox="1"/>
          <p:nvPr/>
        </p:nvSpPr>
        <p:spPr>
          <a:xfrm>
            <a:off x="3688461" y="3637121"/>
            <a:ext cx="504920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data/tickets.csv が1バイトも変わっていない</a:t>
            </a:r>
          </a:p>
        </p:txBody>
      </p:sp>
      <p:sp>
        <p:nvSpPr>
          <p:cNvPr id="20" name="Rectangle 20"/>
          <p:cNvSpPr/>
          <p:nvPr/>
        </p:nvSpPr>
        <p:spPr>
          <a:xfrm>
            <a:off x="609600" y="4286250"/>
            <a:ext cx="10972800" cy="381000"/>
          </a:xfrm>
          <a:prstGeom prst="rect">
            <a:avLst/>
          </a:prstGeom>
          <a:solidFill>
            <a:srgbClr val="0B2E33"/>
          </a:solidFill>
          <a:ln>
            <a:noFill/>
          </a:ln>
        </p:spPr>
      </p:sp>
      <p:sp>
        <p:nvSpPr>
          <p:cNvPr id="21" name="TextBox 21"/>
          <p:cNvSpPr txBox="1"/>
          <p:nvPr/>
        </p:nvSpPr>
        <p:spPr>
          <a:xfrm>
            <a:off x="830961" y="4389596"/>
            <a:ext cx="2731818"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進まないときの切り替え</a:t>
            </a:r>
          </a:p>
        </p:txBody>
      </p:sp>
      <p:sp>
        <p:nvSpPr>
          <p:cNvPr id="22" name="Rectangle 22"/>
          <p:cNvSpPr/>
          <p:nvPr/>
        </p:nvSpPr>
        <p:spPr>
          <a:xfrm>
            <a:off x="609600" y="4667250"/>
            <a:ext cx="10972800" cy="571500"/>
          </a:xfrm>
          <a:prstGeom prst="rect">
            <a:avLst/>
          </a:prstGeom>
          <a:solidFill>
            <a:srgbClr val="FFFFFF"/>
          </a:solidFill>
          <a:ln>
            <a:noFill/>
          </a:ln>
        </p:spPr>
      </p:sp>
      <p:sp>
        <p:nvSpPr>
          <p:cNvPr id="23" name="TextBox 23"/>
          <p:cNvSpPr txBox="1"/>
          <p:nvPr/>
        </p:nvSpPr>
        <p:spPr>
          <a:xfrm>
            <a:off x="830961" y="4875371"/>
            <a:ext cx="163253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1回目のエラー</a:t>
            </a:r>
          </a:p>
        </p:txBody>
      </p:sp>
      <p:sp>
        <p:nvSpPr>
          <p:cNvPr id="24" name="TextBox 24"/>
          <p:cNvSpPr txBox="1"/>
          <p:nvPr/>
        </p:nvSpPr>
        <p:spPr>
          <a:xfrm>
            <a:off x="3688461" y="48753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そのまま承認して様子を見る</a:t>
            </a:r>
          </a:p>
        </p:txBody>
      </p:sp>
      <p:sp>
        <p:nvSpPr>
          <p:cNvPr id="25" name="Rectangle 25"/>
          <p:cNvSpPr/>
          <p:nvPr/>
        </p:nvSpPr>
        <p:spPr>
          <a:xfrm>
            <a:off x="609600" y="5238750"/>
            <a:ext cx="10972800" cy="571500"/>
          </a:xfrm>
          <a:prstGeom prst="rect">
            <a:avLst/>
          </a:prstGeom>
          <a:solidFill>
            <a:srgbClr val="F7F9FA"/>
          </a:solidFill>
          <a:ln>
            <a:noFill/>
          </a:ln>
        </p:spPr>
      </p:sp>
      <p:sp>
        <p:nvSpPr>
          <p:cNvPr id="26" name="TextBox 26"/>
          <p:cNvSpPr txBox="1"/>
          <p:nvPr/>
        </p:nvSpPr>
        <p:spPr>
          <a:xfrm>
            <a:off x="830961" y="5446871"/>
            <a:ext cx="187956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同じ人が2回失敗</a:t>
            </a:r>
          </a:p>
        </p:txBody>
      </p:sp>
      <p:sp>
        <p:nvSpPr>
          <p:cNvPr id="27" name="TextBox 27"/>
          <p:cNvSpPr txBox="1"/>
          <p:nvPr/>
        </p:nvSpPr>
        <p:spPr>
          <a:xfrm>
            <a:off x="3688461" y="5446871"/>
            <a:ext cx="774301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「フォルダの中身は自分で伝えます」と宣言し、@ でフォルダを参照する</a:t>
            </a:r>
          </a:p>
        </p:txBody>
      </p:sp>
      <p:sp>
        <p:nvSpPr>
          <p:cNvPr id="28" name="Rectangle 28"/>
          <p:cNvSpPr/>
          <p:nvPr/>
        </p:nvSpPr>
        <p:spPr>
          <a:xfrm>
            <a:off x="609600" y="5810250"/>
            <a:ext cx="10972800" cy="571500"/>
          </a:xfrm>
          <a:prstGeom prst="rect">
            <a:avLst/>
          </a:prstGeom>
          <a:solidFill>
            <a:srgbClr val="FFFFFF"/>
          </a:solidFill>
          <a:ln>
            <a:noFill/>
          </a:ln>
        </p:spPr>
      </p:sp>
      <p:sp>
        <p:nvSpPr>
          <p:cNvPr id="29" name="TextBox 29"/>
          <p:cNvSpPr txBox="1"/>
          <p:nvPr/>
        </p:nvSpPr>
        <p:spPr>
          <a:xfrm>
            <a:off x="830961" y="601837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それでも進まない</a:t>
            </a:r>
          </a:p>
        </p:txBody>
      </p:sp>
      <p:sp>
        <p:nvSpPr>
          <p:cNvPr id="30" name="TextBox 30"/>
          <p:cNvSpPr txBox="1"/>
          <p:nvPr/>
        </p:nvSpPr>
        <p:spPr>
          <a:xfrm>
            <a:off x="3688461" y="6018371"/>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講師画面の提案結果から、導入の手順へ合流する</a:t>
            </a:r>
          </a:p>
        </p:txBody>
      </p:sp>
      <p:sp>
        <p:nvSpPr>
          <p:cNvPr id="31" name="Line 31"/>
          <p:cNvSpPr/>
          <p:nvPr/>
        </p:nvSpPr>
        <p:spPr>
          <a:xfrm>
            <a:off x="609600" y="22860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2" name="Line 32"/>
          <p:cNvSpPr/>
          <p:nvPr/>
        </p:nvSpPr>
        <p:spPr>
          <a:xfrm>
            <a:off x="609600" y="28575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3" name="Line 33"/>
          <p:cNvSpPr/>
          <p:nvPr/>
        </p:nvSpPr>
        <p:spPr>
          <a:xfrm>
            <a:off x="609600" y="34290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4" name="Line 34"/>
          <p:cNvSpPr/>
          <p:nvPr/>
        </p:nvSpPr>
        <p:spPr>
          <a:xfrm>
            <a:off x="609600" y="40005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5" name="Line 35"/>
          <p:cNvSpPr/>
          <p:nvPr/>
        </p:nvSpPr>
        <p:spPr>
          <a:xfrm>
            <a:off x="609600" y="46672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6" name="Line 36"/>
          <p:cNvSpPr/>
          <p:nvPr/>
        </p:nvSpPr>
        <p:spPr>
          <a:xfrm>
            <a:off x="609600" y="52387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7" name="Line 37"/>
          <p:cNvSpPr/>
          <p:nvPr/>
        </p:nvSpPr>
        <p:spPr>
          <a:xfrm>
            <a:off x="609600" y="58102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8" name="Line 38"/>
          <p:cNvSpPr/>
          <p:nvPr/>
        </p:nvSpPr>
        <p:spPr>
          <a:xfrm>
            <a:off x="609600" y="63817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9" name="Line 39"/>
          <p:cNvSpPr/>
          <p:nvPr/>
        </p:nvSpPr>
        <p:spPr>
          <a:xfrm>
            <a:off x="3467100" y="2286000"/>
            <a:ext cx="9525" cy="1714500"/>
          </a:xfrm>
          <a:custGeom>
            <a:avLst/>
            <a:gdLst/>
            <a:ahLst/>
            <a:cxnLst/>
            <a:rect l="l" t="t" r="r" b="b"/>
            <a:pathLst>
              <a:path w="9525" h="1714500">
                <a:moveTo>
                  <a:pt x="0" y="0"/>
                </a:moveTo>
                <a:lnTo>
                  <a:pt x="0" y="1714500"/>
                </a:lnTo>
              </a:path>
            </a:pathLst>
          </a:custGeom>
          <a:noFill/>
          <a:ln w="9525">
            <a:solidFill>
              <a:srgbClr val="E3E7EA"/>
            </a:solidFill>
          </a:ln>
        </p:spPr>
      </p:sp>
      <p:sp>
        <p:nvSpPr>
          <p:cNvPr id="40" name="Line 40"/>
          <p:cNvSpPr/>
          <p:nvPr/>
        </p:nvSpPr>
        <p:spPr>
          <a:xfrm>
            <a:off x="3467100" y="4667250"/>
            <a:ext cx="9525" cy="1714500"/>
          </a:xfrm>
          <a:custGeom>
            <a:avLst/>
            <a:gdLst/>
            <a:ahLst/>
            <a:cxnLst/>
            <a:rect l="l" t="t" r="r" b="b"/>
            <a:pathLst>
              <a:path w="9525" h="1714500">
                <a:moveTo>
                  <a:pt x="0" y="0"/>
                </a:moveTo>
                <a:lnTo>
                  <a:pt x="0" y="1714500"/>
                </a:lnTo>
              </a:path>
            </a:pathLst>
          </a:custGeom>
          <a:noFill/>
          <a:ln w="9525">
            <a:solidFill>
              <a:srgbClr val="E3E7EA"/>
            </a:solidFill>
          </a:ln>
        </p:spPr>
      </p:sp>
      <p:sp>
        <p:nvSpPr>
          <p:cNvPr id="41" name="TextBox 4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2" name="TextBox 4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191</a:t>
            </a:r>
          </a:p>
        </p:txBody>
      </p:sp>
    </p:spTree>
  </p:cSld>
  <p:clrMapOvr>
    <a:masterClrMapping/>
  </p:clrMapOvr>
  <p:transition xmlns:p14="http://schemas.microsoft.com/office/powerpoint/2010/main" p14:dur="400">
    <p:fade/>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37699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演習3フォルダの開き直し</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10209883"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4回目です。</a:t>
            </a:r>
            <a:r>
              <a:rPr lang="zh-CN" sz="2250" b="1" dirty="0">
                <a:solidFill>
                  <a:srgbClr val="264DBF"/>
                </a:solidFill>
                <a:latin typeface="Zen Kaku Gothic New"/>
                <a:ea typeface="Zen Kaku Gothic New"/>
                <a:cs typeface="Zen Kaku Gothic New"/>
              </a:rPr>
              <a:t>演習3_Lv3_ログ解析</a:t>
            </a:r>
            <a:r>
              <a:rPr lang="zh-CN" sz="2250" b="1" dirty="0">
                <a:solidFill>
                  <a:srgbClr val="000000"/>
                </a:solidFill>
                <a:latin typeface="Zen Kaku Gothic New"/>
                <a:ea typeface="Zen Kaku Gothic New"/>
                <a:cs typeface="Zen Kaku Gothic New"/>
              </a:rPr>
              <a:t xml:space="preserve"> を開いて信頼します。</a:t>
            </a:r>
          </a:p>
        </p:txBody>
      </p:sp>
      <p:sp>
        <p:nvSpPr>
          <p:cNvPr id="7" name="Ellipse 7"/>
          <p:cNvSpPr/>
          <p:nvPr/>
        </p:nvSpPr>
        <p:spPr>
          <a:xfrm>
            <a:off x="666750" y="1924050"/>
            <a:ext cx="342900" cy="342900"/>
          </a:xfrm>
          <a:prstGeom prst="ellipse">
            <a:avLst/>
          </a:prstGeom>
          <a:solidFill>
            <a:srgbClr val="47BCC6"/>
          </a:solidFill>
          <a:ln>
            <a:noFill/>
          </a:ln>
        </p:spPr>
      </p:sp>
      <p:sp>
        <p:nvSpPr>
          <p:cNvPr id="8" name="TextBox 8"/>
          <p:cNvSpPr txBox="1"/>
          <p:nvPr/>
        </p:nvSpPr>
        <p:spPr>
          <a:xfrm>
            <a:off x="763028" y="2008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173099" y="1992154"/>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フォルダを開く</a:t>
            </a:r>
          </a:p>
        </p:txBody>
      </p:sp>
      <p:sp>
        <p:nvSpPr>
          <p:cNvPr id="10" name="TextBox 10"/>
          <p:cNvSpPr txBox="1"/>
          <p:nvPr/>
        </p:nvSpPr>
        <p:spPr>
          <a:xfrm>
            <a:off x="1173861" y="2303621"/>
            <a:ext cx="4119896"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ファイル &gt; フォルダーを開く を選び、</a:t>
            </a:r>
          </a:p>
          <a:p>
            <a:pPr algn="l">
              <a:lnSpc>
                <a:spcPts val="2175"/>
              </a:lnSpc>
            </a:pPr>
            <a:r>
              <a:rPr lang="zh-CN" sz="1420" dirty="0">
                <a:solidFill>
                  <a:srgbClr val="484848"/>
                </a:solidFill>
                <a:latin typeface="Zen Kaku Gothic New"/>
                <a:ea typeface="Zen Kaku Gothic New"/>
                <a:cs typeface="Zen Kaku Gothic New"/>
              </a:rPr>
              <a:t>演習3_Lv3_ログ解析 を開きます。</a:t>
            </a:r>
          </a:p>
        </p:txBody>
      </p:sp>
      <p:sp>
        <p:nvSpPr>
          <p:cNvPr id="11" name="Ellipse 11"/>
          <p:cNvSpPr/>
          <p:nvPr/>
        </p:nvSpPr>
        <p:spPr>
          <a:xfrm>
            <a:off x="666750" y="3143250"/>
            <a:ext cx="342900" cy="342900"/>
          </a:xfrm>
          <a:prstGeom prst="ellipse">
            <a:avLst/>
          </a:prstGeom>
          <a:solidFill>
            <a:srgbClr val="47BCC6"/>
          </a:solidFill>
          <a:ln>
            <a:noFill/>
          </a:ln>
        </p:spPr>
      </p:sp>
      <p:sp>
        <p:nvSpPr>
          <p:cNvPr id="12" name="TextBox 12"/>
          <p:cNvSpPr txBox="1"/>
          <p:nvPr/>
        </p:nvSpPr>
        <p:spPr>
          <a:xfrm>
            <a:off x="763028" y="3227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173099" y="3211354"/>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信頼するを選ぶ</a:t>
            </a:r>
          </a:p>
        </p:txBody>
      </p:sp>
      <p:sp>
        <p:nvSpPr>
          <p:cNvPr id="14" name="TextBox 14"/>
          <p:cNvSpPr txBox="1"/>
          <p:nvPr/>
        </p:nvSpPr>
        <p:spPr>
          <a:xfrm>
            <a:off x="1173861" y="352282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制限モードのままだと拡張は動きません。</a:t>
            </a:r>
          </a:p>
        </p:txBody>
      </p:sp>
      <p:sp>
        <p:nvSpPr>
          <p:cNvPr id="15" name="Ellipse 15"/>
          <p:cNvSpPr/>
          <p:nvPr/>
        </p:nvSpPr>
        <p:spPr>
          <a:xfrm>
            <a:off x="666750" y="4057650"/>
            <a:ext cx="342900" cy="342900"/>
          </a:xfrm>
          <a:prstGeom prst="ellipse">
            <a:avLst/>
          </a:prstGeom>
          <a:solidFill>
            <a:srgbClr val="47BCC6"/>
          </a:solidFill>
          <a:ln>
            <a:noFill/>
          </a:ln>
        </p:spPr>
      </p:sp>
      <p:sp>
        <p:nvSpPr>
          <p:cNvPr id="16" name="TextBox 16"/>
          <p:cNvSpPr txBox="1"/>
          <p:nvPr/>
        </p:nvSpPr>
        <p:spPr>
          <a:xfrm>
            <a:off x="763028" y="41419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173099" y="4125754"/>
            <a:ext cx="259617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.claude/ を展開する</a:t>
            </a:r>
          </a:p>
        </p:txBody>
      </p:sp>
      <p:sp>
        <p:nvSpPr>
          <p:cNvPr id="18" name="TextBox 18"/>
          <p:cNvSpPr txBox="1"/>
          <p:nvPr/>
        </p:nvSpPr>
        <p:spPr>
          <a:xfrm>
            <a:off x="1173861" y="4437221"/>
            <a:ext cx="413165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agents・rules・scripts・skills・</a:t>
            </a:r>
          </a:p>
          <a:p>
            <a:pPr algn="l">
              <a:lnSpc>
                <a:spcPts val="2175"/>
              </a:lnSpc>
            </a:pPr>
            <a:r>
              <a:rPr lang="zh-CN" sz="1420" dirty="0">
                <a:solidFill>
                  <a:srgbClr val="484848"/>
                </a:solidFill>
                <a:latin typeface="Zen Kaku Gothic New"/>
                <a:ea typeface="Zen Kaku Gothic New"/>
                <a:cs typeface="Zen Kaku Gothic New"/>
              </a:rPr>
              <a:t>settings.json の5つが揃っています。</a:t>
            </a:r>
          </a:p>
        </p:txBody>
      </p:sp>
      <p:sp>
        <p:nvSpPr>
          <p:cNvPr id="19" name="Rectangle 19"/>
          <p:cNvSpPr/>
          <p:nvPr/>
        </p:nvSpPr>
        <p:spPr>
          <a:xfrm>
            <a:off x="609600" y="5143500"/>
            <a:ext cx="5524500" cy="1104900"/>
          </a:xfrm>
          <a:prstGeom prst="roundRect">
            <a:avLst>
              <a:gd name="adj" fmla="val 6897"/>
            </a:avLst>
          </a:prstGeom>
          <a:solidFill>
            <a:srgbClr val="F7F9FA"/>
          </a:solidFill>
          <a:ln>
            <a:noFill/>
          </a:ln>
        </p:spPr>
      </p:sp>
      <p:sp>
        <p:nvSpPr>
          <p:cNvPr id="20" name="Rectangle 20"/>
          <p:cNvSpPr/>
          <p:nvPr/>
        </p:nvSpPr>
        <p:spPr>
          <a:xfrm>
            <a:off x="609600" y="5143500"/>
            <a:ext cx="57150" cy="1104900"/>
          </a:xfrm>
          <a:prstGeom prst="roundRect">
            <a:avLst>
              <a:gd name="adj" fmla="val 50000"/>
            </a:avLst>
          </a:prstGeom>
          <a:solidFill>
            <a:srgbClr val="999999"/>
          </a:solidFill>
          <a:ln>
            <a:noFill/>
          </a:ln>
        </p:spPr>
      </p:sp>
      <p:sp>
        <p:nvSpPr>
          <p:cNvPr id="21" name="TextBox 21"/>
          <p:cNvSpPr txBox="1"/>
          <p:nvPr/>
        </p:nvSpPr>
        <p:spPr>
          <a:xfrm>
            <a:off x="869061" y="5332571"/>
            <a:ext cx="5978509" cy="83115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hooks/ というディレクトリはありません。フックは</a:t>
            </a:r>
          </a:p>
          <a:p>
            <a:pPr algn="l">
              <a:lnSpc>
                <a:spcPts val="2175"/>
              </a:lnSpc>
            </a:pPr>
            <a:r>
              <a:rPr lang="zh-CN" sz="1420" dirty="0">
                <a:solidFill>
                  <a:srgbClr val="484848"/>
                </a:solidFill>
                <a:latin typeface="Zen Kaku Gothic New"/>
                <a:ea typeface="Zen Kaku Gothic New"/>
                <a:cs typeface="Zen Kaku Gothic New"/>
              </a:rPr>
              <a:t>settings.json に登録し、本体は</a:t>
            </a:r>
          </a:p>
          <a:p>
            <a:pPr algn="l">
              <a:lnSpc>
                <a:spcPts val="2175"/>
              </a:lnSpc>
            </a:pPr>
            <a:r>
              <a:rPr lang="zh-CN" sz="1420" dirty="0">
                <a:solidFill>
                  <a:srgbClr val="484848"/>
                </a:solidFill>
                <a:latin typeface="Zen Kaku Gothic New"/>
                <a:ea typeface="Zen Kaku Gothic New"/>
                <a:cs typeface="Zen Kaku Gothic New"/>
              </a:rPr>
              <a:t>.claude/scripts/check_conventions.py にあります。</a:t>
            </a:r>
          </a:p>
        </p:txBody>
      </p:sp>
      <p:sp>
        <p:nvSpPr>
          <p:cNvPr id="22" name="Rectangle 22"/>
          <p:cNvSpPr/>
          <p:nvPr/>
        </p:nvSpPr>
        <p:spPr>
          <a:xfrm>
            <a:off x="6438900" y="1866900"/>
            <a:ext cx="5143500" cy="3619500"/>
          </a:xfrm>
          <a:prstGeom prst="roundRect">
            <a:avLst>
              <a:gd name="adj" fmla="val 2105"/>
            </a:avLst>
          </a:prstGeom>
          <a:solidFill>
            <a:srgbClr val="F2F4F8"/>
          </a:solidFill>
          <a:ln w="14288">
            <a:solidFill>
              <a:srgbClr val="9AA0B4"/>
            </a:solidFill>
            <a:custDash>
              <a:ds d="400000" sp="266666"/>
            </a:custDash>
          </a:ln>
        </p:spPr>
      </p:sp>
      <p:sp>
        <p:nvSpPr>
          <p:cNvPr id="23" name="TextBox 23"/>
          <p:cNvSpPr txBox="1"/>
          <p:nvPr/>
        </p:nvSpPr>
        <p:spPr>
          <a:xfrm>
            <a:off x="6661213" y="319659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24" name="TextBox 24"/>
          <p:cNvSpPr txBox="1"/>
          <p:nvPr/>
        </p:nvSpPr>
        <p:spPr>
          <a:xfrm>
            <a:off x="6968347" y="3618071"/>
            <a:ext cx="4084606"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演習3フォルダの .claude/ を展開した</a:t>
            </a:r>
          </a:p>
        </p:txBody>
      </p:sp>
      <p:sp>
        <p:nvSpPr>
          <p:cNvPr id="25" name="TextBox 25"/>
          <p:cNvSpPr txBox="1"/>
          <p:nvPr/>
        </p:nvSpPr>
        <p:spPr>
          <a:xfrm>
            <a:off x="7584567" y="3884771"/>
            <a:ext cx="2852166"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エクスプローラ（PS49）</a:t>
            </a:r>
          </a:p>
        </p:txBody>
      </p:sp>
      <p:sp>
        <p:nvSpPr>
          <p:cNvPr id="26" name="TextBox 26"/>
          <p:cNvSpPr txBox="1"/>
          <p:nvPr/>
        </p:nvSpPr>
        <p:spPr>
          <a:xfrm>
            <a:off x="6431661" y="5732621"/>
            <a:ext cx="50844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ここまでの3フォルダと、見た目から違います。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192</a:t>
            </a:r>
          </a:p>
        </p:txBody>
      </p:sp>
    </p:spTree>
  </p:cSld>
  <p:clrMapOvr>
    <a:masterClrMapping/>
  </p:clrMapOvr>
  <p:transition xmlns:p14="http://schemas.microsoft.com/office/powerpoint/2010/main" p14:dur="400">
    <p:fade/>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07</a:t>
            </a:r>
          </a:p>
        </p:txBody>
      </p:sp>
      <p:sp>
        <p:nvSpPr>
          <p:cNvPr id="5" name="TextBox 5"/>
          <p:cNvSpPr txBox="1"/>
          <p:nvPr/>
        </p:nvSpPr>
        <p:spPr>
          <a:xfrm>
            <a:off x="1125474" y="3875722"/>
            <a:ext cx="9227001"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演習3 Lv3 ログ解析パイプライン</a:t>
            </a:r>
          </a:p>
        </p:txBody>
      </p:sp>
      <p:sp>
        <p:nvSpPr>
          <p:cNvPr id="6" name="Rectangle 6"/>
          <p:cNvSpPr/>
          <p:nvPr/>
        </p:nvSpPr>
        <p:spPr>
          <a:xfrm>
            <a:off x="1162050" y="4495800"/>
            <a:ext cx="4000500" cy="28575"/>
          </a:xfrm>
          <a:prstGeom prst="rect">
            <a:avLst/>
          </a:prstGeom>
          <a:solidFill>
            <a:srgbClr val="47BCC6"/>
          </a:solidFill>
          <a:ln>
            <a:noFill/>
          </a:ln>
        </p:spPr>
      </p:sp>
      <p:sp>
        <p:nvSpPr>
          <p:cNvPr id="7" name="TextBox 7"/>
          <p:cNvSpPr txBox="1"/>
          <p:nvPr/>
        </p:nvSpPr>
        <p:spPr>
          <a:xfrm>
            <a:off x="1154811" y="4761071"/>
            <a:ext cx="75430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予防と強制と分業が同時に効く環境で、仕様書から実装を作り切ります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193</a:t>
            </a:r>
          </a:p>
        </p:txBody>
      </p:sp>
    </p:spTree>
  </p:cSld>
  <p:clrMapOvr>
    <a:masterClrMapping/>
  </p:clrMapOvr>
  <p:transition xmlns:p14="http://schemas.microsoft.com/office/powerpoint/2010/main" p14:dur="400">
    <p:fade/>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2491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演習3のねらい</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294924"/>
            <a:ext cx="1032243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指示の</a:t>
            </a:r>
            <a:r>
              <a:rPr lang="zh-CN" sz="2480" b="1" dirty="0">
                <a:solidFill>
                  <a:srgbClr val="264DBF"/>
                </a:solidFill>
                <a:latin typeface="Zen Kaku Gothic New"/>
                <a:ea typeface="Zen Kaku Gothic New"/>
                <a:cs typeface="Zen Kaku Gothic New"/>
              </a:rPr>
              <a:t>量</a:t>
            </a:r>
            <a:r>
              <a:rPr lang="zh-CN" sz="2480" b="1" dirty="0">
                <a:solidFill>
                  <a:srgbClr val="000000"/>
                </a:solidFill>
                <a:latin typeface="Zen Kaku Gothic New"/>
                <a:ea typeface="Zen Kaku Gothic New"/>
                <a:cs typeface="Zen Kaku Gothic New"/>
              </a:rPr>
              <a:t>ではなく、</a:t>
            </a:r>
            <a:r>
              <a:rPr lang="zh-CN" sz="2480" b="1" dirty="0">
                <a:solidFill>
                  <a:srgbClr val="264DBF"/>
                </a:solidFill>
                <a:latin typeface="Zen Kaku Gothic New"/>
                <a:ea typeface="Zen Kaku Gothic New"/>
                <a:cs typeface="Zen Kaku Gothic New"/>
              </a:rPr>
              <a:t>確認の質</a:t>
            </a:r>
            <a:r>
              <a:rPr lang="zh-CN" sz="2480" b="1" dirty="0">
                <a:solidFill>
                  <a:srgbClr val="000000"/>
                </a:solidFill>
                <a:latin typeface="Zen Kaku Gothic New"/>
                <a:ea typeface="Zen Kaku Gothic New"/>
                <a:cs typeface="Zen Kaku Gothic New"/>
              </a:rPr>
              <a:t>が変わることを見ます。</a:t>
            </a:r>
          </a:p>
        </p:txBody>
      </p:sp>
      <p:sp>
        <p:nvSpPr>
          <p:cNvPr id="9" name="Rectangle 9"/>
          <p:cNvSpPr/>
          <p:nvPr/>
        </p:nvSpPr>
        <p:spPr>
          <a:xfrm>
            <a:off x="609600" y="2000250"/>
            <a:ext cx="10972800" cy="1143000"/>
          </a:xfrm>
          <a:prstGeom prst="roundRect">
            <a:avLst>
              <a:gd name="adj" fmla="val 8333"/>
            </a:avLst>
          </a:prstGeom>
          <a:solidFill>
            <a:srgbClr val="F3F3F3"/>
          </a:solidFill>
          <a:ln>
            <a:noFill/>
          </a:ln>
        </p:spPr>
      </p:sp>
      <p:sp>
        <p:nvSpPr>
          <p:cNvPr id="10" name="Rectangle 10"/>
          <p:cNvSpPr/>
          <p:nvPr/>
        </p:nvSpPr>
        <p:spPr>
          <a:xfrm>
            <a:off x="609600" y="2000250"/>
            <a:ext cx="76200" cy="1143000"/>
          </a:xfrm>
          <a:prstGeom prst="roundRect">
            <a:avLst>
              <a:gd name="adj" fmla="val 50000"/>
            </a:avLst>
          </a:prstGeom>
          <a:solidFill>
            <a:srgbClr val="47BCC6"/>
          </a:solidFill>
          <a:ln>
            <a:noFill/>
          </a:ln>
        </p:spPr>
      </p:sp>
      <p:sp>
        <p:nvSpPr>
          <p:cNvPr id="11" name="TextBox 11"/>
          <p:cNvSpPr txBox="1"/>
          <p:nvPr/>
        </p:nvSpPr>
        <p:spPr>
          <a:xfrm>
            <a:off x="906399" y="2230279"/>
            <a:ext cx="438454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自分が書いた指示の文字数を数える</a:t>
            </a:r>
          </a:p>
        </p:txBody>
      </p:sp>
      <p:sp>
        <p:nvSpPr>
          <p:cNvPr id="12" name="TextBox 12"/>
          <p:cNvSpPr txBox="1"/>
          <p:nvPr/>
        </p:nvSpPr>
        <p:spPr>
          <a:xfrm>
            <a:off x="907161" y="2589371"/>
            <a:ext cx="9048750"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演習1・演習2 と比べて、どれだけ変わったかを見ます。依頼文をそのままコピーして</a:t>
            </a:r>
          </a:p>
          <a:p>
            <a:pPr algn="l">
              <a:lnSpc>
                <a:spcPts val="2175"/>
              </a:lnSpc>
            </a:pPr>
            <a:r>
              <a:rPr lang="zh-CN" sz="1420" dirty="0">
                <a:solidFill>
                  <a:srgbClr val="484848"/>
                </a:solidFill>
                <a:latin typeface="Zen Kaku Gothic New"/>
                <a:ea typeface="Zen Kaku Gothic New"/>
                <a:cs typeface="Zen Kaku Gothic New"/>
              </a:rPr>
              <a:t>文字数を数えるだけで足ります。</a:t>
            </a:r>
          </a:p>
        </p:txBody>
      </p:sp>
      <p:sp>
        <p:nvSpPr>
          <p:cNvPr id="13" name="Rectangle 13"/>
          <p:cNvSpPr/>
          <p:nvPr/>
        </p:nvSpPr>
        <p:spPr>
          <a:xfrm>
            <a:off x="609600" y="3295650"/>
            <a:ext cx="10972800" cy="1143000"/>
          </a:xfrm>
          <a:prstGeom prst="roundRect">
            <a:avLst>
              <a:gd name="adj" fmla="val 8333"/>
            </a:avLst>
          </a:prstGeom>
          <a:solidFill>
            <a:srgbClr val="F3F3F3"/>
          </a:solidFill>
          <a:ln>
            <a:noFill/>
          </a:ln>
        </p:spPr>
      </p:sp>
      <p:sp>
        <p:nvSpPr>
          <p:cNvPr id="14" name="Rectangle 14"/>
          <p:cNvSpPr/>
          <p:nvPr/>
        </p:nvSpPr>
        <p:spPr>
          <a:xfrm>
            <a:off x="609600" y="3295650"/>
            <a:ext cx="76200" cy="1143000"/>
          </a:xfrm>
          <a:prstGeom prst="roundRect">
            <a:avLst>
              <a:gd name="adj" fmla="val 50000"/>
            </a:avLst>
          </a:prstGeom>
          <a:solidFill>
            <a:srgbClr val="47BCC6"/>
          </a:solidFill>
          <a:ln>
            <a:noFill/>
          </a:ln>
        </p:spPr>
      </p:sp>
      <p:sp>
        <p:nvSpPr>
          <p:cNvPr id="15" name="TextBox 15"/>
          <p:cNvSpPr txBox="1"/>
          <p:nvPr/>
        </p:nvSpPr>
        <p:spPr>
          <a:xfrm>
            <a:off x="906399" y="3525679"/>
            <a:ext cx="438454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減った分を誰が書いていたかを言う</a:t>
            </a:r>
          </a:p>
        </p:txBody>
      </p:sp>
      <p:sp>
        <p:nvSpPr>
          <p:cNvPr id="16" name="TextBox 16"/>
          <p:cNvSpPr txBox="1"/>
          <p:nvPr/>
        </p:nvSpPr>
        <p:spPr>
          <a:xfrm>
            <a:off x="907161" y="3884771"/>
            <a:ext cx="866055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CLAUDE.md・rules・docs・Skill・Hook・Subagent のどれが肩代わりしたかを、</a:t>
            </a:r>
          </a:p>
          <a:p>
            <a:pPr algn="l">
              <a:lnSpc>
                <a:spcPts val="2175"/>
              </a:lnSpc>
            </a:pPr>
            <a:r>
              <a:rPr lang="zh-CN" sz="1420" dirty="0">
                <a:solidFill>
                  <a:srgbClr val="484848"/>
                </a:solidFill>
                <a:latin typeface="Zen Kaku Gothic New"/>
                <a:ea typeface="Zen Kaku Gothic New"/>
                <a:cs typeface="Zen Kaku Gothic New"/>
              </a:rPr>
              <a:t>最後の振り返りで1つ挙げます。</a:t>
            </a:r>
          </a:p>
        </p:txBody>
      </p:sp>
      <p:sp>
        <p:nvSpPr>
          <p:cNvPr id="17" name="Rectangle 17"/>
          <p:cNvSpPr/>
          <p:nvPr/>
        </p:nvSpPr>
        <p:spPr>
          <a:xfrm>
            <a:off x="609600" y="4591050"/>
            <a:ext cx="10972800" cy="1143000"/>
          </a:xfrm>
          <a:prstGeom prst="roundRect">
            <a:avLst>
              <a:gd name="adj" fmla="val 8333"/>
            </a:avLst>
          </a:prstGeom>
          <a:solidFill>
            <a:srgbClr val="F3F3F3"/>
          </a:solidFill>
          <a:ln>
            <a:noFill/>
          </a:ln>
        </p:spPr>
      </p:sp>
      <p:sp>
        <p:nvSpPr>
          <p:cNvPr id="18" name="Rectangle 18"/>
          <p:cNvSpPr/>
          <p:nvPr/>
        </p:nvSpPr>
        <p:spPr>
          <a:xfrm>
            <a:off x="609600" y="4591050"/>
            <a:ext cx="76200" cy="1143000"/>
          </a:xfrm>
          <a:prstGeom prst="roundRect">
            <a:avLst>
              <a:gd name="adj" fmla="val 50000"/>
            </a:avLst>
          </a:prstGeom>
          <a:solidFill>
            <a:srgbClr val="47BCC6"/>
          </a:solidFill>
          <a:ln>
            <a:noFill/>
          </a:ln>
        </p:spPr>
      </p:sp>
      <p:sp>
        <p:nvSpPr>
          <p:cNvPr id="19" name="TextBox 19"/>
          <p:cNvSpPr txBox="1"/>
          <p:nvPr/>
        </p:nvSpPr>
        <p:spPr>
          <a:xfrm>
            <a:off x="906399" y="48210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確かめる対象が移る</a:t>
            </a:r>
          </a:p>
        </p:txBody>
      </p:sp>
      <p:sp>
        <p:nvSpPr>
          <p:cNvPr id="20" name="TextBox 20"/>
          <p:cNvSpPr txBox="1"/>
          <p:nvPr/>
        </p:nvSpPr>
        <p:spPr>
          <a:xfrm>
            <a:off x="907161" y="5180171"/>
            <a:ext cx="880171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動いたかどうかではなく、spec.md の要件と合っているかを見ます。この演習では</a:t>
            </a:r>
          </a:p>
          <a:p>
            <a:pPr algn="l">
              <a:lnSpc>
                <a:spcPts val="2175"/>
              </a:lnSpc>
            </a:pPr>
            <a:r>
              <a:rPr lang="zh-CN" sz="1420" dirty="0">
                <a:solidFill>
                  <a:srgbClr val="484848"/>
                </a:solidFill>
                <a:latin typeface="Zen Kaku Gothic New"/>
                <a:ea typeface="Zen Kaku Gothic New"/>
                <a:cs typeface="Zen Kaku Gothic New"/>
              </a:rPr>
              <a:t>要件との突き合わせまでが1回の作業です。</a:t>
            </a:r>
          </a:p>
        </p:txBody>
      </p:sp>
      <p:sp>
        <p:nvSpPr>
          <p:cNvPr id="21" name="TextBox 2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194</a:t>
            </a:r>
          </a:p>
        </p:txBody>
      </p:sp>
    </p:spTree>
  </p:cSld>
  <p:clrMapOvr>
    <a:masterClrMapping/>
  </p:clrMapOvr>
  <p:transition xmlns:p14="http://schemas.microsoft.com/office/powerpoint/2010/main" p14:dur="400">
    <p:fade/>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揃っているハーネスの現物</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1154880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演習3のフォルダには、</a:t>
            </a:r>
            <a:r>
              <a:rPr lang="zh-CN" sz="2250" b="1" dirty="0">
                <a:solidFill>
                  <a:srgbClr val="264DBF"/>
                </a:solidFill>
                <a:latin typeface="Zen Kaku Gothic New"/>
                <a:ea typeface="Zen Kaku Gothic New"/>
                <a:cs typeface="Zen Kaku Gothic New"/>
              </a:rPr>
              <a:t>予防・強制・分業</a:t>
            </a:r>
            <a:r>
              <a:rPr lang="zh-CN" sz="2250" b="1" dirty="0">
                <a:solidFill>
                  <a:srgbClr val="000000"/>
                </a:solidFill>
                <a:latin typeface="Zen Kaku Gothic New"/>
                <a:ea typeface="Zen Kaku Gothic New"/>
                <a:cs typeface="Zen Kaku Gothic New"/>
              </a:rPr>
              <a:t>の材料が入っています。</a:t>
            </a:r>
          </a:p>
        </p:txBody>
      </p:sp>
      <p:sp>
        <p:nvSpPr>
          <p:cNvPr id="7" name="Rectangle 7"/>
          <p:cNvSpPr/>
          <p:nvPr/>
        </p:nvSpPr>
        <p:spPr>
          <a:xfrm>
            <a:off x="609600" y="1866900"/>
            <a:ext cx="4953000" cy="3810000"/>
          </a:xfrm>
          <a:prstGeom prst="roundRect">
            <a:avLst>
              <a:gd name="adj" fmla="val 2000"/>
            </a:avLst>
          </a:prstGeom>
          <a:solidFill>
            <a:srgbClr val="F2F4F8"/>
          </a:solidFill>
          <a:ln w="14288">
            <a:solidFill>
              <a:srgbClr val="9AA0B4"/>
            </a:solidFill>
            <a:custDash>
              <a:ds d="400000" sp="266666"/>
            </a:custDash>
          </a:ln>
        </p:spPr>
      </p:sp>
      <p:sp>
        <p:nvSpPr>
          <p:cNvPr id="8" name="TextBox 8"/>
          <p:cNvSpPr txBox="1"/>
          <p:nvPr/>
        </p:nvSpPr>
        <p:spPr>
          <a:xfrm>
            <a:off x="736663" y="334899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9" name="TextBox 9"/>
          <p:cNvSpPr txBox="1"/>
          <p:nvPr/>
        </p:nvSpPr>
        <p:spPr>
          <a:xfrm>
            <a:off x="1043797" y="3770471"/>
            <a:ext cx="4084606"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演習3フォルダの .claude/ を展開した</a:t>
            </a:r>
          </a:p>
        </p:txBody>
      </p:sp>
      <p:sp>
        <p:nvSpPr>
          <p:cNvPr id="10" name="TextBox 10"/>
          <p:cNvSpPr txBox="1"/>
          <p:nvPr/>
        </p:nvSpPr>
        <p:spPr>
          <a:xfrm>
            <a:off x="1026605" y="4037171"/>
            <a:ext cx="411899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エクスプローラ（PS49・番号入り）</a:t>
            </a:r>
          </a:p>
        </p:txBody>
      </p:sp>
      <p:sp>
        <p:nvSpPr>
          <p:cNvPr id="11" name="Ellipse 11"/>
          <p:cNvSpPr/>
          <p:nvPr/>
        </p:nvSpPr>
        <p:spPr>
          <a:xfrm>
            <a:off x="5915025" y="1876425"/>
            <a:ext cx="285750" cy="285750"/>
          </a:xfrm>
          <a:prstGeom prst="ellipse">
            <a:avLst/>
          </a:prstGeom>
          <a:solidFill>
            <a:srgbClr val="47BCC6"/>
          </a:solidFill>
          <a:ln>
            <a:noFill/>
          </a:ln>
        </p:spPr>
      </p:sp>
      <p:sp>
        <p:nvSpPr>
          <p:cNvPr id="12" name="TextBox 12"/>
          <p:cNvSpPr txBox="1"/>
          <p:nvPr/>
        </p:nvSpPr>
        <p:spPr>
          <a:xfrm>
            <a:off x="5982728" y="19321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6317361" y="1932146"/>
            <a:ext cx="4107906"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CLAUDE.md いつ何を読むかの参照表</a:t>
            </a:r>
          </a:p>
        </p:txBody>
      </p:sp>
      <p:sp>
        <p:nvSpPr>
          <p:cNvPr id="14" name="Ellipse 14"/>
          <p:cNvSpPr/>
          <p:nvPr/>
        </p:nvSpPr>
        <p:spPr>
          <a:xfrm>
            <a:off x="5915025" y="2295525"/>
            <a:ext cx="285750" cy="285750"/>
          </a:xfrm>
          <a:prstGeom prst="ellipse">
            <a:avLst/>
          </a:prstGeom>
          <a:solidFill>
            <a:srgbClr val="47BCC6"/>
          </a:solidFill>
          <a:ln>
            <a:noFill/>
          </a:ln>
        </p:spPr>
      </p:sp>
      <p:sp>
        <p:nvSpPr>
          <p:cNvPr id="15" name="TextBox 15"/>
          <p:cNvSpPr txBox="1"/>
          <p:nvPr/>
        </p:nvSpPr>
        <p:spPr>
          <a:xfrm>
            <a:off x="5982728" y="2351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6" name="TextBox 16"/>
          <p:cNvSpPr txBox="1"/>
          <p:nvPr/>
        </p:nvSpPr>
        <p:spPr>
          <a:xfrm>
            <a:off x="6317361" y="2351246"/>
            <a:ext cx="3084719"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.claude/rules/ 2本のルール</a:t>
            </a:r>
          </a:p>
        </p:txBody>
      </p:sp>
      <p:sp>
        <p:nvSpPr>
          <p:cNvPr id="17" name="Ellipse 17"/>
          <p:cNvSpPr/>
          <p:nvPr/>
        </p:nvSpPr>
        <p:spPr>
          <a:xfrm>
            <a:off x="5915025" y="2714625"/>
            <a:ext cx="285750" cy="285750"/>
          </a:xfrm>
          <a:prstGeom prst="ellipse">
            <a:avLst/>
          </a:prstGeom>
          <a:solidFill>
            <a:srgbClr val="47BCC6"/>
          </a:solidFill>
          <a:ln>
            <a:noFill/>
          </a:ln>
        </p:spPr>
      </p:sp>
      <p:sp>
        <p:nvSpPr>
          <p:cNvPr id="18" name="TextBox 18"/>
          <p:cNvSpPr txBox="1"/>
          <p:nvPr/>
        </p:nvSpPr>
        <p:spPr>
          <a:xfrm>
            <a:off x="5982728" y="2770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9" name="TextBox 19"/>
          <p:cNvSpPr txBox="1"/>
          <p:nvPr/>
        </p:nvSpPr>
        <p:spPr>
          <a:xfrm>
            <a:off x="6317361" y="2770346"/>
            <a:ext cx="2861215"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.claude/skills/ 3本の手順</a:t>
            </a:r>
          </a:p>
        </p:txBody>
      </p:sp>
      <p:sp>
        <p:nvSpPr>
          <p:cNvPr id="20" name="Ellipse 20"/>
          <p:cNvSpPr/>
          <p:nvPr/>
        </p:nvSpPr>
        <p:spPr>
          <a:xfrm>
            <a:off x="5915025" y="3133725"/>
            <a:ext cx="285750" cy="285750"/>
          </a:xfrm>
          <a:prstGeom prst="ellipse">
            <a:avLst/>
          </a:prstGeom>
          <a:solidFill>
            <a:srgbClr val="47BCC6"/>
          </a:solidFill>
          <a:ln>
            <a:noFill/>
          </a:ln>
        </p:spPr>
      </p:sp>
      <p:sp>
        <p:nvSpPr>
          <p:cNvPr id="21" name="TextBox 21"/>
          <p:cNvSpPr txBox="1"/>
          <p:nvPr/>
        </p:nvSpPr>
        <p:spPr>
          <a:xfrm>
            <a:off x="5982728" y="31894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2" name="TextBox 22"/>
          <p:cNvSpPr txBox="1"/>
          <p:nvPr/>
        </p:nvSpPr>
        <p:spPr>
          <a:xfrm>
            <a:off x="6317361" y="3189446"/>
            <a:ext cx="3037665"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.claude/agents/ 2本の担当</a:t>
            </a:r>
          </a:p>
        </p:txBody>
      </p:sp>
      <p:sp>
        <p:nvSpPr>
          <p:cNvPr id="23" name="Ellipse 23"/>
          <p:cNvSpPr/>
          <p:nvPr/>
        </p:nvSpPr>
        <p:spPr>
          <a:xfrm>
            <a:off x="5915025" y="3552825"/>
            <a:ext cx="285750" cy="285750"/>
          </a:xfrm>
          <a:prstGeom prst="ellipse">
            <a:avLst/>
          </a:prstGeom>
          <a:solidFill>
            <a:srgbClr val="47BCC6"/>
          </a:solidFill>
          <a:ln>
            <a:noFill/>
          </a:ln>
        </p:spPr>
      </p:sp>
      <p:sp>
        <p:nvSpPr>
          <p:cNvPr id="24" name="TextBox 24"/>
          <p:cNvSpPr txBox="1"/>
          <p:nvPr/>
        </p:nvSpPr>
        <p:spPr>
          <a:xfrm>
            <a:off x="5982728" y="3608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5" name="TextBox 25"/>
          <p:cNvSpPr txBox="1"/>
          <p:nvPr/>
        </p:nvSpPr>
        <p:spPr>
          <a:xfrm>
            <a:off x="6317361" y="3608546"/>
            <a:ext cx="4496324" cy="278702"/>
          </a:xfrm>
          <a:prstGeom prst="rect">
            <a:avLst/>
          </a:prstGeom>
          <a:noFill/>
          <a:ln>
            <a:noFill/>
          </a:ln>
        </p:spPr>
        <p:txBody>
          <a:bodyPr wrap="none" lIns="0" tIns="0" rIns="0" bIns="0" anchor="t" anchorCtr="0">
            <a:spAutoFit/>
          </a:bodyPr>
          <a:lstStyle/>
          <a:p>
            <a:pPr algn="l"/>
            <a:r>
              <a:rPr lang="en-US" sz="1420" dirty="0">
                <a:solidFill>
                  <a:srgbClr val="1A1A1A"/>
                </a:solidFill>
                <a:latin typeface="Zen Kaku Gothic New"/>
                <a:ea typeface="Zen Kaku Gothic New"/>
                <a:cs typeface="Zen Kaku Gothic New"/>
              </a:rPr>
              <a:t>.claude/scripts/check_conventions.py</a:t>
            </a:r>
          </a:p>
        </p:txBody>
      </p:sp>
      <p:sp>
        <p:nvSpPr>
          <p:cNvPr id="26" name="Ellipse 26"/>
          <p:cNvSpPr/>
          <p:nvPr/>
        </p:nvSpPr>
        <p:spPr>
          <a:xfrm>
            <a:off x="5915025" y="3971925"/>
            <a:ext cx="285750" cy="285750"/>
          </a:xfrm>
          <a:prstGeom prst="ellipse">
            <a:avLst/>
          </a:prstGeom>
          <a:solidFill>
            <a:srgbClr val="47BCC6"/>
          </a:solidFill>
          <a:ln>
            <a:noFill/>
          </a:ln>
        </p:spPr>
      </p:sp>
      <p:sp>
        <p:nvSpPr>
          <p:cNvPr id="27" name="TextBox 27"/>
          <p:cNvSpPr txBox="1"/>
          <p:nvPr/>
        </p:nvSpPr>
        <p:spPr>
          <a:xfrm>
            <a:off x="5982728" y="4027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6</a:t>
            </a:r>
          </a:p>
        </p:txBody>
      </p:sp>
      <p:sp>
        <p:nvSpPr>
          <p:cNvPr id="28" name="TextBox 28"/>
          <p:cNvSpPr txBox="1"/>
          <p:nvPr/>
        </p:nvSpPr>
        <p:spPr>
          <a:xfrm>
            <a:off x="6317361" y="4027646"/>
            <a:ext cx="4155186"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.claude/settings.json フックと deny</a:t>
            </a:r>
          </a:p>
        </p:txBody>
      </p:sp>
      <p:sp>
        <p:nvSpPr>
          <p:cNvPr id="29" name="Ellipse 29"/>
          <p:cNvSpPr/>
          <p:nvPr/>
        </p:nvSpPr>
        <p:spPr>
          <a:xfrm>
            <a:off x="5915025" y="4391025"/>
            <a:ext cx="285750" cy="285750"/>
          </a:xfrm>
          <a:prstGeom prst="ellipse">
            <a:avLst/>
          </a:prstGeom>
          <a:solidFill>
            <a:srgbClr val="47BCC6"/>
          </a:solidFill>
          <a:ln>
            <a:noFill/>
          </a:ln>
        </p:spPr>
      </p:sp>
      <p:sp>
        <p:nvSpPr>
          <p:cNvPr id="30" name="TextBox 30"/>
          <p:cNvSpPr txBox="1"/>
          <p:nvPr/>
        </p:nvSpPr>
        <p:spPr>
          <a:xfrm>
            <a:off x="5982728" y="44467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7</a:t>
            </a:r>
          </a:p>
        </p:txBody>
      </p:sp>
      <p:sp>
        <p:nvSpPr>
          <p:cNvPr id="31" name="TextBox 31"/>
          <p:cNvSpPr txBox="1"/>
          <p:nvPr/>
        </p:nvSpPr>
        <p:spPr>
          <a:xfrm>
            <a:off x="6317361" y="4446746"/>
            <a:ext cx="3214116"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docs/ 5種の参照ドキュメント</a:t>
            </a:r>
          </a:p>
        </p:txBody>
      </p:sp>
      <p:sp>
        <p:nvSpPr>
          <p:cNvPr id="32" name="Ellipse 32"/>
          <p:cNvSpPr/>
          <p:nvPr/>
        </p:nvSpPr>
        <p:spPr>
          <a:xfrm>
            <a:off x="5915025" y="4810125"/>
            <a:ext cx="285750" cy="285750"/>
          </a:xfrm>
          <a:prstGeom prst="ellipse">
            <a:avLst/>
          </a:prstGeom>
          <a:solidFill>
            <a:srgbClr val="47BCC6"/>
          </a:solidFill>
          <a:ln>
            <a:noFill/>
          </a:ln>
        </p:spPr>
      </p:sp>
      <p:sp>
        <p:nvSpPr>
          <p:cNvPr id="33" name="TextBox 33"/>
          <p:cNvSpPr txBox="1"/>
          <p:nvPr/>
        </p:nvSpPr>
        <p:spPr>
          <a:xfrm>
            <a:off x="5982728" y="4865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8</a:t>
            </a:r>
          </a:p>
        </p:txBody>
      </p:sp>
      <p:sp>
        <p:nvSpPr>
          <p:cNvPr id="34" name="TextBox 34"/>
          <p:cNvSpPr txBox="1"/>
          <p:nvPr/>
        </p:nvSpPr>
        <p:spPr>
          <a:xfrm>
            <a:off x="6317361" y="4865846"/>
            <a:ext cx="2578894"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spec.md 7要件の仕様書</a:t>
            </a:r>
          </a:p>
        </p:txBody>
      </p:sp>
      <p:sp>
        <p:nvSpPr>
          <p:cNvPr id="35" name="Ellipse 35"/>
          <p:cNvSpPr/>
          <p:nvPr/>
        </p:nvSpPr>
        <p:spPr>
          <a:xfrm>
            <a:off x="5915025" y="5229225"/>
            <a:ext cx="285750" cy="285750"/>
          </a:xfrm>
          <a:prstGeom prst="ellipse">
            <a:avLst/>
          </a:prstGeom>
          <a:solidFill>
            <a:srgbClr val="47BCC6"/>
          </a:solidFill>
          <a:ln>
            <a:noFill/>
          </a:ln>
        </p:spPr>
      </p:sp>
      <p:sp>
        <p:nvSpPr>
          <p:cNvPr id="36" name="TextBox 36"/>
          <p:cNvSpPr txBox="1"/>
          <p:nvPr/>
        </p:nvSpPr>
        <p:spPr>
          <a:xfrm>
            <a:off x="5982728" y="52849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9</a:t>
            </a:r>
          </a:p>
        </p:txBody>
      </p:sp>
      <p:sp>
        <p:nvSpPr>
          <p:cNvPr id="37" name="TextBox 37"/>
          <p:cNvSpPr txBox="1"/>
          <p:nvPr/>
        </p:nvSpPr>
        <p:spPr>
          <a:xfrm>
            <a:off x="6317361" y="5284946"/>
            <a:ext cx="4131659"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data/app_access.log 解析対象のログ</a:t>
            </a:r>
          </a:p>
        </p:txBody>
      </p:sp>
      <p:sp>
        <p:nvSpPr>
          <p:cNvPr id="38" name="TextBox 38"/>
          <p:cNvSpPr txBox="1"/>
          <p:nvPr/>
        </p:nvSpPr>
        <p:spPr>
          <a:xfrm>
            <a:off x="5860161" y="5751671"/>
            <a:ext cx="4719828"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CLAUDE.md は docs を @ で取り込まず、</a:t>
            </a:r>
          </a:p>
          <a:p>
            <a:pPr algn="l">
              <a:lnSpc>
                <a:spcPts val="2175"/>
              </a:lnSpc>
            </a:pPr>
            <a:r>
              <a:rPr lang="zh-CN" sz="1420" dirty="0">
                <a:solidFill>
                  <a:srgbClr val="484848"/>
                </a:solidFill>
                <a:latin typeface="Zen Kaku Gothic New"/>
                <a:ea typeface="Zen Kaku Gothic New"/>
                <a:cs typeface="Zen Kaku Gothic New"/>
              </a:rPr>
              <a:t>いつ読むかを書いた参照表を置いています。</a:t>
            </a:r>
          </a:p>
        </p:txBody>
      </p:sp>
      <p:sp>
        <p:nvSpPr>
          <p:cNvPr id="39" name="TextBox 3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0" name="TextBox 4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195</a:t>
            </a:r>
          </a:p>
        </p:txBody>
      </p:sp>
    </p:spTree>
  </p:cSld>
  <p:clrMapOvr>
    <a:masterClrMapping/>
  </p:clrMapOvr>
  <p:transition xmlns:p14="http://schemas.microsoft.com/office/powerpoint/2010/main" p14:dur="400">
    <p:fade/>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491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同時に効く3つ</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89337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予防・強制・分業が</a:t>
            </a:r>
            <a:r>
              <a:rPr lang="zh-CN" sz="2480" b="1" dirty="0">
                <a:solidFill>
                  <a:srgbClr val="264DBF"/>
                </a:solidFill>
                <a:latin typeface="Zen Kaku Gothic New"/>
                <a:ea typeface="Zen Kaku Gothic New"/>
                <a:cs typeface="Zen Kaku Gothic New"/>
              </a:rPr>
              <a:t>同時に</a:t>
            </a:r>
            <a:r>
              <a:rPr lang="zh-CN" sz="2480" b="1" dirty="0">
                <a:solidFill>
                  <a:srgbClr val="000000"/>
                </a:solidFill>
                <a:latin typeface="Zen Kaku Gothic New"/>
                <a:ea typeface="Zen Kaku Gothic New"/>
                <a:cs typeface="Zen Kaku Gothic New"/>
              </a:rPr>
              <a:t>効く状態を体験します。</a:t>
            </a:r>
          </a:p>
        </p:txBody>
      </p:sp>
      <p:sp>
        <p:nvSpPr>
          <p:cNvPr id="7" name="Rectangle 7"/>
          <p:cNvSpPr/>
          <p:nvPr/>
        </p:nvSpPr>
        <p:spPr>
          <a:xfrm>
            <a:off x="609600" y="2286000"/>
            <a:ext cx="3543300" cy="3276600"/>
          </a:xfrm>
          <a:prstGeom prst="roundRect">
            <a:avLst>
              <a:gd name="adj" fmla="val 2907"/>
            </a:avLst>
          </a:prstGeom>
          <a:solidFill>
            <a:srgbClr val="F3F3F3"/>
          </a:solidFill>
          <a:ln>
            <a:noFill/>
          </a:ln>
        </p:spPr>
      </p:sp>
      <p:sp>
        <p:nvSpPr>
          <p:cNvPr id="8" name="Rectangle 8"/>
          <p:cNvSpPr/>
          <p:nvPr/>
        </p:nvSpPr>
        <p:spPr>
          <a:xfrm>
            <a:off x="609600" y="2286000"/>
            <a:ext cx="3543300" cy="76200"/>
          </a:xfrm>
          <a:prstGeom prst="roundRect">
            <a:avLst>
              <a:gd name="adj" fmla="val 50000"/>
            </a:avLst>
          </a:prstGeom>
          <a:solidFill>
            <a:srgbClr val="47BCC6"/>
          </a:solidFill>
          <a:ln>
            <a:noFill/>
          </a:ln>
        </p:spPr>
      </p:sp>
      <p:sp>
        <p:nvSpPr>
          <p:cNvPr id="9" name="TextBox 9"/>
          <p:cNvSpPr txBox="1"/>
          <p:nvPr/>
        </p:nvSpPr>
        <p:spPr>
          <a:xfrm>
            <a:off x="829818" y="2641282"/>
            <a:ext cx="58883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予防</a:t>
            </a:r>
          </a:p>
        </p:txBody>
      </p:sp>
      <p:sp>
        <p:nvSpPr>
          <p:cNvPr id="10" name="TextBox 10"/>
          <p:cNvSpPr txBox="1"/>
          <p:nvPr/>
        </p:nvSpPr>
        <p:spPr>
          <a:xfrm>
            <a:off x="830961" y="29894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先に読ませて外れを減らす</a:t>
            </a:r>
          </a:p>
        </p:txBody>
      </p:sp>
      <p:sp>
        <p:nvSpPr>
          <p:cNvPr id="11" name="Line 11"/>
          <p:cNvSpPr/>
          <p:nvPr/>
        </p:nvSpPr>
        <p:spPr>
          <a:xfrm>
            <a:off x="838200" y="3352800"/>
            <a:ext cx="3086100" cy="9525"/>
          </a:xfrm>
          <a:custGeom>
            <a:avLst/>
            <a:gdLst/>
            <a:ahLst/>
            <a:cxnLst/>
            <a:rect l="l" t="t" r="r" b="b"/>
            <a:pathLst>
              <a:path w="3086100" h="9525">
                <a:moveTo>
                  <a:pt x="0" y="0"/>
                </a:moveTo>
                <a:lnTo>
                  <a:pt x="3086100" y="0"/>
                </a:lnTo>
              </a:path>
            </a:pathLst>
          </a:custGeom>
          <a:noFill/>
          <a:ln w="9525">
            <a:solidFill>
              <a:srgbClr val="E3E7EA"/>
            </a:solidFill>
          </a:ln>
        </p:spPr>
      </p:sp>
      <p:sp>
        <p:nvSpPr>
          <p:cNvPr id="12" name="Ellipse 12"/>
          <p:cNvSpPr/>
          <p:nvPr/>
        </p:nvSpPr>
        <p:spPr>
          <a:xfrm>
            <a:off x="847725" y="3629025"/>
            <a:ext cx="95250" cy="95250"/>
          </a:xfrm>
          <a:prstGeom prst="ellipse">
            <a:avLst/>
          </a:prstGeom>
          <a:solidFill>
            <a:srgbClr val="47BCC6"/>
          </a:solidFill>
          <a:ln>
            <a:noFill/>
          </a:ln>
        </p:spPr>
      </p:sp>
      <p:sp>
        <p:nvSpPr>
          <p:cNvPr id="13" name="TextBox 13"/>
          <p:cNvSpPr txBox="1"/>
          <p:nvPr/>
        </p:nvSpPr>
        <p:spPr>
          <a:xfrm>
            <a:off x="1040511" y="3579971"/>
            <a:ext cx="1296007" cy="278702"/>
          </a:xfrm>
          <a:prstGeom prst="rect">
            <a:avLst/>
          </a:prstGeom>
          <a:noFill/>
          <a:ln>
            <a:noFill/>
          </a:ln>
        </p:spPr>
        <p:txBody>
          <a:bodyPr wrap="none" lIns="0" tIns="0" rIns="0" bIns="0" anchor="t" anchorCtr="0">
            <a:spAutoFit/>
          </a:bodyPr>
          <a:lstStyle/>
          <a:p>
            <a:pPr algn="l"/>
            <a:r>
              <a:rPr lang="en-US" sz="1420" dirty="0">
                <a:solidFill>
                  <a:srgbClr val="1A1A1A"/>
                </a:solidFill>
                <a:latin typeface="Zen Kaku Gothic New"/>
                <a:ea typeface="Zen Kaku Gothic New"/>
                <a:cs typeface="Zen Kaku Gothic New"/>
              </a:rPr>
              <a:t>CLAUDE.md</a:t>
            </a:r>
          </a:p>
        </p:txBody>
      </p:sp>
      <p:sp>
        <p:nvSpPr>
          <p:cNvPr id="14" name="Ellipse 14"/>
          <p:cNvSpPr/>
          <p:nvPr/>
        </p:nvSpPr>
        <p:spPr>
          <a:xfrm>
            <a:off x="847725" y="3933825"/>
            <a:ext cx="95250" cy="95250"/>
          </a:xfrm>
          <a:prstGeom prst="ellipse">
            <a:avLst/>
          </a:prstGeom>
          <a:solidFill>
            <a:srgbClr val="47BCC6"/>
          </a:solidFill>
          <a:ln>
            <a:noFill/>
          </a:ln>
        </p:spPr>
      </p:sp>
      <p:sp>
        <p:nvSpPr>
          <p:cNvPr id="15" name="TextBox 15"/>
          <p:cNvSpPr txBox="1"/>
          <p:nvPr/>
        </p:nvSpPr>
        <p:spPr>
          <a:xfrm>
            <a:off x="1040511" y="3884771"/>
            <a:ext cx="2143649"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.claude/rules/ 2本</a:t>
            </a:r>
          </a:p>
        </p:txBody>
      </p:sp>
      <p:sp>
        <p:nvSpPr>
          <p:cNvPr id="16" name="Ellipse 16"/>
          <p:cNvSpPr/>
          <p:nvPr/>
        </p:nvSpPr>
        <p:spPr>
          <a:xfrm>
            <a:off x="847725" y="4238625"/>
            <a:ext cx="95250" cy="95250"/>
          </a:xfrm>
          <a:prstGeom prst="ellipse">
            <a:avLst/>
          </a:prstGeom>
          <a:solidFill>
            <a:srgbClr val="47BCC6"/>
          </a:solidFill>
          <a:ln>
            <a:noFill/>
          </a:ln>
        </p:spPr>
      </p:sp>
      <p:sp>
        <p:nvSpPr>
          <p:cNvPr id="17" name="TextBox 17"/>
          <p:cNvSpPr txBox="1"/>
          <p:nvPr/>
        </p:nvSpPr>
        <p:spPr>
          <a:xfrm>
            <a:off x="1040511" y="4189571"/>
            <a:ext cx="1096708"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docs/ 5種</a:t>
            </a:r>
          </a:p>
        </p:txBody>
      </p:sp>
      <p:sp>
        <p:nvSpPr>
          <p:cNvPr id="18" name="Ellipse 18"/>
          <p:cNvSpPr/>
          <p:nvPr/>
        </p:nvSpPr>
        <p:spPr>
          <a:xfrm>
            <a:off x="847725" y="4543425"/>
            <a:ext cx="95250" cy="95250"/>
          </a:xfrm>
          <a:prstGeom prst="ellipse">
            <a:avLst/>
          </a:prstGeom>
          <a:solidFill>
            <a:srgbClr val="47BCC6"/>
          </a:solidFill>
          <a:ln>
            <a:noFill/>
          </a:ln>
        </p:spPr>
      </p:sp>
      <p:sp>
        <p:nvSpPr>
          <p:cNvPr id="19" name="TextBox 19"/>
          <p:cNvSpPr txBox="1"/>
          <p:nvPr/>
        </p:nvSpPr>
        <p:spPr>
          <a:xfrm>
            <a:off x="1040511" y="4494371"/>
            <a:ext cx="934193"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Skill 3本</a:t>
            </a:r>
          </a:p>
        </p:txBody>
      </p:sp>
      <p:sp>
        <p:nvSpPr>
          <p:cNvPr id="20" name="TextBox 20"/>
          <p:cNvSpPr txBox="1"/>
          <p:nvPr/>
        </p:nvSpPr>
        <p:spPr>
          <a:xfrm>
            <a:off x="830961" y="495157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使う前から文脈を食わせません。</a:t>
            </a:r>
          </a:p>
        </p:txBody>
      </p:sp>
      <p:sp>
        <p:nvSpPr>
          <p:cNvPr id="21" name="Rectangle 21"/>
          <p:cNvSpPr/>
          <p:nvPr/>
        </p:nvSpPr>
        <p:spPr>
          <a:xfrm>
            <a:off x="4324350" y="2286000"/>
            <a:ext cx="3543300" cy="3276600"/>
          </a:xfrm>
          <a:prstGeom prst="roundRect">
            <a:avLst>
              <a:gd name="adj" fmla="val 2907"/>
            </a:avLst>
          </a:prstGeom>
          <a:solidFill>
            <a:srgbClr val="F3F3F3"/>
          </a:solidFill>
          <a:ln>
            <a:noFill/>
          </a:ln>
        </p:spPr>
      </p:sp>
      <p:sp>
        <p:nvSpPr>
          <p:cNvPr id="22" name="Rectangle 22"/>
          <p:cNvSpPr/>
          <p:nvPr/>
        </p:nvSpPr>
        <p:spPr>
          <a:xfrm>
            <a:off x="4324350" y="2286000"/>
            <a:ext cx="3543300" cy="76200"/>
          </a:xfrm>
          <a:prstGeom prst="roundRect">
            <a:avLst>
              <a:gd name="adj" fmla="val 50000"/>
            </a:avLst>
          </a:prstGeom>
          <a:solidFill>
            <a:srgbClr val="264DBF"/>
          </a:solidFill>
          <a:ln>
            <a:noFill/>
          </a:ln>
        </p:spPr>
      </p:sp>
      <p:sp>
        <p:nvSpPr>
          <p:cNvPr id="23" name="TextBox 23"/>
          <p:cNvSpPr txBox="1"/>
          <p:nvPr/>
        </p:nvSpPr>
        <p:spPr>
          <a:xfrm>
            <a:off x="4544568" y="2641282"/>
            <a:ext cx="58883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強制</a:t>
            </a:r>
          </a:p>
        </p:txBody>
      </p:sp>
      <p:sp>
        <p:nvSpPr>
          <p:cNvPr id="24" name="TextBox 24"/>
          <p:cNvSpPr txBox="1"/>
          <p:nvPr/>
        </p:nvSpPr>
        <p:spPr>
          <a:xfrm>
            <a:off x="4545711" y="29894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外れたら止める・指摘する</a:t>
            </a:r>
          </a:p>
        </p:txBody>
      </p:sp>
      <p:sp>
        <p:nvSpPr>
          <p:cNvPr id="25" name="Line 25"/>
          <p:cNvSpPr/>
          <p:nvPr/>
        </p:nvSpPr>
        <p:spPr>
          <a:xfrm>
            <a:off x="4552950" y="3352800"/>
            <a:ext cx="3086100" cy="9525"/>
          </a:xfrm>
          <a:custGeom>
            <a:avLst/>
            <a:gdLst/>
            <a:ahLst/>
            <a:cxnLst/>
            <a:rect l="l" t="t" r="r" b="b"/>
            <a:pathLst>
              <a:path w="3086100" h="9525">
                <a:moveTo>
                  <a:pt x="0" y="0"/>
                </a:moveTo>
                <a:lnTo>
                  <a:pt x="3086100" y="0"/>
                </a:lnTo>
              </a:path>
            </a:pathLst>
          </a:custGeom>
          <a:noFill/>
          <a:ln w="9525">
            <a:solidFill>
              <a:srgbClr val="E3E7EA"/>
            </a:solidFill>
          </a:ln>
        </p:spPr>
      </p:sp>
      <p:sp>
        <p:nvSpPr>
          <p:cNvPr id="26" name="Ellipse 26"/>
          <p:cNvSpPr/>
          <p:nvPr/>
        </p:nvSpPr>
        <p:spPr>
          <a:xfrm>
            <a:off x="4562475" y="3629025"/>
            <a:ext cx="95250" cy="95250"/>
          </a:xfrm>
          <a:prstGeom prst="ellipse">
            <a:avLst/>
          </a:prstGeom>
          <a:solidFill>
            <a:srgbClr val="264DBF"/>
          </a:solidFill>
          <a:ln>
            <a:noFill/>
          </a:ln>
        </p:spPr>
      </p:sp>
      <p:sp>
        <p:nvSpPr>
          <p:cNvPr id="27" name="TextBox 27"/>
          <p:cNvSpPr txBox="1"/>
          <p:nvPr/>
        </p:nvSpPr>
        <p:spPr>
          <a:xfrm>
            <a:off x="4755261" y="3579971"/>
            <a:ext cx="2812845" cy="278702"/>
          </a:xfrm>
          <a:prstGeom prst="rect">
            <a:avLst/>
          </a:prstGeom>
          <a:noFill/>
          <a:ln>
            <a:noFill/>
          </a:ln>
        </p:spPr>
        <p:txBody>
          <a:bodyPr wrap="none" lIns="0" tIns="0" rIns="0" bIns="0" anchor="t" anchorCtr="0">
            <a:spAutoFit/>
          </a:bodyPr>
          <a:lstStyle/>
          <a:p>
            <a:pPr algn="l"/>
            <a:r>
              <a:rPr lang="zh-CN" sz="1420" dirty="0">
                <a:solidFill>
                  <a:srgbClr val="1A1A1A"/>
                </a:solidFill>
                <a:latin typeface="Zen Kaku Gothic New"/>
                <a:ea typeface="Zen Kaku Gothic New"/>
                <a:cs typeface="Zen Kaku Gothic New"/>
              </a:rPr>
              <a:t>PostToolUse のフック1本</a:t>
            </a:r>
          </a:p>
        </p:txBody>
      </p:sp>
      <p:sp>
        <p:nvSpPr>
          <p:cNvPr id="28" name="Ellipse 28"/>
          <p:cNvSpPr/>
          <p:nvPr/>
        </p:nvSpPr>
        <p:spPr>
          <a:xfrm>
            <a:off x="4562475" y="3933825"/>
            <a:ext cx="95250" cy="95250"/>
          </a:xfrm>
          <a:prstGeom prst="ellipse">
            <a:avLst/>
          </a:prstGeom>
          <a:solidFill>
            <a:srgbClr val="264DBF"/>
          </a:solidFill>
          <a:ln>
            <a:noFill/>
          </a:ln>
        </p:spPr>
      </p:sp>
      <p:sp>
        <p:nvSpPr>
          <p:cNvPr id="29" name="TextBox 29"/>
          <p:cNvSpPr txBox="1"/>
          <p:nvPr/>
        </p:nvSpPr>
        <p:spPr>
          <a:xfrm>
            <a:off x="4755261" y="3884771"/>
            <a:ext cx="2014252" cy="278702"/>
          </a:xfrm>
          <a:prstGeom prst="rect">
            <a:avLst/>
          </a:prstGeom>
          <a:noFill/>
          <a:ln>
            <a:noFill/>
          </a:ln>
        </p:spPr>
        <p:txBody>
          <a:bodyPr wrap="none" lIns="0" tIns="0" rIns="0" bIns="0" anchor="t" anchorCtr="0">
            <a:spAutoFit/>
          </a:bodyPr>
          <a:lstStyle/>
          <a:p>
            <a:pPr algn="l"/>
            <a:r>
              <a:rPr lang="en-US" sz="1420" dirty="0">
                <a:solidFill>
                  <a:srgbClr val="1A1A1A"/>
                </a:solidFill>
                <a:latin typeface="Zen Kaku Gothic New"/>
                <a:ea typeface="Zen Kaku Gothic New"/>
                <a:cs typeface="Zen Kaku Gothic New"/>
              </a:rPr>
              <a:t>permissions.deny</a:t>
            </a:r>
          </a:p>
        </p:txBody>
      </p:sp>
      <p:sp>
        <p:nvSpPr>
          <p:cNvPr id="30" name="TextBox 30"/>
          <p:cNvSpPr txBox="1"/>
          <p:nvPr/>
        </p:nvSpPr>
        <p:spPr>
          <a:xfrm>
            <a:off x="4545711" y="4361021"/>
            <a:ext cx="3543490"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Claude が編集した直後に</a:t>
            </a:r>
          </a:p>
          <a:p>
            <a:pPr algn="l">
              <a:lnSpc>
                <a:spcPts val="2175"/>
              </a:lnSpc>
            </a:pPr>
            <a:r>
              <a:rPr lang="zh-CN" sz="1420" dirty="0">
                <a:solidFill>
                  <a:srgbClr val="484848"/>
                </a:solidFill>
                <a:latin typeface="Zen Kaku Gothic New"/>
                <a:ea typeface="Zen Kaku Gothic New"/>
                <a:cs typeface="Zen Kaku Gothic New"/>
              </a:rPr>
              <a:t>走ります。保存では走りません。</a:t>
            </a:r>
          </a:p>
        </p:txBody>
      </p:sp>
      <p:sp>
        <p:nvSpPr>
          <p:cNvPr id="31" name="Rectangle 31"/>
          <p:cNvSpPr/>
          <p:nvPr/>
        </p:nvSpPr>
        <p:spPr>
          <a:xfrm>
            <a:off x="8039100" y="2286000"/>
            <a:ext cx="3543300" cy="3276600"/>
          </a:xfrm>
          <a:prstGeom prst="roundRect">
            <a:avLst>
              <a:gd name="adj" fmla="val 2907"/>
            </a:avLst>
          </a:prstGeom>
          <a:solidFill>
            <a:srgbClr val="F3F3F3"/>
          </a:solidFill>
          <a:ln>
            <a:noFill/>
          </a:ln>
        </p:spPr>
      </p:sp>
      <p:sp>
        <p:nvSpPr>
          <p:cNvPr id="32" name="Rectangle 32"/>
          <p:cNvSpPr/>
          <p:nvPr/>
        </p:nvSpPr>
        <p:spPr>
          <a:xfrm>
            <a:off x="8039100" y="2286000"/>
            <a:ext cx="3543300" cy="76200"/>
          </a:xfrm>
          <a:prstGeom prst="roundRect">
            <a:avLst>
              <a:gd name="adj" fmla="val 50000"/>
            </a:avLst>
          </a:prstGeom>
          <a:solidFill>
            <a:srgbClr val="0B2E33"/>
          </a:solidFill>
          <a:ln>
            <a:noFill/>
          </a:ln>
        </p:spPr>
      </p:sp>
      <p:sp>
        <p:nvSpPr>
          <p:cNvPr id="33" name="TextBox 33"/>
          <p:cNvSpPr txBox="1"/>
          <p:nvPr/>
        </p:nvSpPr>
        <p:spPr>
          <a:xfrm>
            <a:off x="8259318" y="2641282"/>
            <a:ext cx="58883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分業</a:t>
            </a:r>
          </a:p>
        </p:txBody>
      </p:sp>
      <p:sp>
        <p:nvSpPr>
          <p:cNvPr id="34" name="TextBox 34"/>
          <p:cNvSpPr txBox="1"/>
          <p:nvPr/>
        </p:nvSpPr>
        <p:spPr>
          <a:xfrm>
            <a:off x="8260461" y="2989421"/>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別の文脈に任せる</a:t>
            </a:r>
          </a:p>
        </p:txBody>
      </p:sp>
      <p:sp>
        <p:nvSpPr>
          <p:cNvPr id="35" name="Line 35"/>
          <p:cNvSpPr/>
          <p:nvPr/>
        </p:nvSpPr>
        <p:spPr>
          <a:xfrm>
            <a:off x="8267700" y="3352800"/>
            <a:ext cx="3086100" cy="9525"/>
          </a:xfrm>
          <a:custGeom>
            <a:avLst/>
            <a:gdLst/>
            <a:ahLst/>
            <a:cxnLst/>
            <a:rect l="l" t="t" r="r" b="b"/>
            <a:pathLst>
              <a:path w="3086100" h="9525">
                <a:moveTo>
                  <a:pt x="0" y="0"/>
                </a:moveTo>
                <a:lnTo>
                  <a:pt x="3086100" y="0"/>
                </a:lnTo>
              </a:path>
            </a:pathLst>
          </a:custGeom>
          <a:noFill/>
          <a:ln w="9525">
            <a:solidFill>
              <a:srgbClr val="E3E7EA"/>
            </a:solidFill>
          </a:ln>
        </p:spPr>
      </p:sp>
      <p:sp>
        <p:nvSpPr>
          <p:cNvPr id="36" name="Ellipse 36"/>
          <p:cNvSpPr/>
          <p:nvPr/>
        </p:nvSpPr>
        <p:spPr>
          <a:xfrm>
            <a:off x="8277225" y="3629025"/>
            <a:ext cx="95250" cy="95250"/>
          </a:xfrm>
          <a:prstGeom prst="ellipse">
            <a:avLst/>
          </a:prstGeom>
          <a:solidFill>
            <a:srgbClr val="0B2E33"/>
          </a:solidFill>
          <a:ln>
            <a:noFill/>
          </a:ln>
        </p:spPr>
      </p:sp>
      <p:sp>
        <p:nvSpPr>
          <p:cNvPr id="37" name="TextBox 37"/>
          <p:cNvSpPr txBox="1"/>
          <p:nvPr/>
        </p:nvSpPr>
        <p:spPr>
          <a:xfrm>
            <a:off x="8470011" y="3579971"/>
            <a:ext cx="1684877" cy="278702"/>
          </a:xfrm>
          <a:prstGeom prst="rect">
            <a:avLst/>
          </a:prstGeom>
          <a:noFill/>
          <a:ln>
            <a:noFill/>
          </a:ln>
        </p:spPr>
        <p:txBody>
          <a:bodyPr wrap="none" lIns="0" tIns="0" rIns="0" bIns="0" anchor="t" anchorCtr="0">
            <a:spAutoFit/>
          </a:bodyPr>
          <a:lstStyle/>
          <a:p>
            <a:pPr algn="l"/>
            <a:r>
              <a:rPr lang="en-US" sz="1420" dirty="0">
                <a:solidFill>
                  <a:srgbClr val="1A1A1A"/>
                </a:solidFill>
                <a:latin typeface="Zen Kaku Gothic New"/>
                <a:ea typeface="Zen Kaku Gothic New"/>
                <a:cs typeface="Zen Kaku Gothic New"/>
              </a:rPr>
              <a:t>code-reviewer</a:t>
            </a:r>
          </a:p>
        </p:txBody>
      </p:sp>
      <p:sp>
        <p:nvSpPr>
          <p:cNvPr id="38" name="Ellipse 38"/>
          <p:cNvSpPr/>
          <p:nvPr/>
        </p:nvSpPr>
        <p:spPr>
          <a:xfrm>
            <a:off x="8277225" y="3933825"/>
            <a:ext cx="95250" cy="95250"/>
          </a:xfrm>
          <a:prstGeom prst="ellipse">
            <a:avLst/>
          </a:prstGeom>
          <a:solidFill>
            <a:srgbClr val="0B2E33"/>
          </a:solidFill>
          <a:ln>
            <a:noFill/>
          </a:ln>
        </p:spPr>
      </p:sp>
      <p:sp>
        <p:nvSpPr>
          <p:cNvPr id="39" name="TextBox 39"/>
          <p:cNvSpPr txBox="1"/>
          <p:nvPr/>
        </p:nvSpPr>
        <p:spPr>
          <a:xfrm>
            <a:off x="8470011" y="3884771"/>
            <a:ext cx="1379030" cy="278702"/>
          </a:xfrm>
          <a:prstGeom prst="rect">
            <a:avLst/>
          </a:prstGeom>
          <a:noFill/>
          <a:ln>
            <a:noFill/>
          </a:ln>
        </p:spPr>
        <p:txBody>
          <a:bodyPr wrap="none" lIns="0" tIns="0" rIns="0" bIns="0" anchor="t" anchorCtr="0">
            <a:spAutoFit/>
          </a:bodyPr>
          <a:lstStyle/>
          <a:p>
            <a:pPr algn="l"/>
            <a:r>
              <a:rPr lang="en-US" sz="1420" dirty="0">
                <a:solidFill>
                  <a:srgbClr val="1A1A1A"/>
                </a:solidFill>
                <a:latin typeface="Zen Kaku Gothic New"/>
                <a:ea typeface="Zen Kaku Gothic New"/>
                <a:cs typeface="Zen Kaku Gothic New"/>
              </a:rPr>
              <a:t>verify-data</a:t>
            </a:r>
          </a:p>
        </p:txBody>
      </p:sp>
      <p:sp>
        <p:nvSpPr>
          <p:cNvPr id="40" name="TextBox 40"/>
          <p:cNvSpPr txBox="1"/>
          <p:nvPr/>
        </p:nvSpPr>
        <p:spPr>
          <a:xfrm>
            <a:off x="8260461" y="4361021"/>
            <a:ext cx="319058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本会話に返るのは要約だけ。</a:t>
            </a:r>
          </a:p>
          <a:p>
            <a:pPr algn="l">
              <a:lnSpc>
                <a:spcPts val="2175"/>
              </a:lnSpc>
            </a:pPr>
            <a:r>
              <a:rPr lang="zh-CN" sz="1420" dirty="0">
                <a:solidFill>
                  <a:srgbClr val="484848"/>
                </a:solidFill>
                <a:latin typeface="Zen Kaku Gothic New"/>
                <a:ea typeface="Zen Kaku Gothic New"/>
                <a:cs typeface="Zen Kaku Gothic New"/>
              </a:rPr>
              <a:t>auto memory は渡りません。</a:t>
            </a:r>
          </a:p>
        </p:txBody>
      </p:sp>
      <p:sp>
        <p:nvSpPr>
          <p:cNvPr id="41" name="TextBox 4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2" name="TextBox 4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196</a:t>
            </a:r>
          </a:p>
        </p:txBody>
      </p:sp>
    </p:spTree>
  </p:cSld>
  <p:clrMapOvr>
    <a:masterClrMapping/>
  </p:clrMapOvr>
  <p:transition xmlns:p14="http://schemas.microsoft.com/office/powerpoint/2010/main" p14:dur="400">
    <p:fade/>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ハーネスの一覧と役割</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2361" y="1274921"/>
            <a:ext cx="61314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この演習で効いているものを、置き場所ごとに並べます。</a:t>
            </a:r>
          </a:p>
        </p:txBody>
      </p:sp>
      <p:sp>
        <p:nvSpPr>
          <p:cNvPr id="7" name="Rectangle 7"/>
          <p:cNvSpPr/>
          <p:nvPr/>
        </p:nvSpPr>
        <p:spPr>
          <a:xfrm>
            <a:off x="609600" y="1638300"/>
            <a:ext cx="10972800" cy="400050"/>
          </a:xfrm>
          <a:prstGeom prst="rect">
            <a:avLst/>
          </a:prstGeom>
          <a:solidFill>
            <a:srgbClr val="0B2E33"/>
          </a:solidFill>
          <a:ln>
            <a:noFill/>
          </a:ln>
        </p:spPr>
      </p:sp>
      <p:sp>
        <p:nvSpPr>
          <p:cNvPr id="8" name="TextBox 8"/>
          <p:cNvSpPr txBox="1"/>
          <p:nvPr/>
        </p:nvSpPr>
        <p:spPr>
          <a:xfrm>
            <a:off x="830961" y="1751171"/>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置き場所</a:t>
            </a:r>
          </a:p>
        </p:txBody>
      </p:sp>
      <p:sp>
        <p:nvSpPr>
          <p:cNvPr id="9" name="TextBox 9"/>
          <p:cNvSpPr txBox="1"/>
          <p:nvPr/>
        </p:nvSpPr>
        <p:spPr>
          <a:xfrm>
            <a:off x="3574161" y="175117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中身</a:t>
            </a:r>
          </a:p>
        </p:txBody>
      </p:sp>
      <p:sp>
        <p:nvSpPr>
          <p:cNvPr id="10" name="TextBox 10"/>
          <p:cNvSpPr txBox="1"/>
          <p:nvPr/>
        </p:nvSpPr>
        <p:spPr>
          <a:xfrm>
            <a:off x="8755761" y="175117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役割</a:t>
            </a:r>
          </a:p>
        </p:txBody>
      </p:sp>
      <p:sp>
        <p:nvSpPr>
          <p:cNvPr id="11" name="Rectangle 11"/>
          <p:cNvSpPr/>
          <p:nvPr/>
        </p:nvSpPr>
        <p:spPr>
          <a:xfrm>
            <a:off x="609600" y="2038350"/>
            <a:ext cx="10972800" cy="647700"/>
          </a:xfrm>
          <a:prstGeom prst="rect">
            <a:avLst/>
          </a:prstGeom>
          <a:solidFill>
            <a:srgbClr val="FFFFFF"/>
          </a:solidFill>
          <a:ln>
            <a:noFill/>
          </a:ln>
        </p:spPr>
      </p:sp>
      <p:sp>
        <p:nvSpPr>
          <p:cNvPr id="12" name="TextBox 12"/>
          <p:cNvSpPr txBox="1"/>
          <p:nvPr/>
        </p:nvSpPr>
        <p:spPr>
          <a:xfrm>
            <a:off x="831075" y="2277475"/>
            <a:ext cx="1681429"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.claude/rules/</a:t>
            </a:r>
          </a:p>
        </p:txBody>
      </p:sp>
      <p:sp>
        <p:nvSpPr>
          <p:cNvPr id="13" name="TextBox 13"/>
          <p:cNvSpPr txBox="1"/>
          <p:nvPr/>
        </p:nvSpPr>
        <p:spPr>
          <a:xfrm>
            <a:off x="3574161" y="2170271"/>
            <a:ext cx="3614071" cy="535876"/>
          </a:xfrm>
          <a:prstGeom prst="rect">
            <a:avLst/>
          </a:prstGeom>
          <a:noFill/>
          <a:ln>
            <a:noFill/>
          </a:ln>
        </p:spPr>
        <p:txBody>
          <a:bodyPr wrap="square" lIns="0" tIns="0" rIns="0" bIns="0" anchor="t" anchorCtr="0"/>
          <a:lstStyle/>
          <a:p>
            <a:pPr algn="l">
              <a:lnSpc>
                <a:spcPts val="2025"/>
              </a:lnSpc>
            </a:pPr>
            <a:r>
              <a:rPr lang="zh-CN" sz="1420" dirty="0">
                <a:solidFill>
                  <a:srgbClr val="3A3A3A"/>
                </a:solidFill>
                <a:latin typeface="Zen Kaku Gothic New"/>
                <a:ea typeface="Zen Kaku Gothic New"/>
                <a:cs typeface="Zen Kaku Gothic New"/>
              </a:rPr>
              <a:t>python.md（**/*.py に限定）と</a:t>
            </a:r>
          </a:p>
          <a:p>
            <a:pPr algn="l">
              <a:lnSpc>
                <a:spcPts val="2025"/>
              </a:lnSpc>
            </a:pPr>
            <a:r>
              <a:rPr lang="zh-CN" sz="1420" dirty="0">
                <a:solidFill>
                  <a:srgbClr val="3A3A3A"/>
                </a:solidFill>
                <a:latin typeface="Zen Kaku Gothic New"/>
                <a:ea typeface="Zen Kaku Gothic New"/>
                <a:cs typeface="Zen Kaku Gothic New"/>
              </a:rPr>
              <a:t>data.md（data/** ほかに限定）</a:t>
            </a:r>
          </a:p>
        </p:txBody>
      </p:sp>
      <p:sp>
        <p:nvSpPr>
          <p:cNvPr id="14" name="TextBox 14"/>
          <p:cNvSpPr txBox="1"/>
          <p:nvPr/>
        </p:nvSpPr>
        <p:spPr>
          <a:xfrm>
            <a:off x="8755761" y="2275046"/>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ファイル種別ごとの規約</a:t>
            </a:r>
          </a:p>
        </p:txBody>
      </p:sp>
      <p:sp>
        <p:nvSpPr>
          <p:cNvPr id="15" name="Rectangle 15"/>
          <p:cNvSpPr/>
          <p:nvPr/>
        </p:nvSpPr>
        <p:spPr>
          <a:xfrm>
            <a:off x="609600" y="2686050"/>
            <a:ext cx="10972800" cy="647700"/>
          </a:xfrm>
          <a:prstGeom prst="rect">
            <a:avLst/>
          </a:prstGeom>
          <a:solidFill>
            <a:srgbClr val="F7F9FA"/>
          </a:solidFill>
          <a:ln>
            <a:noFill/>
          </a:ln>
        </p:spPr>
      </p:sp>
      <p:sp>
        <p:nvSpPr>
          <p:cNvPr id="16" name="TextBox 16"/>
          <p:cNvSpPr txBox="1"/>
          <p:nvPr/>
        </p:nvSpPr>
        <p:spPr>
          <a:xfrm>
            <a:off x="831075" y="2925175"/>
            <a:ext cx="1693007"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.claude/skills/</a:t>
            </a:r>
          </a:p>
        </p:txBody>
      </p:sp>
      <p:sp>
        <p:nvSpPr>
          <p:cNvPr id="17" name="TextBox 17"/>
          <p:cNvSpPr txBox="1"/>
          <p:nvPr/>
        </p:nvSpPr>
        <p:spPr>
          <a:xfrm>
            <a:off x="3574161" y="2817971"/>
            <a:ext cx="3790521" cy="535876"/>
          </a:xfrm>
          <a:prstGeom prst="rect">
            <a:avLst/>
          </a:prstGeom>
          <a:noFill/>
          <a:ln>
            <a:noFill/>
          </a:ln>
        </p:spPr>
        <p:txBody>
          <a:bodyPr wrap="square" lIns="0" tIns="0" rIns="0" bIns="0" anchor="t" anchorCtr="0"/>
          <a:lstStyle/>
          <a:p>
            <a:pPr algn="l">
              <a:lnSpc>
                <a:spcPts val="2025"/>
              </a:lnSpc>
            </a:pPr>
            <a:r>
              <a:rPr lang="en-US" sz="1420" dirty="0">
                <a:solidFill>
                  <a:srgbClr val="3A3A3A"/>
                </a:solidFill>
                <a:latin typeface="Zen Kaku Gothic New"/>
                <a:ea typeface="Zen Kaku Gothic New"/>
                <a:cs typeface="Zen Kaku Gothic New"/>
              </a:rPr>
              <a:t>spec-to-checklist / log-sample /</a:t>
            </a:r>
          </a:p>
          <a:p>
            <a:pPr algn="l">
              <a:lnSpc>
                <a:spcPts val="2025"/>
              </a:lnSpc>
            </a:pPr>
            <a:r>
              <a:rPr lang="zh-CN" sz="1420" dirty="0">
                <a:solidFill>
                  <a:srgbClr val="3A3A3A"/>
                </a:solidFill>
                <a:latin typeface="Zen Kaku Gothic New"/>
                <a:ea typeface="Zen Kaku Gothic New"/>
                <a:cs typeface="Zen Kaku Gothic New"/>
              </a:rPr>
              <a:t>verify-report の3本</a:t>
            </a:r>
          </a:p>
        </p:txBody>
      </p:sp>
      <p:sp>
        <p:nvSpPr>
          <p:cNvPr id="18" name="TextBox 18"/>
          <p:cNvSpPr txBox="1"/>
          <p:nvPr/>
        </p:nvSpPr>
        <p:spPr>
          <a:xfrm>
            <a:off x="8755761" y="2922746"/>
            <a:ext cx="24024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手順を / で呼べる形に</a:t>
            </a:r>
          </a:p>
        </p:txBody>
      </p:sp>
      <p:sp>
        <p:nvSpPr>
          <p:cNvPr id="19" name="Rectangle 19"/>
          <p:cNvSpPr/>
          <p:nvPr/>
        </p:nvSpPr>
        <p:spPr>
          <a:xfrm>
            <a:off x="609600" y="3333750"/>
            <a:ext cx="10972800" cy="647700"/>
          </a:xfrm>
          <a:prstGeom prst="rect">
            <a:avLst/>
          </a:prstGeom>
          <a:solidFill>
            <a:srgbClr val="FFFFFF"/>
          </a:solidFill>
          <a:ln>
            <a:noFill/>
          </a:ln>
        </p:spPr>
      </p:sp>
      <p:sp>
        <p:nvSpPr>
          <p:cNvPr id="20" name="TextBox 20"/>
          <p:cNvSpPr txBox="1"/>
          <p:nvPr/>
        </p:nvSpPr>
        <p:spPr>
          <a:xfrm>
            <a:off x="831075" y="3572875"/>
            <a:ext cx="1866671"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.claude/agents/</a:t>
            </a:r>
          </a:p>
        </p:txBody>
      </p:sp>
      <p:sp>
        <p:nvSpPr>
          <p:cNvPr id="21" name="TextBox 21"/>
          <p:cNvSpPr txBox="1"/>
          <p:nvPr/>
        </p:nvSpPr>
        <p:spPr>
          <a:xfrm>
            <a:off x="3574161" y="3465671"/>
            <a:ext cx="4096369" cy="535876"/>
          </a:xfrm>
          <a:prstGeom prst="rect">
            <a:avLst/>
          </a:prstGeom>
          <a:noFill/>
          <a:ln>
            <a:noFill/>
          </a:ln>
        </p:spPr>
        <p:txBody>
          <a:bodyPr wrap="square" lIns="0" tIns="0" rIns="0" bIns="0" anchor="t" anchorCtr="0"/>
          <a:lstStyle/>
          <a:p>
            <a:pPr algn="l">
              <a:lnSpc>
                <a:spcPts val="2025"/>
              </a:lnSpc>
            </a:pPr>
            <a:r>
              <a:rPr lang="zh-CN" sz="1420" dirty="0">
                <a:solidFill>
                  <a:srgbClr val="3A3A3A"/>
                </a:solidFill>
                <a:latin typeface="Zen Kaku Gothic New"/>
                <a:ea typeface="Zen Kaku Gothic New"/>
                <a:cs typeface="Zen Kaku Gothic New"/>
              </a:rPr>
              <a:t>code-reviewer と verify-data の2本</a:t>
            </a:r>
          </a:p>
          <a:p>
            <a:pPr algn="l">
              <a:lnSpc>
                <a:spcPts val="2025"/>
              </a:lnSpc>
            </a:pPr>
            <a:r>
              <a:rPr lang="zh-CN" sz="1420" dirty="0">
                <a:solidFill>
                  <a:srgbClr val="3A3A3A"/>
                </a:solidFill>
                <a:latin typeface="Zen Kaku Gothic New"/>
                <a:ea typeface="Zen Kaku Gothic New"/>
                <a:cs typeface="Zen Kaku Gothic New"/>
              </a:rPr>
              <a:t>どちらも tools は Read, Grep, Glob</a:t>
            </a:r>
          </a:p>
        </p:txBody>
      </p:sp>
      <p:sp>
        <p:nvSpPr>
          <p:cNvPr id="22" name="TextBox 22"/>
          <p:cNvSpPr txBox="1"/>
          <p:nvPr/>
        </p:nvSpPr>
        <p:spPr>
          <a:xfrm>
            <a:off x="8755761" y="3570446"/>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別の文脈で下調べ</a:t>
            </a:r>
          </a:p>
        </p:txBody>
      </p:sp>
      <p:sp>
        <p:nvSpPr>
          <p:cNvPr id="23" name="Rectangle 23"/>
          <p:cNvSpPr/>
          <p:nvPr/>
        </p:nvSpPr>
        <p:spPr>
          <a:xfrm>
            <a:off x="609600" y="3981450"/>
            <a:ext cx="10972800" cy="647700"/>
          </a:xfrm>
          <a:prstGeom prst="rect">
            <a:avLst/>
          </a:prstGeom>
          <a:solidFill>
            <a:srgbClr val="F7F9FA"/>
          </a:solidFill>
          <a:ln>
            <a:noFill/>
          </a:ln>
        </p:spPr>
      </p:sp>
      <p:sp>
        <p:nvSpPr>
          <p:cNvPr id="24" name="TextBox 24"/>
          <p:cNvSpPr txBox="1"/>
          <p:nvPr/>
        </p:nvSpPr>
        <p:spPr>
          <a:xfrm>
            <a:off x="831075" y="4220575"/>
            <a:ext cx="1554075"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settings.json</a:t>
            </a:r>
          </a:p>
        </p:txBody>
      </p:sp>
      <p:sp>
        <p:nvSpPr>
          <p:cNvPr id="25" name="TextBox 25"/>
          <p:cNvSpPr txBox="1"/>
          <p:nvPr/>
        </p:nvSpPr>
        <p:spPr>
          <a:xfrm>
            <a:off x="3574161" y="4113371"/>
            <a:ext cx="4366927" cy="535876"/>
          </a:xfrm>
          <a:prstGeom prst="rect">
            <a:avLst/>
          </a:prstGeom>
          <a:noFill/>
          <a:ln>
            <a:noFill/>
          </a:ln>
        </p:spPr>
        <p:txBody>
          <a:bodyPr wrap="square" lIns="0" tIns="0" rIns="0" bIns="0" anchor="t" anchorCtr="0"/>
          <a:lstStyle/>
          <a:p>
            <a:pPr algn="l">
              <a:lnSpc>
                <a:spcPts val="2025"/>
              </a:lnSpc>
            </a:pPr>
            <a:r>
              <a:rPr lang="zh-CN" sz="1420" dirty="0">
                <a:solidFill>
                  <a:srgbClr val="3A3A3A"/>
                </a:solidFill>
                <a:latin typeface="Zen Kaku Gothic New"/>
                <a:ea typeface="Zen Kaku Gothic New"/>
                <a:cs typeface="Zen Kaku Gothic New"/>
              </a:rPr>
              <a:t>PostToolUse に command 型のフック1本</a:t>
            </a:r>
          </a:p>
          <a:p>
            <a:pPr algn="l">
              <a:lnSpc>
                <a:spcPts val="2025"/>
              </a:lnSpc>
            </a:pPr>
            <a:r>
              <a:rPr lang="zh-CN" sz="1420" dirty="0">
                <a:solidFill>
                  <a:srgbClr val="3A3A3A"/>
                </a:solidFill>
                <a:latin typeface="Zen Kaku Gothic New"/>
                <a:ea typeface="Zen Kaku Gothic New"/>
                <a:cs typeface="Zen Kaku Gothic New"/>
              </a:rPr>
              <a:t>check_conventions.py を呼ぶ</a:t>
            </a:r>
          </a:p>
        </p:txBody>
      </p:sp>
      <p:sp>
        <p:nvSpPr>
          <p:cNvPr id="26" name="TextBox 26"/>
          <p:cNvSpPr txBox="1"/>
          <p:nvPr/>
        </p:nvSpPr>
        <p:spPr>
          <a:xfrm>
            <a:off x="8755761" y="4218146"/>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編集の直後に規約を判定</a:t>
            </a:r>
          </a:p>
        </p:txBody>
      </p:sp>
      <p:sp>
        <p:nvSpPr>
          <p:cNvPr id="27" name="Rectangle 27"/>
          <p:cNvSpPr/>
          <p:nvPr/>
        </p:nvSpPr>
        <p:spPr>
          <a:xfrm>
            <a:off x="609600" y="4629150"/>
            <a:ext cx="10972800" cy="647700"/>
          </a:xfrm>
          <a:prstGeom prst="rect">
            <a:avLst/>
          </a:prstGeom>
          <a:solidFill>
            <a:srgbClr val="FFFFFF"/>
          </a:solidFill>
          <a:ln>
            <a:noFill/>
          </a:ln>
        </p:spPr>
      </p:sp>
      <p:sp>
        <p:nvSpPr>
          <p:cNvPr id="28" name="TextBox 28"/>
          <p:cNvSpPr txBox="1"/>
          <p:nvPr/>
        </p:nvSpPr>
        <p:spPr>
          <a:xfrm>
            <a:off x="831075" y="4868275"/>
            <a:ext cx="1554075"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settings.json</a:t>
            </a:r>
          </a:p>
        </p:txBody>
      </p:sp>
      <p:sp>
        <p:nvSpPr>
          <p:cNvPr id="29" name="TextBox 29"/>
          <p:cNvSpPr txBox="1"/>
          <p:nvPr/>
        </p:nvSpPr>
        <p:spPr>
          <a:xfrm>
            <a:off x="3574161" y="4761071"/>
            <a:ext cx="4319873" cy="535876"/>
          </a:xfrm>
          <a:prstGeom prst="rect">
            <a:avLst/>
          </a:prstGeom>
          <a:noFill/>
          <a:ln>
            <a:noFill/>
          </a:ln>
        </p:spPr>
        <p:txBody>
          <a:bodyPr wrap="square" lIns="0" tIns="0" rIns="0" bIns="0" anchor="t" anchorCtr="0"/>
          <a:lstStyle/>
          <a:p>
            <a:pPr algn="l">
              <a:lnSpc>
                <a:spcPts val="2025"/>
              </a:lnSpc>
            </a:pPr>
            <a:r>
              <a:rPr lang="zh-CN" sz="1420" dirty="0">
                <a:solidFill>
                  <a:srgbClr val="3A3A3A"/>
                </a:solidFill>
                <a:latin typeface="Zen Kaku Gothic New"/>
                <a:ea typeface="Zen Kaku Gothic New"/>
                <a:cs typeface="Zen Kaku Gothic New"/>
              </a:rPr>
              <a:t>permissions.deny に Edit(data/**) と</a:t>
            </a:r>
          </a:p>
          <a:p>
            <a:pPr algn="l">
              <a:lnSpc>
                <a:spcPts val="2025"/>
              </a:lnSpc>
            </a:pPr>
            <a:r>
              <a:rPr lang="zh-CN" sz="1420" dirty="0">
                <a:solidFill>
                  <a:srgbClr val="3A3A3A"/>
                </a:solidFill>
                <a:latin typeface="Zen Kaku Gothic New"/>
                <a:ea typeface="Zen Kaku Gothic New"/>
                <a:cs typeface="Zen Kaku Gothic New"/>
              </a:rPr>
              <a:t>破壊的なコマンド</a:t>
            </a:r>
          </a:p>
        </p:txBody>
      </p:sp>
      <p:sp>
        <p:nvSpPr>
          <p:cNvPr id="30" name="TextBox 30"/>
          <p:cNvSpPr txBox="1"/>
          <p:nvPr/>
        </p:nvSpPr>
        <p:spPr>
          <a:xfrm>
            <a:off x="8755761" y="4865846"/>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触らせない場所を止める</a:t>
            </a:r>
          </a:p>
        </p:txBody>
      </p:sp>
      <p:sp>
        <p:nvSpPr>
          <p:cNvPr id="31" name="Rectangle 31"/>
          <p:cNvSpPr/>
          <p:nvPr/>
        </p:nvSpPr>
        <p:spPr>
          <a:xfrm>
            <a:off x="609600" y="5276850"/>
            <a:ext cx="10972800" cy="647700"/>
          </a:xfrm>
          <a:prstGeom prst="rect">
            <a:avLst/>
          </a:prstGeom>
          <a:solidFill>
            <a:srgbClr val="F7F9FA"/>
          </a:solidFill>
          <a:ln>
            <a:noFill/>
          </a:ln>
        </p:spPr>
      </p:sp>
      <p:sp>
        <p:nvSpPr>
          <p:cNvPr id="32" name="TextBox 32"/>
          <p:cNvSpPr txBox="1"/>
          <p:nvPr/>
        </p:nvSpPr>
        <p:spPr>
          <a:xfrm>
            <a:off x="831075" y="5515975"/>
            <a:ext cx="1275544" cy="274301"/>
          </a:xfrm>
          <a:prstGeom prst="rect">
            <a:avLst/>
          </a:prstGeom>
          <a:noFill/>
          <a:ln>
            <a:noFill/>
          </a:ln>
        </p:spPr>
        <p:txBody>
          <a:bodyPr wrap="none" lIns="0" tIns="0" rIns="0" bIns="0" anchor="t" anchorCtr="0">
            <a:spAutoFit/>
          </a:bodyPr>
          <a:lstStyle/>
          <a:p>
            <a:pPr algn="l"/>
            <a:r>
              <a:rPr lang="en-US" sz="1400" dirty="0">
                <a:solidFill>
                  <a:srgbClr val="000000"/>
                </a:solidFill>
                <a:latin typeface="Source Code Pro"/>
                <a:ea typeface="Source Code Pro"/>
                <a:cs typeface="Source Code Pro"/>
              </a:rPr>
              <a:t>CLAUDE.md</a:t>
            </a:r>
          </a:p>
        </p:txBody>
      </p:sp>
      <p:sp>
        <p:nvSpPr>
          <p:cNvPr id="33" name="TextBox 33"/>
          <p:cNvSpPr txBox="1"/>
          <p:nvPr/>
        </p:nvSpPr>
        <p:spPr>
          <a:xfrm>
            <a:off x="3574161" y="5408771"/>
            <a:ext cx="4166949" cy="535876"/>
          </a:xfrm>
          <a:prstGeom prst="rect">
            <a:avLst/>
          </a:prstGeom>
          <a:noFill/>
          <a:ln>
            <a:noFill/>
          </a:ln>
        </p:spPr>
        <p:txBody>
          <a:bodyPr wrap="square" lIns="0" tIns="0" rIns="0" bIns="0" anchor="t" anchorCtr="0"/>
          <a:lstStyle/>
          <a:p>
            <a:pPr algn="l">
              <a:lnSpc>
                <a:spcPts val="2025"/>
              </a:lnSpc>
            </a:pPr>
            <a:r>
              <a:rPr lang="zh-CN" sz="1420" dirty="0">
                <a:solidFill>
                  <a:srgbClr val="3A3A3A"/>
                </a:solidFill>
                <a:latin typeface="Zen Kaku Gothic New"/>
                <a:ea typeface="Zen Kaku Gothic New"/>
                <a:cs typeface="Zen Kaku Gothic New"/>
              </a:rPr>
              <a:t>docs は @ で取り込まず、いつ読むかを</a:t>
            </a:r>
          </a:p>
          <a:p>
            <a:pPr algn="l">
              <a:lnSpc>
                <a:spcPts val="2025"/>
              </a:lnSpc>
            </a:pPr>
            <a:r>
              <a:rPr lang="zh-CN" sz="1420" dirty="0">
                <a:solidFill>
                  <a:srgbClr val="3A3A3A"/>
                </a:solidFill>
                <a:latin typeface="Zen Kaku Gothic New"/>
                <a:ea typeface="Zen Kaku Gothic New"/>
                <a:cs typeface="Zen Kaku Gothic New"/>
              </a:rPr>
              <a:t>書いた参照表を置いている</a:t>
            </a:r>
          </a:p>
        </p:txBody>
      </p:sp>
      <p:sp>
        <p:nvSpPr>
          <p:cNvPr id="34" name="TextBox 34"/>
          <p:cNvSpPr txBox="1"/>
          <p:nvPr/>
        </p:nvSpPr>
        <p:spPr>
          <a:xfrm>
            <a:off x="8755761" y="5513546"/>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使う前から食わせない</a:t>
            </a:r>
          </a:p>
        </p:txBody>
      </p:sp>
      <p:sp>
        <p:nvSpPr>
          <p:cNvPr id="35" name="Line 35"/>
          <p:cNvSpPr/>
          <p:nvPr/>
        </p:nvSpPr>
        <p:spPr>
          <a:xfrm>
            <a:off x="3467100" y="2038350"/>
            <a:ext cx="9525" cy="3886200"/>
          </a:xfrm>
          <a:custGeom>
            <a:avLst/>
            <a:gdLst/>
            <a:ahLst/>
            <a:cxnLst/>
            <a:rect l="l" t="t" r="r" b="b"/>
            <a:pathLst>
              <a:path w="9525" h="3886200">
                <a:moveTo>
                  <a:pt x="0" y="0"/>
                </a:moveTo>
                <a:lnTo>
                  <a:pt x="0" y="3886200"/>
                </a:lnTo>
              </a:path>
            </a:pathLst>
          </a:custGeom>
          <a:noFill/>
          <a:ln w="9525">
            <a:solidFill>
              <a:srgbClr val="E3E7EA"/>
            </a:solidFill>
          </a:ln>
        </p:spPr>
      </p:sp>
      <p:sp>
        <p:nvSpPr>
          <p:cNvPr id="36" name="Line 36"/>
          <p:cNvSpPr/>
          <p:nvPr/>
        </p:nvSpPr>
        <p:spPr>
          <a:xfrm>
            <a:off x="8648700" y="2038350"/>
            <a:ext cx="9525" cy="3886200"/>
          </a:xfrm>
          <a:custGeom>
            <a:avLst/>
            <a:gdLst/>
            <a:ahLst/>
            <a:cxnLst/>
            <a:rect l="l" t="t" r="r" b="b"/>
            <a:pathLst>
              <a:path w="9525" h="3886200">
                <a:moveTo>
                  <a:pt x="0" y="0"/>
                </a:moveTo>
                <a:lnTo>
                  <a:pt x="0" y="3886200"/>
                </a:lnTo>
              </a:path>
            </a:pathLst>
          </a:custGeom>
          <a:noFill/>
          <a:ln w="9525">
            <a:solidFill>
              <a:srgbClr val="E3E7EA"/>
            </a:solidFill>
          </a:ln>
        </p:spPr>
      </p:sp>
      <p:sp>
        <p:nvSpPr>
          <p:cNvPr id="37" name="TextBox 37"/>
          <p:cNvSpPr txBox="1"/>
          <p:nvPr/>
        </p:nvSpPr>
        <p:spPr>
          <a:xfrm>
            <a:off x="602361" y="6113621"/>
            <a:ext cx="995453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paths 付きのルールは /compact を越えると、該当ファイルが再度読まれるまで失われます。</a:t>
            </a:r>
          </a:p>
        </p:txBody>
      </p:sp>
      <p:sp>
        <p:nvSpPr>
          <p:cNvPr id="38" name="TextBox 3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197</a:t>
            </a:r>
          </a:p>
        </p:txBody>
      </p:sp>
    </p:spTree>
  </p:cSld>
  <p:clrMapOvr>
    <a:masterClrMapping/>
  </p:clrMapOvr>
  <p:transition xmlns:p14="http://schemas.microsoft.com/office/powerpoint/2010/main" p14:dur="400">
    <p:fade/>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8688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/init を実行する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1146554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CLAUDE.md と docs が揃った状態で、</a:t>
            </a:r>
            <a:r>
              <a:rPr lang="zh-CN" sz="2250" b="1" dirty="0">
                <a:solidFill>
                  <a:srgbClr val="264DBF"/>
                </a:solidFill>
                <a:latin typeface="Zen Kaku Gothic New"/>
                <a:ea typeface="Zen Kaku Gothic New"/>
                <a:cs typeface="Zen Kaku Gothic New"/>
              </a:rPr>
              <a:t>何が起きるか</a:t>
            </a:r>
            <a:r>
              <a:rPr lang="zh-CN" sz="2250" b="1" dirty="0">
                <a:solidFill>
                  <a:srgbClr val="000000"/>
                </a:solidFill>
                <a:latin typeface="Zen Kaku Gothic New"/>
                <a:ea typeface="Zen Kaku Gothic New"/>
                <a:cs typeface="Zen Kaku Gothic New"/>
              </a:rPr>
              <a:t>を見ます。</a:t>
            </a:r>
          </a:p>
        </p:txBody>
      </p:sp>
      <p:sp>
        <p:nvSpPr>
          <p:cNvPr id="7" name="Ellipse 7"/>
          <p:cNvSpPr/>
          <p:nvPr/>
        </p:nvSpPr>
        <p:spPr>
          <a:xfrm>
            <a:off x="666750" y="2000250"/>
            <a:ext cx="342900" cy="342900"/>
          </a:xfrm>
          <a:prstGeom prst="ellipse">
            <a:avLst/>
          </a:prstGeom>
          <a:solidFill>
            <a:srgbClr val="47BCC6"/>
          </a:solidFill>
          <a:ln>
            <a:noFill/>
          </a:ln>
        </p:spPr>
      </p:sp>
      <p:sp>
        <p:nvSpPr>
          <p:cNvPr id="8" name="TextBox 8"/>
          <p:cNvSpPr txBox="1"/>
          <p:nvPr/>
        </p:nvSpPr>
        <p:spPr>
          <a:xfrm>
            <a:off x="763028" y="2084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173099" y="2068354"/>
            <a:ext cx="207741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/init を実行する</a:t>
            </a:r>
          </a:p>
        </p:txBody>
      </p:sp>
      <p:sp>
        <p:nvSpPr>
          <p:cNvPr id="10" name="TextBox 10"/>
          <p:cNvSpPr txBox="1"/>
          <p:nvPr/>
        </p:nvSpPr>
        <p:spPr>
          <a:xfrm>
            <a:off x="1173861" y="2379821"/>
            <a:ext cx="40493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パネルで / を押し、init を選びます。</a:t>
            </a:r>
          </a:p>
        </p:txBody>
      </p:sp>
      <p:sp>
        <p:nvSpPr>
          <p:cNvPr id="11" name="Ellipse 11"/>
          <p:cNvSpPr/>
          <p:nvPr/>
        </p:nvSpPr>
        <p:spPr>
          <a:xfrm>
            <a:off x="666750" y="2971800"/>
            <a:ext cx="342900" cy="342900"/>
          </a:xfrm>
          <a:prstGeom prst="ellipse">
            <a:avLst/>
          </a:prstGeom>
          <a:solidFill>
            <a:srgbClr val="47BCC6"/>
          </a:solidFill>
          <a:ln>
            <a:noFill/>
          </a:ln>
        </p:spPr>
      </p:sp>
      <p:sp>
        <p:nvSpPr>
          <p:cNvPr id="12" name="TextBox 12"/>
          <p:cNvSpPr txBox="1"/>
          <p:nvPr/>
        </p:nvSpPr>
        <p:spPr>
          <a:xfrm>
            <a:off x="763028" y="3056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173099" y="3039904"/>
            <a:ext cx="35654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既存行を削る提案は却下する</a:t>
            </a:r>
          </a:p>
        </p:txBody>
      </p:sp>
      <p:sp>
        <p:nvSpPr>
          <p:cNvPr id="14" name="TextBox 14"/>
          <p:cNvSpPr txBox="1"/>
          <p:nvPr/>
        </p:nvSpPr>
        <p:spPr>
          <a:xfrm>
            <a:off x="1173861" y="3351371"/>
            <a:ext cx="4813935"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演習1・演習2 と同じ判断です。足す提案だけ</a:t>
            </a:r>
          </a:p>
          <a:p>
            <a:pPr algn="l">
              <a:lnSpc>
                <a:spcPts val="2175"/>
              </a:lnSpc>
            </a:pPr>
            <a:r>
              <a:rPr lang="zh-CN" sz="1420" dirty="0">
                <a:solidFill>
                  <a:srgbClr val="484848"/>
                </a:solidFill>
                <a:latin typeface="Zen Kaku Gothic New"/>
                <a:ea typeface="Zen Kaku Gothic New"/>
                <a:cs typeface="Zen Kaku Gothic New"/>
              </a:rPr>
              <a:t>受け入れます。</a:t>
            </a:r>
          </a:p>
        </p:txBody>
      </p:sp>
      <p:sp>
        <p:nvSpPr>
          <p:cNvPr id="15" name="Ellipse 15"/>
          <p:cNvSpPr/>
          <p:nvPr/>
        </p:nvSpPr>
        <p:spPr>
          <a:xfrm>
            <a:off x="666750" y="4229100"/>
            <a:ext cx="342900" cy="342900"/>
          </a:xfrm>
          <a:prstGeom prst="ellipse">
            <a:avLst/>
          </a:prstGeom>
          <a:solidFill>
            <a:srgbClr val="47BCC6"/>
          </a:solidFill>
          <a:ln>
            <a:noFill/>
          </a:ln>
        </p:spPr>
      </p:sp>
      <p:sp>
        <p:nvSpPr>
          <p:cNvPr id="16" name="TextBox 16"/>
          <p:cNvSpPr txBox="1"/>
          <p:nvPr/>
        </p:nvSpPr>
        <p:spPr>
          <a:xfrm>
            <a:off x="763028" y="4313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173099" y="4297204"/>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読み込みを確認する</a:t>
            </a:r>
          </a:p>
        </p:txBody>
      </p:sp>
      <p:sp>
        <p:nvSpPr>
          <p:cNvPr id="18" name="TextBox 18"/>
          <p:cNvSpPr txBox="1"/>
          <p:nvPr/>
        </p:nvSpPr>
        <p:spPr>
          <a:xfrm>
            <a:off x="1173861" y="4608671"/>
            <a:ext cx="503743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/context の Memory files を見るか、rules に</a:t>
            </a:r>
          </a:p>
          <a:p>
            <a:pPr algn="l">
              <a:lnSpc>
                <a:spcPts val="2175"/>
              </a:lnSpc>
            </a:pPr>
            <a:r>
              <a:rPr lang="zh-CN" sz="1420" dirty="0">
                <a:solidFill>
                  <a:srgbClr val="484848"/>
                </a:solidFill>
                <a:latin typeface="Zen Kaku Gothic New"/>
                <a:ea typeface="Zen Kaku Gothic New"/>
                <a:cs typeface="Zen Kaku Gothic New"/>
              </a:rPr>
              <a:t>書いた語を含む応答が返るかで判定します。</a:t>
            </a:r>
          </a:p>
        </p:txBody>
      </p:sp>
      <p:sp>
        <p:nvSpPr>
          <p:cNvPr id="19" name="Rectangle 19"/>
          <p:cNvSpPr/>
          <p:nvPr/>
        </p:nvSpPr>
        <p:spPr>
          <a:xfrm>
            <a:off x="6438900" y="1905000"/>
            <a:ext cx="5143500" cy="3390900"/>
          </a:xfrm>
          <a:prstGeom prst="roundRect">
            <a:avLst>
              <a:gd name="adj" fmla="val 2247"/>
            </a:avLst>
          </a:prstGeom>
          <a:solidFill>
            <a:srgbClr val="F2F4F8"/>
          </a:solidFill>
          <a:ln w="14288">
            <a:solidFill>
              <a:srgbClr val="9AA0B4"/>
            </a:solidFill>
            <a:custDash>
              <a:ds d="400000" sp="266666"/>
            </a:custDash>
          </a:ln>
        </p:spPr>
      </p:sp>
      <p:sp>
        <p:nvSpPr>
          <p:cNvPr id="20" name="TextBox 20"/>
          <p:cNvSpPr txBox="1"/>
          <p:nvPr/>
        </p:nvSpPr>
        <p:spPr>
          <a:xfrm>
            <a:off x="6661213" y="312039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21" name="TextBox 21"/>
          <p:cNvSpPr txBox="1"/>
          <p:nvPr/>
        </p:nvSpPr>
        <p:spPr>
          <a:xfrm>
            <a:off x="6981418" y="3541871"/>
            <a:ext cx="4058465"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/context の色付きグリッド（PS50）</a:t>
            </a:r>
          </a:p>
        </p:txBody>
      </p:sp>
      <p:sp>
        <p:nvSpPr>
          <p:cNvPr id="22" name="TextBox 22"/>
          <p:cNvSpPr txBox="1"/>
          <p:nvPr/>
        </p:nvSpPr>
        <p:spPr>
          <a:xfrm>
            <a:off x="7338893" y="3808571"/>
            <a:ext cx="3343513"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docs 5種と rules が乗った状態</a:t>
            </a:r>
          </a:p>
        </p:txBody>
      </p:sp>
      <p:sp>
        <p:nvSpPr>
          <p:cNvPr id="23" name="TextBox 23"/>
          <p:cNvSpPr txBox="1"/>
          <p:nvPr/>
        </p:nvSpPr>
        <p:spPr>
          <a:xfrm>
            <a:off x="6431661" y="5561171"/>
            <a:ext cx="4190476"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すでに CLAUDE.md があるので、提案は</a:t>
            </a:r>
          </a:p>
          <a:p>
            <a:pPr algn="l">
              <a:lnSpc>
                <a:spcPts val="2175"/>
              </a:lnSpc>
            </a:pPr>
            <a:r>
              <a:rPr lang="zh-CN" sz="1420" dirty="0">
                <a:solidFill>
                  <a:srgbClr val="484848"/>
                </a:solidFill>
                <a:latin typeface="Zen Kaku Gothic New"/>
                <a:ea typeface="Zen Kaku Gothic New"/>
                <a:cs typeface="Zen Kaku Gothic New"/>
              </a:rPr>
              <a:t>追記の差分として出ます。</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198</a:t>
            </a:r>
          </a:p>
        </p:txBody>
      </p:sp>
    </p:spTree>
  </p:cSld>
  <p:clrMapOvr>
    <a:masterClrMapping/>
  </p:clrMapOvr>
  <p:transition xmlns:p14="http://schemas.microsoft.com/office/powerpoint/2010/main" p14:dur="400">
    <p:fade/>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0077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spec.md の7要件</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2361" y="1274921"/>
            <a:ext cx="786064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解析ツール analyze_log.py に求める出力は、仕様書に7つ並んでいます。</a:t>
            </a:r>
          </a:p>
        </p:txBody>
      </p:sp>
      <p:sp>
        <p:nvSpPr>
          <p:cNvPr id="7" name="Rectangle 7"/>
          <p:cNvSpPr/>
          <p:nvPr/>
        </p:nvSpPr>
        <p:spPr>
          <a:xfrm>
            <a:off x="609600" y="1638300"/>
            <a:ext cx="10972800" cy="400050"/>
          </a:xfrm>
          <a:prstGeom prst="rect">
            <a:avLst/>
          </a:prstGeom>
          <a:solidFill>
            <a:srgbClr val="0B2E33"/>
          </a:solidFill>
          <a:ln>
            <a:noFill/>
          </a:ln>
        </p:spPr>
      </p:sp>
      <p:sp>
        <p:nvSpPr>
          <p:cNvPr id="8" name="TextBox 8"/>
          <p:cNvSpPr txBox="1"/>
          <p:nvPr/>
        </p:nvSpPr>
        <p:spPr>
          <a:xfrm>
            <a:off x="812530" y="1751171"/>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要件</a:t>
            </a:r>
          </a:p>
        </p:txBody>
      </p:sp>
      <p:sp>
        <p:nvSpPr>
          <p:cNvPr id="9" name="TextBox 9"/>
          <p:cNvSpPr txBox="1"/>
          <p:nvPr/>
        </p:nvSpPr>
        <p:spPr>
          <a:xfrm>
            <a:off x="1745361" y="1751171"/>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出力する内容</a:t>
            </a:r>
          </a:p>
        </p:txBody>
      </p:sp>
      <p:sp>
        <p:nvSpPr>
          <p:cNvPr id="10" name="TextBox 10"/>
          <p:cNvSpPr txBox="1"/>
          <p:nvPr/>
        </p:nvSpPr>
        <p:spPr>
          <a:xfrm>
            <a:off x="9517761" y="175117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区分</a:t>
            </a:r>
          </a:p>
        </p:txBody>
      </p:sp>
      <p:sp>
        <p:nvSpPr>
          <p:cNvPr id="11" name="Rectangle 11"/>
          <p:cNvSpPr/>
          <p:nvPr/>
        </p:nvSpPr>
        <p:spPr>
          <a:xfrm>
            <a:off x="609600" y="2038350"/>
            <a:ext cx="10972800" cy="514350"/>
          </a:xfrm>
          <a:prstGeom prst="rect">
            <a:avLst/>
          </a:prstGeom>
          <a:solidFill>
            <a:srgbClr val="FFFFFF"/>
          </a:solidFill>
          <a:ln>
            <a:noFill/>
          </a:ln>
        </p:spPr>
      </p:sp>
      <p:sp>
        <p:nvSpPr>
          <p:cNvPr id="12" name="TextBox 12"/>
          <p:cNvSpPr txBox="1"/>
          <p:nvPr/>
        </p:nvSpPr>
        <p:spPr>
          <a:xfrm>
            <a:off x="991628" y="2217896"/>
            <a:ext cx="150345" cy="278702"/>
          </a:xfrm>
          <a:prstGeom prst="rect">
            <a:avLst/>
          </a:prstGeom>
          <a:noFill/>
          <a:ln>
            <a:noFill/>
          </a:ln>
        </p:spPr>
        <p:txBody>
          <a:bodyPr wrap="none" lIns="0" tIns="0" rIns="0" bIns="0" anchor="t" anchorCtr="0">
            <a:spAutoFit/>
          </a:bodyPr>
          <a:lstStyle/>
          <a:p>
            <a:pPr algn="ctr"/>
            <a:r>
              <a:rPr lang="en-US" sz="1420" b="1" dirty="0">
                <a:solidFill>
                  <a:srgbClr val="264DBF"/>
                </a:solidFill>
                <a:latin typeface="Zen Kaku Gothic New"/>
                <a:ea typeface="Zen Kaku Gothic New"/>
                <a:cs typeface="Zen Kaku Gothic New"/>
              </a:rPr>
              <a:t>1</a:t>
            </a:r>
          </a:p>
        </p:txBody>
      </p:sp>
      <p:sp>
        <p:nvSpPr>
          <p:cNvPr id="13" name="TextBox 13"/>
          <p:cNvSpPr txBox="1"/>
          <p:nvPr/>
        </p:nvSpPr>
        <p:spPr>
          <a:xfrm>
            <a:off x="1745361" y="2217896"/>
            <a:ext cx="189661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総リクエスト件数</a:t>
            </a:r>
          </a:p>
        </p:txBody>
      </p:sp>
      <p:sp>
        <p:nvSpPr>
          <p:cNvPr id="14" name="TextBox 14"/>
          <p:cNvSpPr txBox="1"/>
          <p:nvPr/>
        </p:nvSpPr>
        <p:spPr>
          <a:xfrm>
            <a:off x="9517761" y="2217896"/>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必修</a:t>
            </a:r>
          </a:p>
        </p:txBody>
      </p:sp>
      <p:sp>
        <p:nvSpPr>
          <p:cNvPr id="15" name="Rectangle 15"/>
          <p:cNvSpPr/>
          <p:nvPr/>
        </p:nvSpPr>
        <p:spPr>
          <a:xfrm>
            <a:off x="609600" y="2552700"/>
            <a:ext cx="10972800" cy="514350"/>
          </a:xfrm>
          <a:prstGeom prst="rect">
            <a:avLst/>
          </a:prstGeom>
          <a:solidFill>
            <a:srgbClr val="F7F9FA"/>
          </a:solidFill>
          <a:ln>
            <a:noFill/>
          </a:ln>
        </p:spPr>
      </p:sp>
      <p:sp>
        <p:nvSpPr>
          <p:cNvPr id="16" name="TextBox 16"/>
          <p:cNvSpPr txBox="1"/>
          <p:nvPr/>
        </p:nvSpPr>
        <p:spPr>
          <a:xfrm>
            <a:off x="991628" y="2732246"/>
            <a:ext cx="150345" cy="278702"/>
          </a:xfrm>
          <a:prstGeom prst="rect">
            <a:avLst/>
          </a:prstGeom>
          <a:noFill/>
          <a:ln>
            <a:noFill/>
          </a:ln>
        </p:spPr>
        <p:txBody>
          <a:bodyPr wrap="none" lIns="0" tIns="0" rIns="0" bIns="0" anchor="t" anchorCtr="0">
            <a:spAutoFit/>
          </a:bodyPr>
          <a:lstStyle/>
          <a:p>
            <a:pPr algn="ctr"/>
            <a:r>
              <a:rPr lang="en-US" sz="1420" b="1" dirty="0">
                <a:solidFill>
                  <a:srgbClr val="264DBF"/>
                </a:solidFill>
                <a:latin typeface="Zen Kaku Gothic New"/>
                <a:ea typeface="Zen Kaku Gothic New"/>
                <a:cs typeface="Zen Kaku Gothic New"/>
              </a:rPr>
              <a:t>2</a:t>
            </a:r>
          </a:p>
        </p:txBody>
      </p:sp>
      <p:sp>
        <p:nvSpPr>
          <p:cNvPr id="17" name="TextBox 17"/>
          <p:cNvSpPr txBox="1"/>
          <p:nvPr/>
        </p:nvSpPr>
        <p:spPr>
          <a:xfrm>
            <a:off x="1745361" y="2732246"/>
            <a:ext cx="448456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ステータスコード別の件数（コード昇順）</a:t>
            </a:r>
          </a:p>
        </p:txBody>
      </p:sp>
      <p:sp>
        <p:nvSpPr>
          <p:cNvPr id="18" name="TextBox 18"/>
          <p:cNvSpPr txBox="1"/>
          <p:nvPr/>
        </p:nvSpPr>
        <p:spPr>
          <a:xfrm>
            <a:off x="9517761" y="2732246"/>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必修</a:t>
            </a:r>
          </a:p>
        </p:txBody>
      </p:sp>
      <p:sp>
        <p:nvSpPr>
          <p:cNvPr id="19" name="Rectangle 19"/>
          <p:cNvSpPr/>
          <p:nvPr/>
        </p:nvSpPr>
        <p:spPr>
          <a:xfrm>
            <a:off x="609600" y="3067050"/>
            <a:ext cx="10972800" cy="514350"/>
          </a:xfrm>
          <a:prstGeom prst="rect">
            <a:avLst/>
          </a:prstGeom>
          <a:solidFill>
            <a:srgbClr val="FFFFFF"/>
          </a:solidFill>
          <a:ln>
            <a:noFill/>
          </a:ln>
        </p:spPr>
      </p:sp>
      <p:sp>
        <p:nvSpPr>
          <p:cNvPr id="20" name="TextBox 20"/>
          <p:cNvSpPr txBox="1"/>
          <p:nvPr/>
        </p:nvSpPr>
        <p:spPr>
          <a:xfrm>
            <a:off x="991628" y="3246596"/>
            <a:ext cx="150345" cy="278702"/>
          </a:xfrm>
          <a:prstGeom prst="rect">
            <a:avLst/>
          </a:prstGeom>
          <a:noFill/>
          <a:ln>
            <a:noFill/>
          </a:ln>
        </p:spPr>
        <p:txBody>
          <a:bodyPr wrap="none" lIns="0" tIns="0" rIns="0" bIns="0" anchor="t" anchorCtr="0">
            <a:spAutoFit/>
          </a:bodyPr>
          <a:lstStyle/>
          <a:p>
            <a:pPr algn="ctr"/>
            <a:r>
              <a:rPr lang="en-US" sz="1420" b="1" dirty="0">
                <a:solidFill>
                  <a:srgbClr val="264DBF"/>
                </a:solidFill>
                <a:latin typeface="Zen Kaku Gothic New"/>
                <a:ea typeface="Zen Kaku Gothic New"/>
                <a:cs typeface="Zen Kaku Gothic New"/>
              </a:rPr>
              <a:t>3</a:t>
            </a:r>
          </a:p>
        </p:txBody>
      </p:sp>
      <p:sp>
        <p:nvSpPr>
          <p:cNvPr id="21" name="TextBox 21"/>
          <p:cNvSpPr txBox="1"/>
          <p:nvPr/>
        </p:nvSpPr>
        <p:spPr>
          <a:xfrm>
            <a:off x="1745361" y="3246596"/>
            <a:ext cx="4872752"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エラー総数とその割合（ステータス400以上）</a:t>
            </a:r>
          </a:p>
        </p:txBody>
      </p:sp>
      <p:sp>
        <p:nvSpPr>
          <p:cNvPr id="22" name="TextBox 22"/>
          <p:cNvSpPr txBox="1"/>
          <p:nvPr/>
        </p:nvSpPr>
        <p:spPr>
          <a:xfrm>
            <a:off x="9517761" y="3246596"/>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必修</a:t>
            </a:r>
          </a:p>
        </p:txBody>
      </p:sp>
      <p:sp>
        <p:nvSpPr>
          <p:cNvPr id="23" name="Rectangle 23"/>
          <p:cNvSpPr/>
          <p:nvPr/>
        </p:nvSpPr>
        <p:spPr>
          <a:xfrm>
            <a:off x="609600" y="3581400"/>
            <a:ext cx="10972800" cy="514350"/>
          </a:xfrm>
          <a:prstGeom prst="rect">
            <a:avLst/>
          </a:prstGeom>
          <a:solidFill>
            <a:srgbClr val="F7F9FA"/>
          </a:solidFill>
          <a:ln>
            <a:noFill/>
          </a:ln>
        </p:spPr>
      </p:sp>
      <p:sp>
        <p:nvSpPr>
          <p:cNvPr id="24" name="TextBox 24"/>
          <p:cNvSpPr txBox="1"/>
          <p:nvPr/>
        </p:nvSpPr>
        <p:spPr>
          <a:xfrm>
            <a:off x="991628" y="3760946"/>
            <a:ext cx="150345" cy="278702"/>
          </a:xfrm>
          <a:prstGeom prst="rect">
            <a:avLst/>
          </a:prstGeom>
          <a:noFill/>
          <a:ln>
            <a:noFill/>
          </a:ln>
        </p:spPr>
        <p:txBody>
          <a:bodyPr wrap="none" lIns="0" tIns="0" rIns="0" bIns="0" anchor="t" anchorCtr="0">
            <a:spAutoFit/>
          </a:bodyPr>
          <a:lstStyle/>
          <a:p>
            <a:pPr algn="ctr"/>
            <a:r>
              <a:rPr lang="en-US" sz="1420" b="1" dirty="0">
                <a:solidFill>
                  <a:srgbClr val="264DBF"/>
                </a:solidFill>
                <a:latin typeface="Zen Kaku Gothic New"/>
                <a:ea typeface="Zen Kaku Gothic New"/>
                <a:cs typeface="Zen Kaku Gothic New"/>
              </a:rPr>
              <a:t>4</a:t>
            </a:r>
          </a:p>
        </p:txBody>
      </p:sp>
      <p:sp>
        <p:nvSpPr>
          <p:cNvPr id="25" name="TextBox 25"/>
          <p:cNvSpPr txBox="1"/>
          <p:nvPr/>
        </p:nvSpPr>
        <p:spPr>
          <a:xfrm>
            <a:off x="1745361" y="3760946"/>
            <a:ext cx="377875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リクエストパス別の件数（多い順）</a:t>
            </a:r>
          </a:p>
        </p:txBody>
      </p:sp>
      <p:sp>
        <p:nvSpPr>
          <p:cNvPr id="26" name="TextBox 26"/>
          <p:cNvSpPr txBox="1"/>
          <p:nvPr/>
        </p:nvSpPr>
        <p:spPr>
          <a:xfrm>
            <a:off x="9517761" y="3760946"/>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必修</a:t>
            </a:r>
          </a:p>
        </p:txBody>
      </p:sp>
      <p:sp>
        <p:nvSpPr>
          <p:cNvPr id="27" name="Rectangle 27"/>
          <p:cNvSpPr/>
          <p:nvPr/>
        </p:nvSpPr>
        <p:spPr>
          <a:xfrm>
            <a:off x="609600" y="4095750"/>
            <a:ext cx="10972800" cy="514350"/>
          </a:xfrm>
          <a:prstGeom prst="rect">
            <a:avLst/>
          </a:prstGeom>
          <a:solidFill>
            <a:srgbClr val="FFFFFF"/>
          </a:solidFill>
          <a:ln>
            <a:noFill/>
          </a:ln>
        </p:spPr>
      </p:sp>
      <p:sp>
        <p:nvSpPr>
          <p:cNvPr id="28" name="TextBox 28"/>
          <p:cNvSpPr txBox="1"/>
          <p:nvPr/>
        </p:nvSpPr>
        <p:spPr>
          <a:xfrm>
            <a:off x="991628" y="4275296"/>
            <a:ext cx="150345" cy="278702"/>
          </a:xfrm>
          <a:prstGeom prst="rect">
            <a:avLst/>
          </a:prstGeom>
          <a:noFill/>
          <a:ln>
            <a:noFill/>
          </a:ln>
        </p:spPr>
        <p:txBody>
          <a:bodyPr wrap="none" lIns="0" tIns="0" rIns="0" bIns="0" anchor="t" anchorCtr="0">
            <a:spAutoFit/>
          </a:bodyPr>
          <a:lstStyle/>
          <a:p>
            <a:pPr algn="ctr"/>
            <a:r>
              <a:rPr lang="en-US" sz="1420" b="1" dirty="0">
                <a:solidFill>
                  <a:srgbClr val="264DBF"/>
                </a:solidFill>
                <a:latin typeface="Zen Kaku Gothic New"/>
                <a:ea typeface="Zen Kaku Gothic New"/>
                <a:cs typeface="Zen Kaku Gothic New"/>
              </a:rPr>
              <a:t>5</a:t>
            </a:r>
          </a:p>
        </p:txBody>
      </p:sp>
      <p:sp>
        <p:nvSpPr>
          <p:cNvPr id="29" name="TextBox 29"/>
          <p:cNvSpPr txBox="1"/>
          <p:nvPr/>
        </p:nvSpPr>
        <p:spPr>
          <a:xfrm>
            <a:off x="1745361" y="4275296"/>
            <a:ext cx="354349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応答時間の平均と最大（ミリ秒）</a:t>
            </a:r>
          </a:p>
        </p:txBody>
      </p:sp>
      <p:sp>
        <p:nvSpPr>
          <p:cNvPr id="30" name="TextBox 30"/>
          <p:cNvSpPr txBox="1"/>
          <p:nvPr/>
        </p:nvSpPr>
        <p:spPr>
          <a:xfrm>
            <a:off x="9517761" y="4275296"/>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必修</a:t>
            </a:r>
          </a:p>
        </p:txBody>
      </p:sp>
      <p:sp>
        <p:nvSpPr>
          <p:cNvPr id="31" name="Rectangle 31"/>
          <p:cNvSpPr/>
          <p:nvPr/>
        </p:nvSpPr>
        <p:spPr>
          <a:xfrm>
            <a:off x="609600" y="4610100"/>
            <a:ext cx="10972800" cy="514350"/>
          </a:xfrm>
          <a:prstGeom prst="rect">
            <a:avLst/>
          </a:prstGeom>
          <a:solidFill>
            <a:srgbClr val="F7F9FA"/>
          </a:solidFill>
          <a:ln>
            <a:noFill/>
          </a:ln>
        </p:spPr>
      </p:sp>
      <p:sp>
        <p:nvSpPr>
          <p:cNvPr id="32" name="TextBox 32"/>
          <p:cNvSpPr txBox="1"/>
          <p:nvPr/>
        </p:nvSpPr>
        <p:spPr>
          <a:xfrm>
            <a:off x="991628" y="4789646"/>
            <a:ext cx="150345" cy="278702"/>
          </a:xfrm>
          <a:prstGeom prst="rect">
            <a:avLst/>
          </a:prstGeom>
          <a:noFill/>
          <a:ln>
            <a:noFill/>
          </a:ln>
        </p:spPr>
        <p:txBody>
          <a:bodyPr wrap="none" lIns="0" tIns="0" rIns="0" bIns="0" anchor="t" anchorCtr="0">
            <a:spAutoFit/>
          </a:bodyPr>
          <a:lstStyle/>
          <a:p>
            <a:pPr algn="ctr"/>
            <a:r>
              <a:rPr lang="en-US" sz="1420" b="1" dirty="0">
                <a:solidFill>
                  <a:srgbClr val="999999"/>
                </a:solidFill>
                <a:latin typeface="Zen Kaku Gothic New"/>
                <a:ea typeface="Zen Kaku Gothic New"/>
                <a:cs typeface="Zen Kaku Gothic New"/>
              </a:rPr>
              <a:t>6</a:t>
            </a:r>
          </a:p>
        </p:txBody>
      </p:sp>
      <p:sp>
        <p:nvSpPr>
          <p:cNvPr id="33" name="TextBox 33"/>
          <p:cNvSpPr txBox="1"/>
          <p:nvPr/>
        </p:nvSpPr>
        <p:spPr>
          <a:xfrm>
            <a:off x="1745361" y="4789646"/>
            <a:ext cx="531976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応答時間が遅い上位5件（日時・パス・応答時間）</a:t>
            </a:r>
          </a:p>
        </p:txBody>
      </p:sp>
      <p:sp>
        <p:nvSpPr>
          <p:cNvPr id="34" name="TextBox 34"/>
          <p:cNvSpPr txBox="1"/>
          <p:nvPr/>
        </p:nvSpPr>
        <p:spPr>
          <a:xfrm>
            <a:off x="9517761" y="4789646"/>
            <a:ext cx="508540" cy="278702"/>
          </a:xfrm>
          <a:prstGeom prst="rect">
            <a:avLst/>
          </a:prstGeom>
          <a:noFill/>
          <a:ln>
            <a:noFill/>
          </a:ln>
        </p:spPr>
        <p:txBody>
          <a:bodyPr wrap="none" lIns="0" tIns="0" rIns="0" bIns="0" anchor="t" anchorCtr="0">
            <a:spAutoFit/>
          </a:bodyPr>
          <a:lstStyle/>
          <a:p>
            <a:pPr algn="l"/>
            <a:r>
              <a:rPr lang="zh-CN" sz="1420" b="1" dirty="0">
                <a:solidFill>
                  <a:srgbClr val="999999"/>
                </a:solidFill>
                <a:latin typeface="Zen Kaku Gothic New"/>
                <a:ea typeface="Zen Kaku Gothic New"/>
                <a:cs typeface="Zen Kaku Gothic New"/>
              </a:rPr>
              <a:t>余力</a:t>
            </a:r>
          </a:p>
        </p:txBody>
      </p:sp>
      <p:sp>
        <p:nvSpPr>
          <p:cNvPr id="35" name="Rectangle 35"/>
          <p:cNvSpPr/>
          <p:nvPr/>
        </p:nvSpPr>
        <p:spPr>
          <a:xfrm>
            <a:off x="609600" y="5124450"/>
            <a:ext cx="10972800" cy="514350"/>
          </a:xfrm>
          <a:prstGeom prst="rect">
            <a:avLst/>
          </a:prstGeom>
          <a:solidFill>
            <a:srgbClr val="EEF6F7"/>
          </a:solidFill>
          <a:ln>
            <a:noFill/>
          </a:ln>
        </p:spPr>
      </p:sp>
      <p:sp>
        <p:nvSpPr>
          <p:cNvPr id="36" name="TextBox 36"/>
          <p:cNvSpPr txBox="1"/>
          <p:nvPr/>
        </p:nvSpPr>
        <p:spPr>
          <a:xfrm>
            <a:off x="991628" y="5303996"/>
            <a:ext cx="150345" cy="278702"/>
          </a:xfrm>
          <a:prstGeom prst="rect">
            <a:avLst/>
          </a:prstGeom>
          <a:noFill/>
          <a:ln>
            <a:noFill/>
          </a:ln>
        </p:spPr>
        <p:txBody>
          <a:bodyPr wrap="none" lIns="0" tIns="0" rIns="0" bIns="0" anchor="t" anchorCtr="0">
            <a:spAutoFit/>
          </a:bodyPr>
          <a:lstStyle/>
          <a:p>
            <a:pPr algn="ctr"/>
            <a:r>
              <a:rPr lang="en-US" sz="1420" b="1" dirty="0">
                <a:solidFill>
                  <a:srgbClr val="264DBF"/>
                </a:solidFill>
                <a:latin typeface="Zen Kaku Gothic New"/>
                <a:ea typeface="Zen Kaku Gothic New"/>
                <a:cs typeface="Zen Kaku Gothic New"/>
              </a:rPr>
              <a:t>7</a:t>
            </a:r>
          </a:p>
        </p:txBody>
      </p:sp>
      <p:sp>
        <p:nvSpPr>
          <p:cNvPr id="37" name="TextBox 37"/>
          <p:cNvSpPr txBox="1"/>
          <p:nvPr/>
        </p:nvSpPr>
        <p:spPr>
          <a:xfrm>
            <a:off x="1745361" y="5303996"/>
            <a:ext cx="520212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形式が崩れた行はスキップし、件数を報告する</a:t>
            </a:r>
          </a:p>
        </p:txBody>
      </p:sp>
      <p:sp>
        <p:nvSpPr>
          <p:cNvPr id="38" name="TextBox 38"/>
          <p:cNvSpPr txBox="1"/>
          <p:nvPr/>
        </p:nvSpPr>
        <p:spPr>
          <a:xfrm>
            <a:off x="9517761" y="5303996"/>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必修</a:t>
            </a:r>
          </a:p>
        </p:txBody>
      </p:sp>
      <p:sp>
        <p:nvSpPr>
          <p:cNvPr id="39" name="Line 39"/>
          <p:cNvSpPr/>
          <p:nvPr/>
        </p:nvSpPr>
        <p:spPr>
          <a:xfrm>
            <a:off x="1524000" y="2038350"/>
            <a:ext cx="9525" cy="3600450"/>
          </a:xfrm>
          <a:custGeom>
            <a:avLst/>
            <a:gdLst/>
            <a:ahLst/>
            <a:cxnLst/>
            <a:rect l="l" t="t" r="r" b="b"/>
            <a:pathLst>
              <a:path w="9525" h="3600450">
                <a:moveTo>
                  <a:pt x="0" y="0"/>
                </a:moveTo>
                <a:lnTo>
                  <a:pt x="0" y="3600450"/>
                </a:lnTo>
              </a:path>
            </a:pathLst>
          </a:custGeom>
          <a:noFill/>
          <a:ln w="9525">
            <a:solidFill>
              <a:srgbClr val="E3E7EA"/>
            </a:solidFill>
          </a:ln>
        </p:spPr>
      </p:sp>
      <p:sp>
        <p:nvSpPr>
          <p:cNvPr id="40" name="Line 40"/>
          <p:cNvSpPr/>
          <p:nvPr/>
        </p:nvSpPr>
        <p:spPr>
          <a:xfrm>
            <a:off x="9296400" y="2038350"/>
            <a:ext cx="9525" cy="3600450"/>
          </a:xfrm>
          <a:custGeom>
            <a:avLst/>
            <a:gdLst/>
            <a:ahLst/>
            <a:cxnLst/>
            <a:rect l="l" t="t" r="r" b="b"/>
            <a:pathLst>
              <a:path w="9525" h="3600450">
                <a:moveTo>
                  <a:pt x="0" y="0"/>
                </a:moveTo>
                <a:lnTo>
                  <a:pt x="0" y="3600450"/>
                </a:lnTo>
              </a:path>
            </a:pathLst>
          </a:custGeom>
          <a:noFill/>
          <a:ln w="9525">
            <a:solidFill>
              <a:srgbClr val="E3E7EA"/>
            </a:solidFill>
          </a:ln>
        </p:spPr>
      </p:sp>
      <p:sp>
        <p:nvSpPr>
          <p:cNvPr id="41" name="TextBox 41"/>
          <p:cNvSpPr txBox="1"/>
          <p:nvPr/>
        </p:nvSpPr>
        <p:spPr>
          <a:xfrm>
            <a:off x="602361" y="5808821"/>
            <a:ext cx="1080149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要件7を必修にしているのは、壊れた行で処理が止まると要件1から5も出力されないためです。</a:t>
            </a:r>
          </a:p>
          <a:p>
            <a:pPr algn="l">
              <a:lnSpc>
                <a:spcPts val="2175"/>
              </a:lnSpc>
            </a:pPr>
            <a:r>
              <a:rPr lang="zh-CN" sz="1420" dirty="0">
                <a:solidFill>
                  <a:srgbClr val="484848"/>
                </a:solidFill>
                <a:latin typeface="Zen Kaku Gothic New"/>
                <a:ea typeface="Zen Kaku Gothic New"/>
                <a:cs typeface="Zen Kaku Gothic New"/>
              </a:rPr>
              <a:t>時間内に終わらない場合は要件6を落とします。段階線は docs/演習設定.md と README にあります。</a:t>
            </a:r>
          </a:p>
        </p:txBody>
      </p:sp>
      <p:sp>
        <p:nvSpPr>
          <p:cNvPr id="42" name="TextBox 4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3" name="TextBox 4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199</a:t>
            </a:r>
          </a:p>
        </p:txBody>
      </p:sp>
    </p:spTree>
  </p:cSld>
  <p:clrMapOvr>
    <a:masterClrMapping/>
  </p:clrMapOvr>
  <p:transition xmlns:p14="http://schemas.microsoft.com/office/powerpoint/2010/main" p14:dur="4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本資料の二次転載禁止について</a:t>
            </a:r>
          </a:p>
        </p:txBody>
      </p:sp>
      <p:sp>
        <p:nvSpPr>
          <p:cNvPr id="5" name="Rectangle 5"/>
          <p:cNvSpPr/>
          <p:nvPr/>
        </p:nvSpPr>
        <p:spPr>
          <a:xfrm>
            <a:off x="609600" y="1028700"/>
            <a:ext cx="10744200" cy="19050"/>
          </a:xfrm>
          <a:prstGeom prst="rect">
            <a:avLst/>
          </a:prstGeom>
          <a:solidFill>
            <a:srgbClr val="A3DDE3"/>
          </a:solidFill>
          <a:ln>
            <a:noFill/>
          </a:ln>
        </p:spPr>
      </p:sp>
      <p:sp>
        <p:nvSpPr>
          <p:cNvPr id="6" name="Rectangle 6"/>
          <p:cNvSpPr/>
          <p:nvPr/>
        </p:nvSpPr>
        <p:spPr>
          <a:xfrm>
            <a:off x="609600" y="1676400"/>
            <a:ext cx="10744200" cy="3581400"/>
          </a:xfrm>
          <a:prstGeom prst="roundRect">
            <a:avLst>
              <a:gd name="adj" fmla="val 2660"/>
            </a:avLst>
          </a:prstGeom>
          <a:solidFill>
            <a:srgbClr val="F7F9FA"/>
          </a:solidFill>
          <a:ln>
            <a:noFill/>
          </a:ln>
        </p:spPr>
      </p:sp>
      <p:sp>
        <p:nvSpPr>
          <p:cNvPr id="7" name="Rectangle 7"/>
          <p:cNvSpPr/>
          <p:nvPr/>
        </p:nvSpPr>
        <p:spPr>
          <a:xfrm>
            <a:off x="609600" y="1676400"/>
            <a:ext cx="76200" cy="3581400"/>
          </a:xfrm>
          <a:prstGeom prst="roundRect">
            <a:avLst>
              <a:gd name="adj" fmla="val 50000"/>
            </a:avLst>
          </a:prstGeom>
          <a:solidFill>
            <a:srgbClr val="47BCC6"/>
          </a:solidFill>
          <a:ln>
            <a:noFill/>
          </a:ln>
        </p:spPr>
      </p:sp>
      <p:sp>
        <p:nvSpPr>
          <p:cNvPr id="8" name="TextBox 8"/>
          <p:cNvSpPr txBox="1"/>
          <p:nvPr/>
        </p:nvSpPr>
        <p:spPr>
          <a:xfrm>
            <a:off x="982218" y="2107882"/>
            <a:ext cx="5451443"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この資料は著作権により保護されています</a:t>
            </a:r>
          </a:p>
        </p:txBody>
      </p:sp>
      <p:sp>
        <p:nvSpPr>
          <p:cNvPr id="9" name="TextBox 9"/>
          <p:cNvSpPr txBox="1"/>
          <p:nvPr/>
        </p:nvSpPr>
        <p:spPr>
          <a:xfrm>
            <a:off x="982980" y="2657475"/>
            <a:ext cx="6454140" cy="617220"/>
          </a:xfrm>
          <a:prstGeom prst="rect">
            <a:avLst/>
          </a:prstGeom>
          <a:noFill/>
          <a:ln>
            <a:noFill/>
          </a:ln>
        </p:spPr>
        <p:txBody>
          <a:bodyPr wrap="square" lIns="0" tIns="0" rIns="0" bIns="0" anchor="t" anchorCtr="0"/>
          <a:lstStyle/>
          <a:p>
            <a:pPr algn="l">
              <a:lnSpc>
                <a:spcPts val="2550"/>
              </a:lnSpc>
            </a:pPr>
            <a:r>
              <a:rPr lang="zh-CN" sz="1500" dirty="0">
                <a:solidFill>
                  <a:srgbClr val="484848"/>
                </a:solidFill>
                <a:latin typeface="Zen Kaku Gothic New"/>
                <a:ea typeface="Zen Kaku Gothic New"/>
                <a:cs typeface="Zen Kaku Gothic New"/>
              </a:rPr>
              <a:t>本資料の著作権は、株式会社ギブリーに帰属します。</a:t>
            </a:r>
          </a:p>
          <a:p>
            <a:pPr algn="l">
              <a:lnSpc>
                <a:spcPts val="2550"/>
              </a:lnSpc>
            </a:pPr>
            <a:r>
              <a:rPr lang="zh-CN" sz="1500" dirty="0">
                <a:solidFill>
                  <a:srgbClr val="484848"/>
                </a:solidFill>
                <a:latin typeface="Zen Kaku Gothic New"/>
                <a:ea typeface="Zen Kaku Gothic New"/>
                <a:cs typeface="Zen Kaku Gothic New"/>
              </a:rPr>
              <a:t>研修を受講される方の学習を目的として提供しています。</a:t>
            </a:r>
          </a:p>
        </p:txBody>
      </p:sp>
      <p:sp>
        <p:nvSpPr>
          <p:cNvPr id="10" name="TextBox 10"/>
          <p:cNvSpPr txBox="1"/>
          <p:nvPr/>
        </p:nvSpPr>
        <p:spPr>
          <a:xfrm>
            <a:off x="982980" y="3571875"/>
            <a:ext cx="6701790" cy="941070"/>
          </a:xfrm>
          <a:prstGeom prst="rect">
            <a:avLst/>
          </a:prstGeom>
          <a:noFill/>
          <a:ln>
            <a:noFill/>
          </a:ln>
        </p:spPr>
        <p:txBody>
          <a:bodyPr wrap="square" lIns="0" tIns="0" rIns="0" bIns="0" anchor="t" anchorCtr="0"/>
          <a:lstStyle/>
          <a:p>
            <a:pPr algn="l">
              <a:lnSpc>
                <a:spcPts val="2550"/>
              </a:lnSpc>
            </a:pPr>
            <a:r>
              <a:rPr lang="zh-CN" sz="1500" dirty="0">
                <a:solidFill>
                  <a:srgbClr val="484848"/>
                </a:solidFill>
                <a:latin typeface="Zen Kaku Gothic New"/>
                <a:ea typeface="Zen Kaku Gothic New"/>
                <a:cs typeface="Zen Kaku Gothic New"/>
              </a:rPr>
              <a:t>権利者の許可なく、本資料の全部または一部を複製・転載・</a:t>
            </a:r>
          </a:p>
          <a:p>
            <a:pPr algn="l">
              <a:lnSpc>
                <a:spcPts val="2550"/>
              </a:lnSpc>
            </a:pPr>
            <a:r>
              <a:rPr lang="zh-CN" sz="1500" dirty="0">
                <a:solidFill>
                  <a:srgbClr val="484848"/>
                </a:solidFill>
                <a:latin typeface="Zen Kaku Gothic New"/>
                <a:ea typeface="Zen Kaku Gothic New"/>
                <a:cs typeface="Zen Kaku Gothic New"/>
              </a:rPr>
              <a:t>再配布・改変することを禁止します。社外への共有や、</a:t>
            </a:r>
          </a:p>
          <a:p>
            <a:pPr algn="l">
              <a:lnSpc>
                <a:spcPts val="2550"/>
              </a:lnSpc>
            </a:pPr>
            <a:r>
              <a:rPr lang="zh-CN" sz="1500" dirty="0">
                <a:solidFill>
                  <a:srgbClr val="484848"/>
                </a:solidFill>
                <a:latin typeface="Zen Kaku Gothic New"/>
                <a:ea typeface="Zen Kaku Gothic New"/>
                <a:cs typeface="Zen Kaku Gothic New"/>
              </a:rPr>
              <a:t>SNS・ブログ等での無断二次転載はお控えください。</a:t>
            </a:r>
          </a:p>
        </p:txBody>
      </p:sp>
      <p:sp>
        <p:nvSpPr>
          <p:cNvPr id="11" name="TextBox 11"/>
          <p:cNvSpPr txBox="1"/>
          <p:nvPr/>
        </p:nvSpPr>
        <p:spPr>
          <a:xfrm>
            <a:off x="982980" y="4791075"/>
            <a:ext cx="620649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ご不明な点は、研修事務局までお問い合わせください。</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a:t>
            </a:r>
          </a:p>
        </p:txBody>
      </p:sp>
    </p:spTree>
  </p:cSld>
  <p:clrMapOvr>
    <a:masterClrMapping/>
  </p:clrMapOvr>
  <p:transition xmlns:p14="http://schemas.microsoft.com/office/powerpoint/2010/main" p14:dur="4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モデルの切り替え</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7789" y="1292066"/>
            <a:ext cx="7137849"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パネルの「Change the AI model」で、</a:t>
            </a:r>
          </a:p>
        </p:txBody>
      </p:sp>
      <p:sp>
        <p:nvSpPr>
          <p:cNvPr id="7" name="TextBox 7"/>
          <p:cNvSpPr txBox="1"/>
          <p:nvPr/>
        </p:nvSpPr>
        <p:spPr>
          <a:xfrm>
            <a:off x="597789" y="1692116"/>
            <a:ext cx="7278529"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表示名と説明つきの</a:t>
            </a:r>
            <a:r>
              <a:rPr lang="zh-CN" sz="2320" b="1" dirty="0">
                <a:solidFill>
                  <a:srgbClr val="264DBF"/>
                </a:solidFill>
                <a:latin typeface="Zen Kaku Gothic New"/>
                <a:ea typeface="Zen Kaku Gothic New"/>
                <a:cs typeface="Zen Kaku Gothic New"/>
              </a:rPr>
              <a:t>一覧</a:t>
            </a:r>
            <a:r>
              <a:rPr lang="zh-CN" sz="2320" b="1" dirty="0">
                <a:solidFill>
                  <a:srgbClr val="000000"/>
                </a:solidFill>
                <a:latin typeface="Zen Kaku Gothic New"/>
                <a:ea typeface="Zen Kaku Gothic New"/>
                <a:cs typeface="Zen Kaku Gothic New"/>
              </a:rPr>
              <a:t>から選びます。</a:t>
            </a:r>
          </a:p>
        </p:txBody>
      </p:sp>
      <p:pic>
        <p:nvPicPr>
          <p:cNvPr id="8" name="Image 8"/>
          <p:cNvPicPr>
            <a:picLocks noChangeAspect="1"/>
          </p:cNvPicPr>
          <p:nvPr/>
        </p:nvPicPr>
        <p:blipFill>
          <a:blip r:embed="rId2"/>
          <a:stretch>
            <a:fillRect/>
          </a:stretch>
        </p:blipFill>
        <p:spPr>
          <a:xfrm>
            <a:off x="2286000" y="2247900"/>
            <a:ext cx="7620000" cy="3048000"/>
          </a:xfrm>
          <a:prstGeom prst="rect">
            <a:avLst/>
          </a:prstGeom>
        </p:spPr>
      </p:pic>
      <p:sp>
        <p:nvSpPr>
          <p:cNvPr id="9" name="Rectangle 9"/>
          <p:cNvSpPr/>
          <p:nvPr/>
        </p:nvSpPr>
        <p:spPr>
          <a:xfrm>
            <a:off x="2286000" y="2247900"/>
            <a:ext cx="7620000" cy="3048000"/>
          </a:xfrm>
          <a:prstGeom prst="rect">
            <a:avLst/>
          </a:prstGeom>
          <a:noFill/>
          <a:ln w="9525">
            <a:solidFill>
              <a:srgbClr val="E3E7EA"/>
            </a:solidFill>
          </a:ln>
        </p:spPr>
      </p:sp>
      <p:sp>
        <p:nvSpPr>
          <p:cNvPr id="10" name="TextBox 10"/>
          <p:cNvSpPr txBox="1"/>
          <p:nvPr/>
        </p:nvSpPr>
        <p:spPr>
          <a:xfrm>
            <a:off x="4694801" y="5446871"/>
            <a:ext cx="280239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パネルのモデル一覧</a:t>
            </a:r>
          </a:p>
        </p:txBody>
      </p:sp>
      <p:sp>
        <p:nvSpPr>
          <p:cNvPr id="11" name="TextBox 11"/>
          <p:cNvSpPr txBox="1"/>
          <p:nvPr/>
        </p:nvSpPr>
        <p:spPr>
          <a:xfrm>
            <a:off x="602361" y="5942171"/>
            <a:ext cx="73077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資料に版数は焼き込みません。当日、この一覧で実機を確認します。</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a:t>
            </a:r>
          </a:p>
        </p:txBody>
      </p:sp>
    </p:spTree>
  </p:cSld>
  <p:clrMapOvr>
    <a:masterClrMapping/>
  </p:clrMapOvr>
  <p:transition xmlns:p14="http://schemas.microsoft.com/office/powerpoint/2010/main" p14:dur="400">
    <p:fade/>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つまずきどころ</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601218" y="1269682"/>
            <a:ext cx="6309551"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詰まったら、原因の当たりをここから探します。</a:t>
            </a:r>
          </a:p>
        </p:txBody>
      </p:sp>
      <p:sp>
        <p:nvSpPr>
          <p:cNvPr id="9" name="Rectangle 9"/>
          <p:cNvSpPr/>
          <p:nvPr/>
        </p:nvSpPr>
        <p:spPr>
          <a:xfrm>
            <a:off x="609600" y="1771650"/>
            <a:ext cx="5334000" cy="1257300"/>
          </a:xfrm>
          <a:prstGeom prst="roundRect">
            <a:avLst>
              <a:gd name="adj" fmla="val 6061"/>
            </a:avLst>
          </a:prstGeom>
          <a:solidFill>
            <a:srgbClr val="F7F9FA"/>
          </a:solidFill>
          <a:ln>
            <a:noFill/>
          </a:ln>
        </p:spPr>
      </p:sp>
      <p:sp>
        <p:nvSpPr>
          <p:cNvPr id="10" name="Rectangle 10"/>
          <p:cNvSpPr/>
          <p:nvPr/>
        </p:nvSpPr>
        <p:spPr>
          <a:xfrm>
            <a:off x="609600" y="1771650"/>
            <a:ext cx="57150" cy="1257300"/>
          </a:xfrm>
          <a:prstGeom prst="roundRect">
            <a:avLst>
              <a:gd name="adj" fmla="val 50000"/>
            </a:avLst>
          </a:prstGeom>
          <a:solidFill>
            <a:srgbClr val="999999"/>
          </a:solidFill>
          <a:ln>
            <a:noFill/>
          </a:ln>
        </p:spPr>
      </p:sp>
      <p:sp>
        <p:nvSpPr>
          <p:cNvPr id="11" name="TextBox 11"/>
          <p:cNvSpPr txBox="1"/>
          <p:nvPr/>
        </p:nvSpPr>
        <p:spPr>
          <a:xfrm>
            <a:off x="868680" y="1933575"/>
            <a:ext cx="379871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command 型のフックが動かない</a:t>
            </a:r>
          </a:p>
        </p:txBody>
      </p:sp>
      <p:sp>
        <p:nvSpPr>
          <p:cNvPr id="12" name="TextBox 12"/>
          <p:cNvSpPr txBox="1"/>
          <p:nvPr/>
        </p:nvSpPr>
        <p:spPr>
          <a:xfrm>
            <a:off x="869061" y="2227421"/>
            <a:ext cx="5272707"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Windows のインタプリタ解決です。</a:t>
            </a:r>
          </a:p>
          <a:p>
            <a:pPr algn="l">
              <a:lnSpc>
                <a:spcPts val="1950"/>
              </a:lnSpc>
            </a:pPr>
            <a:r>
              <a:rPr lang="zh-CN" sz="1420" dirty="0">
                <a:solidFill>
                  <a:srgbClr val="484848"/>
                </a:solidFill>
                <a:latin typeface="Zen Kaku Gothic New"/>
                <a:ea typeface="Zen Kaku Gothic New"/>
                <a:cs typeface="Zen Kaku Gothic New"/>
              </a:rPr>
              <a:t>settings.json の command を1語だけ替えます。</a:t>
            </a:r>
          </a:p>
        </p:txBody>
      </p:sp>
      <p:sp>
        <p:nvSpPr>
          <p:cNvPr id="13" name="Rectangle 13"/>
          <p:cNvSpPr/>
          <p:nvPr/>
        </p:nvSpPr>
        <p:spPr>
          <a:xfrm>
            <a:off x="6248400" y="1771650"/>
            <a:ext cx="5334000" cy="1257300"/>
          </a:xfrm>
          <a:prstGeom prst="roundRect">
            <a:avLst>
              <a:gd name="adj" fmla="val 6061"/>
            </a:avLst>
          </a:prstGeom>
          <a:solidFill>
            <a:srgbClr val="F7F9FA"/>
          </a:solidFill>
          <a:ln>
            <a:noFill/>
          </a:ln>
        </p:spPr>
      </p:sp>
      <p:sp>
        <p:nvSpPr>
          <p:cNvPr id="14" name="Rectangle 14"/>
          <p:cNvSpPr/>
          <p:nvPr/>
        </p:nvSpPr>
        <p:spPr>
          <a:xfrm>
            <a:off x="6248400" y="1771650"/>
            <a:ext cx="57150" cy="1257300"/>
          </a:xfrm>
          <a:prstGeom prst="roundRect">
            <a:avLst>
              <a:gd name="adj" fmla="val 50000"/>
            </a:avLst>
          </a:prstGeom>
          <a:solidFill>
            <a:srgbClr val="999999"/>
          </a:solidFill>
          <a:ln>
            <a:noFill/>
          </a:ln>
        </p:spPr>
      </p:sp>
      <p:sp>
        <p:nvSpPr>
          <p:cNvPr id="15" name="TextBox 15"/>
          <p:cNvSpPr txBox="1"/>
          <p:nvPr/>
        </p:nvSpPr>
        <p:spPr>
          <a:xfrm>
            <a:off x="6507480" y="193357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指摘が続いて進まない</a:t>
            </a:r>
          </a:p>
        </p:txBody>
      </p:sp>
      <p:sp>
        <p:nvSpPr>
          <p:cNvPr id="16" name="TextBox 16"/>
          <p:cNvSpPr txBox="1"/>
          <p:nvPr/>
        </p:nvSpPr>
        <p:spPr>
          <a:xfrm>
            <a:off x="6507861" y="2227421"/>
            <a:ext cx="4978622"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指摘は1回の実行で最大3点までです。時間内に</a:t>
            </a:r>
          </a:p>
          <a:p>
            <a:pPr algn="l">
              <a:lnSpc>
                <a:spcPts val="1950"/>
              </a:lnSpc>
            </a:pPr>
            <a:r>
              <a:rPr lang="zh-CN" sz="1420" dirty="0">
                <a:solidFill>
                  <a:srgbClr val="484848"/>
                </a:solidFill>
                <a:latin typeface="Zen Kaku Gothic New"/>
                <a:ea typeface="Zen Kaku Gothic New"/>
                <a:cs typeface="Zen Kaku Gothic New"/>
              </a:rPr>
              <a:t>直せない項目は規約側を false に落とします。</a:t>
            </a:r>
          </a:p>
        </p:txBody>
      </p:sp>
      <p:sp>
        <p:nvSpPr>
          <p:cNvPr id="17" name="Rectangle 17"/>
          <p:cNvSpPr/>
          <p:nvPr/>
        </p:nvSpPr>
        <p:spPr>
          <a:xfrm>
            <a:off x="609600" y="3105150"/>
            <a:ext cx="5334000" cy="1257300"/>
          </a:xfrm>
          <a:prstGeom prst="roundRect">
            <a:avLst>
              <a:gd name="adj" fmla="val 6061"/>
            </a:avLst>
          </a:prstGeom>
          <a:solidFill>
            <a:srgbClr val="F7F9FA"/>
          </a:solidFill>
          <a:ln>
            <a:noFill/>
          </a:ln>
        </p:spPr>
      </p:sp>
      <p:sp>
        <p:nvSpPr>
          <p:cNvPr id="18" name="Rectangle 18"/>
          <p:cNvSpPr/>
          <p:nvPr/>
        </p:nvSpPr>
        <p:spPr>
          <a:xfrm>
            <a:off x="609600" y="3105150"/>
            <a:ext cx="57150" cy="1257300"/>
          </a:xfrm>
          <a:prstGeom prst="roundRect">
            <a:avLst>
              <a:gd name="adj" fmla="val 50000"/>
            </a:avLst>
          </a:prstGeom>
          <a:solidFill>
            <a:srgbClr val="999999"/>
          </a:solidFill>
          <a:ln>
            <a:noFill/>
          </a:ln>
        </p:spPr>
      </p:sp>
      <p:sp>
        <p:nvSpPr>
          <p:cNvPr id="19" name="TextBox 19"/>
          <p:cNvSpPr txBox="1"/>
          <p:nvPr/>
        </p:nvSpPr>
        <p:spPr>
          <a:xfrm>
            <a:off x="868680" y="3267075"/>
            <a:ext cx="339566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サブエージェントが呼べない</a:t>
            </a:r>
          </a:p>
        </p:txBody>
      </p:sp>
      <p:sp>
        <p:nvSpPr>
          <p:cNvPr id="20" name="TextBox 20"/>
          <p:cNvSpPr txBox="1"/>
          <p:nvPr/>
        </p:nvSpPr>
        <p:spPr>
          <a:xfrm>
            <a:off x="869061" y="3560921"/>
            <a:ext cx="5496211" cy="77400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.claude/agents/ はセッション開始時に置きます。</a:t>
            </a:r>
          </a:p>
          <a:p>
            <a:pPr algn="l">
              <a:lnSpc>
                <a:spcPts val="1950"/>
              </a:lnSpc>
            </a:pPr>
            <a:r>
              <a:rPr lang="zh-CN" sz="1420" dirty="0">
                <a:solidFill>
                  <a:srgbClr val="484848"/>
                </a:solidFill>
                <a:latin typeface="Zen Kaku Gothic New"/>
                <a:ea typeface="Zen Kaku Gothic New"/>
                <a:cs typeface="Zen Kaku Gothic New"/>
              </a:rPr>
              <a:t>出ないときはコマンドパレットの</a:t>
            </a:r>
          </a:p>
          <a:p>
            <a:pPr algn="l">
              <a:lnSpc>
                <a:spcPts val="1950"/>
              </a:lnSpc>
            </a:pPr>
            <a:r>
              <a:rPr lang="zh-CN" sz="1420" dirty="0">
                <a:solidFill>
                  <a:srgbClr val="484848"/>
                </a:solidFill>
                <a:latin typeface="Zen Kaku Gothic New"/>
                <a:ea typeface="Zen Kaku Gothic New"/>
                <a:cs typeface="Zen Kaku Gothic New"/>
              </a:rPr>
              <a:t>Developer: Reload Window を実行します。</a:t>
            </a:r>
          </a:p>
        </p:txBody>
      </p:sp>
      <p:sp>
        <p:nvSpPr>
          <p:cNvPr id="21" name="Rectangle 21"/>
          <p:cNvSpPr/>
          <p:nvPr/>
        </p:nvSpPr>
        <p:spPr>
          <a:xfrm>
            <a:off x="6248400" y="3105150"/>
            <a:ext cx="5334000" cy="1257300"/>
          </a:xfrm>
          <a:prstGeom prst="roundRect">
            <a:avLst>
              <a:gd name="adj" fmla="val 6061"/>
            </a:avLst>
          </a:prstGeom>
          <a:solidFill>
            <a:srgbClr val="F7F9FA"/>
          </a:solidFill>
          <a:ln>
            <a:noFill/>
          </a:ln>
        </p:spPr>
      </p:sp>
      <p:sp>
        <p:nvSpPr>
          <p:cNvPr id="22" name="Rectangle 22"/>
          <p:cNvSpPr/>
          <p:nvPr/>
        </p:nvSpPr>
        <p:spPr>
          <a:xfrm>
            <a:off x="6248400" y="3105150"/>
            <a:ext cx="57150" cy="1257300"/>
          </a:xfrm>
          <a:prstGeom prst="roundRect">
            <a:avLst>
              <a:gd name="adj" fmla="val 50000"/>
            </a:avLst>
          </a:prstGeom>
          <a:solidFill>
            <a:srgbClr val="999999"/>
          </a:solidFill>
          <a:ln>
            <a:noFill/>
          </a:ln>
        </p:spPr>
      </p:sp>
      <p:sp>
        <p:nvSpPr>
          <p:cNvPr id="23" name="TextBox 23"/>
          <p:cNvSpPr txBox="1"/>
          <p:nvPr/>
        </p:nvSpPr>
        <p:spPr>
          <a:xfrm>
            <a:off x="6507480" y="326707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コンテキストが埋まる</a:t>
            </a:r>
          </a:p>
        </p:txBody>
      </p:sp>
      <p:sp>
        <p:nvSpPr>
          <p:cNvPr id="24" name="TextBox 24"/>
          <p:cNvSpPr txBox="1"/>
          <p:nvPr/>
        </p:nvSpPr>
        <p:spPr>
          <a:xfrm>
            <a:off x="6507861" y="3560921"/>
            <a:ext cx="5166836"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/compact に観点を渡します。何を残したいかを</a:t>
            </a:r>
          </a:p>
          <a:p>
            <a:pPr algn="l">
              <a:lnSpc>
                <a:spcPts val="1950"/>
              </a:lnSpc>
            </a:pPr>
            <a:r>
              <a:rPr lang="zh-CN" sz="1420" dirty="0">
                <a:solidFill>
                  <a:srgbClr val="484848"/>
                </a:solidFill>
                <a:latin typeface="Zen Kaku Gothic New"/>
                <a:ea typeface="Zen Kaku Gothic New"/>
                <a:cs typeface="Zen Kaku Gothic New"/>
              </a:rPr>
              <a:t>書くと、残るものが変わります。</a:t>
            </a:r>
          </a:p>
        </p:txBody>
      </p:sp>
      <p:sp>
        <p:nvSpPr>
          <p:cNvPr id="25" name="Rectangle 25"/>
          <p:cNvSpPr/>
          <p:nvPr/>
        </p:nvSpPr>
        <p:spPr>
          <a:xfrm>
            <a:off x="609600" y="4438650"/>
            <a:ext cx="5334000" cy="1257300"/>
          </a:xfrm>
          <a:prstGeom prst="roundRect">
            <a:avLst>
              <a:gd name="adj" fmla="val 6061"/>
            </a:avLst>
          </a:prstGeom>
          <a:solidFill>
            <a:srgbClr val="F7F9FA"/>
          </a:solidFill>
          <a:ln>
            <a:noFill/>
          </a:ln>
        </p:spPr>
      </p:sp>
      <p:sp>
        <p:nvSpPr>
          <p:cNvPr id="26" name="Rectangle 26"/>
          <p:cNvSpPr/>
          <p:nvPr/>
        </p:nvSpPr>
        <p:spPr>
          <a:xfrm>
            <a:off x="609600" y="4438650"/>
            <a:ext cx="57150" cy="1257300"/>
          </a:xfrm>
          <a:prstGeom prst="roundRect">
            <a:avLst>
              <a:gd name="adj" fmla="val 50000"/>
            </a:avLst>
          </a:prstGeom>
          <a:solidFill>
            <a:srgbClr val="999999"/>
          </a:solidFill>
          <a:ln>
            <a:noFill/>
          </a:ln>
        </p:spPr>
      </p:sp>
      <p:sp>
        <p:nvSpPr>
          <p:cNvPr id="27" name="TextBox 27"/>
          <p:cNvSpPr txBox="1"/>
          <p:nvPr/>
        </p:nvSpPr>
        <p:spPr>
          <a:xfrm>
            <a:off x="868680" y="4600575"/>
            <a:ext cx="36556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計画の承認で自動承認を選んだ</a:t>
            </a:r>
          </a:p>
        </p:txBody>
      </p:sp>
      <p:sp>
        <p:nvSpPr>
          <p:cNvPr id="28" name="TextBox 28"/>
          <p:cNvSpPr txBox="1"/>
          <p:nvPr/>
        </p:nvSpPr>
        <p:spPr>
          <a:xfrm>
            <a:off x="869061" y="4894421"/>
            <a:ext cx="5084493"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もう一度 Plan に戻し、計画から出し直します。</a:t>
            </a:r>
          </a:p>
          <a:p>
            <a:pPr algn="l">
              <a:lnSpc>
                <a:spcPts val="1950"/>
              </a:lnSpc>
            </a:pPr>
            <a:r>
              <a:rPr lang="zh-CN" sz="1420" dirty="0">
                <a:solidFill>
                  <a:srgbClr val="484848"/>
                </a:solidFill>
                <a:latin typeface="Zen Kaku Gothic New"/>
                <a:ea typeface="Zen Kaku Gothic New"/>
                <a:cs typeface="Zen Kaku Gothic New"/>
              </a:rPr>
              <a:t>承認は Yes, manually approve edits です。</a:t>
            </a:r>
          </a:p>
        </p:txBody>
      </p:sp>
      <p:sp>
        <p:nvSpPr>
          <p:cNvPr id="29" name="Rectangle 29"/>
          <p:cNvSpPr/>
          <p:nvPr/>
        </p:nvSpPr>
        <p:spPr>
          <a:xfrm>
            <a:off x="6248400" y="4438650"/>
            <a:ext cx="5334000" cy="1257300"/>
          </a:xfrm>
          <a:prstGeom prst="roundRect">
            <a:avLst>
              <a:gd name="adj" fmla="val 6061"/>
            </a:avLst>
          </a:prstGeom>
          <a:solidFill>
            <a:srgbClr val="F7F9FA"/>
          </a:solidFill>
          <a:ln>
            <a:noFill/>
          </a:ln>
        </p:spPr>
      </p:sp>
      <p:sp>
        <p:nvSpPr>
          <p:cNvPr id="30" name="Rectangle 30"/>
          <p:cNvSpPr/>
          <p:nvPr/>
        </p:nvSpPr>
        <p:spPr>
          <a:xfrm>
            <a:off x="6248400" y="4438650"/>
            <a:ext cx="57150" cy="1257300"/>
          </a:xfrm>
          <a:prstGeom prst="roundRect">
            <a:avLst>
              <a:gd name="adj" fmla="val 50000"/>
            </a:avLst>
          </a:prstGeom>
          <a:solidFill>
            <a:srgbClr val="999999"/>
          </a:solidFill>
          <a:ln>
            <a:noFill/>
          </a:ln>
        </p:spPr>
      </p:sp>
      <p:sp>
        <p:nvSpPr>
          <p:cNvPr id="31" name="TextBox 31"/>
          <p:cNvSpPr txBox="1"/>
          <p:nvPr/>
        </p:nvSpPr>
        <p:spPr>
          <a:xfrm>
            <a:off x="6507480" y="4600575"/>
            <a:ext cx="383051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自作Skill が / メニューに出ない</a:t>
            </a:r>
          </a:p>
        </p:txBody>
      </p:sp>
      <p:sp>
        <p:nvSpPr>
          <p:cNvPr id="32" name="TextBox 32"/>
          <p:cNvSpPr txBox="1"/>
          <p:nvPr/>
        </p:nvSpPr>
        <p:spPr>
          <a:xfrm>
            <a:off x="6507861" y="4894421"/>
            <a:ext cx="4625721"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M6 で作ったものが出ないことがあります。</a:t>
            </a:r>
          </a:p>
          <a:p>
            <a:pPr algn="l">
              <a:lnSpc>
                <a:spcPts val="1950"/>
              </a:lnSpc>
            </a:pPr>
            <a:r>
              <a:rPr lang="zh-CN" sz="1420" dirty="0">
                <a:solidFill>
                  <a:srgbClr val="484848"/>
                </a:solidFill>
                <a:latin typeface="Zen Kaku Gothic New"/>
                <a:ea typeface="Zen Kaku Gothic New"/>
                <a:cs typeface="Zen Kaku Gothic New"/>
              </a:rPr>
              <a:t>自然文で名前を書いて呼びます。</a:t>
            </a:r>
          </a:p>
        </p:txBody>
      </p:sp>
      <p:sp>
        <p:nvSpPr>
          <p:cNvPr id="33" name="TextBox 3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200</a:t>
            </a:r>
          </a:p>
        </p:txBody>
      </p:sp>
    </p:spTree>
  </p:cSld>
  <p:clrMapOvr>
    <a:masterClrMapping/>
  </p:clrMapOvr>
  <p:transition xmlns:p14="http://schemas.microsoft.com/office/powerpoint/2010/main" p14:dur="400">
    <p:fade/>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96543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Skill で仕様を分解する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11041737" cy="440055"/>
          </a:xfrm>
          <a:prstGeom prst="rect">
            <a:avLst/>
          </a:prstGeom>
          <a:noFill/>
          <a:ln>
            <a:noFill/>
          </a:ln>
        </p:spPr>
        <p:txBody>
          <a:bodyPr wrap="none" lIns="0" tIns="0" rIns="0" bIns="0" anchor="t" anchorCtr="0">
            <a:spAutoFit/>
          </a:bodyPr>
          <a:lstStyle/>
          <a:p>
            <a:pPr algn="l"/>
            <a:r>
              <a:rPr lang="en-US" sz="2250" b="1" dirty="0">
                <a:solidFill>
                  <a:srgbClr val="264DBF"/>
                </a:solidFill>
                <a:latin typeface="Zen Kaku Gothic New"/>
                <a:ea typeface="Zen Kaku Gothic New"/>
                <a:cs typeface="Zen Kaku Gothic New"/>
              </a:rPr>
              <a:t>/spec-to-checklist</a:t>
            </a:r>
            <a:r>
              <a:rPr lang="zh-CN" sz="2250" b="1" dirty="0">
                <a:solidFill>
                  <a:srgbClr val="000000"/>
                </a:solidFill>
                <a:latin typeface="Zen Kaku Gothic New"/>
                <a:ea typeface="Zen Kaku Gothic New"/>
                <a:cs typeface="Zen Kaku Gothic New"/>
              </a:rPr>
              <a:t xml:space="preserve"> で7要件をチェックリストに落とします。</a:t>
            </a:r>
          </a:p>
        </p:txBody>
      </p:sp>
      <p:sp>
        <p:nvSpPr>
          <p:cNvPr id="7" name="Rectangle 7"/>
          <p:cNvSpPr/>
          <p:nvPr/>
        </p:nvSpPr>
        <p:spPr>
          <a:xfrm>
            <a:off x="3238500" y="1905000"/>
            <a:ext cx="5715000" cy="2952750"/>
          </a:xfrm>
          <a:prstGeom prst="roundRect">
            <a:avLst>
              <a:gd name="adj" fmla="val 2581"/>
            </a:avLst>
          </a:prstGeom>
          <a:solidFill>
            <a:srgbClr val="F2F4F8"/>
          </a:solidFill>
          <a:ln w="14288">
            <a:solidFill>
              <a:srgbClr val="9AA0B4"/>
            </a:solidFill>
            <a:custDash>
              <a:ds d="400000" sp="266666"/>
            </a:custDash>
          </a:ln>
        </p:spPr>
      </p:sp>
      <p:sp>
        <p:nvSpPr>
          <p:cNvPr id="8" name="TextBox 8"/>
          <p:cNvSpPr txBox="1"/>
          <p:nvPr/>
        </p:nvSpPr>
        <p:spPr>
          <a:xfrm>
            <a:off x="3746563" y="300609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9" name="TextBox 9"/>
          <p:cNvSpPr txBox="1"/>
          <p:nvPr/>
        </p:nvSpPr>
        <p:spPr>
          <a:xfrm>
            <a:off x="4082760" y="3427571"/>
            <a:ext cx="402648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/spec-to-checklist の出力（PS51）</a:t>
            </a:r>
          </a:p>
        </p:txBody>
      </p:sp>
      <p:sp>
        <p:nvSpPr>
          <p:cNvPr id="10" name="TextBox 10"/>
          <p:cNvSpPr txBox="1"/>
          <p:nvPr/>
        </p:nvSpPr>
        <p:spPr>
          <a:xfrm>
            <a:off x="4965359" y="3694271"/>
            <a:ext cx="2261283"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演習3のパネルで撮影</a:t>
            </a:r>
          </a:p>
        </p:txBody>
      </p:sp>
      <p:sp>
        <p:nvSpPr>
          <p:cNvPr id="11" name="TextBox 11"/>
          <p:cNvSpPr txBox="1"/>
          <p:nvPr/>
        </p:nvSpPr>
        <p:spPr>
          <a:xfrm>
            <a:off x="602361" y="5199221"/>
            <a:ext cx="7390114"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生成物は checklist.md です。要件ごとにチェック項目が並びます。</a:t>
            </a:r>
          </a:p>
          <a:p>
            <a:pPr algn="l">
              <a:lnSpc>
                <a:spcPts val="2400"/>
              </a:lnSpc>
            </a:pPr>
            <a:r>
              <a:rPr lang="zh-CN" sz="1420" dirty="0">
                <a:solidFill>
                  <a:srgbClr val="484848"/>
                </a:solidFill>
                <a:latin typeface="Zen Kaku Gothic New"/>
                <a:ea typeface="Zen Kaku Gothic New"/>
                <a:cs typeface="Zen Kaku Gothic New"/>
              </a:rPr>
              <a:t>あわせて /log-sample を呼び、正常な行と壊れた行の実物を見ます。</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201</a:t>
            </a:r>
          </a:p>
        </p:txBody>
      </p:sp>
    </p:spTree>
  </p:cSld>
  <p:clrMapOvr>
    <a:masterClrMapping/>
  </p:clrMapOvr>
  <p:transition xmlns:p14="http://schemas.microsoft.com/office/powerpoint/2010/main" p14:dur="400">
    <p:fade/>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サブエージェントの文脈分離</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1094422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サブエージェントは</a:t>
            </a:r>
            <a:r>
              <a:rPr lang="zh-CN" sz="2250" b="1" dirty="0">
                <a:solidFill>
                  <a:srgbClr val="264DBF"/>
                </a:solidFill>
                <a:latin typeface="Zen Kaku Gothic New"/>
                <a:ea typeface="Zen Kaku Gothic New"/>
                <a:cs typeface="Zen Kaku Gothic New"/>
              </a:rPr>
              <a:t>別の文脈</a:t>
            </a:r>
            <a:r>
              <a:rPr lang="zh-CN" sz="2250" b="1" dirty="0">
                <a:solidFill>
                  <a:srgbClr val="000000"/>
                </a:solidFill>
                <a:latin typeface="Zen Kaku Gothic New"/>
                <a:ea typeface="Zen Kaku Gothic New"/>
                <a:cs typeface="Zen Kaku Gothic New"/>
              </a:rPr>
              <a:t>で動き、返るのは要約だけです。</a:t>
            </a:r>
          </a:p>
        </p:txBody>
      </p:sp>
      <p:sp>
        <p:nvSpPr>
          <p:cNvPr id="7" name="Rectangle 7"/>
          <p:cNvSpPr/>
          <p:nvPr/>
        </p:nvSpPr>
        <p:spPr>
          <a:xfrm>
            <a:off x="609600" y="2857500"/>
            <a:ext cx="2571750" cy="1047750"/>
          </a:xfrm>
          <a:prstGeom prst="roundRect">
            <a:avLst>
              <a:gd name="adj" fmla="val 9091"/>
            </a:avLst>
          </a:prstGeom>
          <a:solidFill>
            <a:srgbClr val="F3F3F3"/>
          </a:solidFill>
          <a:ln>
            <a:noFill/>
          </a:ln>
        </p:spPr>
      </p:sp>
      <p:sp>
        <p:nvSpPr>
          <p:cNvPr id="8" name="TextBox 8"/>
          <p:cNvSpPr txBox="1"/>
          <p:nvPr/>
        </p:nvSpPr>
        <p:spPr>
          <a:xfrm>
            <a:off x="1068372" y="3163729"/>
            <a:ext cx="1654207"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メインの会話</a:t>
            </a:r>
          </a:p>
        </p:txBody>
      </p:sp>
      <p:sp>
        <p:nvSpPr>
          <p:cNvPr id="9" name="TextBox 9"/>
          <p:cNvSpPr txBox="1"/>
          <p:nvPr/>
        </p:nvSpPr>
        <p:spPr>
          <a:xfrm>
            <a:off x="947166" y="3484721"/>
            <a:ext cx="189661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下調べを依頼する</a:t>
            </a:r>
          </a:p>
        </p:txBody>
      </p:sp>
      <p:sp>
        <p:nvSpPr>
          <p:cNvPr id="10" name="Line 10"/>
          <p:cNvSpPr/>
          <p:nvPr/>
        </p:nvSpPr>
        <p:spPr>
          <a:xfrm>
            <a:off x="3181350" y="3381375"/>
            <a:ext cx="552450" cy="9525"/>
          </a:xfrm>
          <a:custGeom>
            <a:avLst/>
            <a:gdLst/>
            <a:ahLst/>
            <a:cxnLst/>
            <a:rect l="l" t="t" r="r" b="b"/>
            <a:pathLst>
              <a:path w="552450" h="9525">
                <a:moveTo>
                  <a:pt x="0" y="0"/>
                </a:moveTo>
                <a:lnTo>
                  <a:pt x="552450" y="0"/>
                </a:lnTo>
              </a:path>
            </a:pathLst>
          </a:custGeom>
          <a:noFill/>
          <a:ln w="28575">
            <a:solidFill>
              <a:srgbClr val="264DBF"/>
            </a:solidFill>
          </a:ln>
        </p:spPr>
      </p:sp>
      <p:sp>
        <p:nvSpPr>
          <p:cNvPr id="11" name="Polygon 11"/>
          <p:cNvSpPr/>
          <p:nvPr/>
        </p:nvSpPr>
        <p:spPr>
          <a:xfrm>
            <a:off x="3733800" y="3286125"/>
            <a:ext cx="228600" cy="190500"/>
          </a:xfrm>
          <a:custGeom>
            <a:avLst/>
            <a:gdLst/>
            <a:ahLst/>
            <a:cxnLst/>
            <a:rect l="l" t="t" r="r" b="b"/>
            <a:pathLst>
              <a:path w="228600" h="190500">
                <a:moveTo>
                  <a:pt x="0" y="0"/>
                </a:moveTo>
                <a:lnTo>
                  <a:pt x="228600" y="95250"/>
                </a:lnTo>
                <a:lnTo>
                  <a:pt x="0" y="190500"/>
                </a:lnTo>
                <a:close/>
              </a:path>
            </a:pathLst>
          </a:custGeom>
          <a:solidFill>
            <a:srgbClr val="264DBF"/>
          </a:solidFill>
          <a:ln>
            <a:noFill/>
          </a:ln>
        </p:spPr>
      </p:sp>
      <p:sp>
        <p:nvSpPr>
          <p:cNvPr id="12" name="Rectangle 12"/>
          <p:cNvSpPr/>
          <p:nvPr/>
        </p:nvSpPr>
        <p:spPr>
          <a:xfrm>
            <a:off x="4076700" y="2343150"/>
            <a:ext cx="4038600" cy="2076450"/>
          </a:xfrm>
          <a:prstGeom prst="roundRect">
            <a:avLst>
              <a:gd name="adj" fmla="val 5505"/>
            </a:avLst>
          </a:prstGeom>
          <a:solidFill>
            <a:srgbClr val="0B2E33"/>
          </a:solidFill>
          <a:ln>
            <a:noFill/>
          </a:ln>
        </p:spPr>
      </p:sp>
      <p:sp>
        <p:nvSpPr>
          <p:cNvPr id="13" name="TextBox 13"/>
          <p:cNvSpPr txBox="1"/>
          <p:nvPr/>
        </p:nvSpPr>
        <p:spPr>
          <a:xfrm>
            <a:off x="4943475" y="2603182"/>
            <a:ext cx="2305050"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サブエージェント</a:t>
            </a:r>
          </a:p>
        </p:txBody>
      </p:sp>
      <p:sp>
        <p:nvSpPr>
          <p:cNvPr id="14" name="TextBox 14"/>
          <p:cNvSpPr txBox="1"/>
          <p:nvPr/>
        </p:nvSpPr>
        <p:spPr>
          <a:xfrm>
            <a:off x="4441888" y="3046571"/>
            <a:ext cx="3308223" cy="1135952"/>
          </a:xfrm>
          <a:prstGeom prst="rect">
            <a:avLst/>
          </a:prstGeom>
          <a:noFill/>
          <a:ln>
            <a:noFill/>
          </a:ln>
        </p:spPr>
        <p:txBody>
          <a:bodyPr wrap="square" lIns="0" tIns="0" rIns="0" bIns="0" anchor="t" anchorCtr="0"/>
          <a:lstStyle/>
          <a:p>
            <a:pPr algn="ctr">
              <a:lnSpc>
                <a:spcPts val="2250"/>
              </a:lnSpc>
            </a:pPr>
            <a:r>
              <a:rPr lang="zh-CN" sz="1420" dirty="0">
                <a:solidFill>
                  <a:srgbClr val="A3DDE3"/>
                </a:solidFill>
                <a:latin typeface="Zen Kaku Gothic New"/>
                <a:ea typeface="Zen Kaku Gothic New"/>
                <a:cs typeface="Zen Kaku Gothic New"/>
              </a:rPr>
              <a:t>専用のコンテキストウィンドウ</a:t>
            </a:r>
          </a:p>
          <a:p>
            <a:pPr algn="ctr">
              <a:lnSpc>
                <a:spcPts val="2250"/>
              </a:lnSpc>
            </a:pPr>
            <a:r>
              <a:rPr lang="zh-CN" sz="1420" dirty="0">
                <a:solidFill>
                  <a:srgbClr val="A3DDE3"/>
                </a:solidFill>
                <a:latin typeface="Zen Kaku Gothic New"/>
                <a:ea typeface="Zen Kaku Gothic New"/>
                <a:cs typeface="Zen Kaku Gothic New"/>
              </a:rPr>
              <a:t>独自のシステムプロンプト</a:t>
            </a:r>
          </a:p>
          <a:p>
            <a:pPr algn="ctr">
              <a:lnSpc>
                <a:spcPts val="2250"/>
              </a:lnSpc>
            </a:pPr>
            <a:r>
              <a:rPr lang="zh-CN" sz="1420" dirty="0">
                <a:solidFill>
                  <a:srgbClr val="A3DDE3"/>
                </a:solidFill>
                <a:latin typeface="Zen Kaku Gothic New"/>
                <a:ea typeface="Zen Kaku Gothic New"/>
                <a:cs typeface="Zen Kaku Gothic New"/>
              </a:rPr>
              <a:t>指定されたツールだけを使う</a:t>
            </a:r>
          </a:p>
          <a:p>
            <a:pPr algn="ctr">
              <a:lnSpc>
                <a:spcPts val="2250"/>
              </a:lnSpc>
            </a:pPr>
            <a:r>
              <a:rPr lang="zh-CN" sz="1420" dirty="0">
                <a:solidFill>
                  <a:srgbClr val="A3DDE3"/>
                </a:solidFill>
                <a:latin typeface="Zen Kaku Gothic New"/>
                <a:ea typeface="Zen Kaku Gothic New"/>
                <a:cs typeface="Zen Kaku Gothic New"/>
              </a:rPr>
              <a:t>独立した権限で動く</a:t>
            </a:r>
          </a:p>
        </p:txBody>
      </p:sp>
      <p:sp>
        <p:nvSpPr>
          <p:cNvPr id="15" name="Line 15"/>
          <p:cNvSpPr/>
          <p:nvPr/>
        </p:nvSpPr>
        <p:spPr>
          <a:xfrm>
            <a:off x="8115300" y="3381375"/>
            <a:ext cx="552450" cy="9525"/>
          </a:xfrm>
          <a:custGeom>
            <a:avLst/>
            <a:gdLst/>
            <a:ahLst/>
            <a:cxnLst/>
            <a:rect l="l" t="t" r="r" b="b"/>
            <a:pathLst>
              <a:path w="552450" h="9525">
                <a:moveTo>
                  <a:pt x="0" y="0"/>
                </a:moveTo>
                <a:lnTo>
                  <a:pt x="552450" y="0"/>
                </a:lnTo>
              </a:path>
            </a:pathLst>
          </a:custGeom>
          <a:noFill/>
          <a:ln w="28575">
            <a:solidFill>
              <a:srgbClr val="264DBF"/>
            </a:solidFill>
          </a:ln>
        </p:spPr>
      </p:sp>
      <p:sp>
        <p:nvSpPr>
          <p:cNvPr id="16" name="Polygon 16"/>
          <p:cNvSpPr/>
          <p:nvPr/>
        </p:nvSpPr>
        <p:spPr>
          <a:xfrm>
            <a:off x="8667750" y="3286125"/>
            <a:ext cx="228600" cy="190500"/>
          </a:xfrm>
          <a:custGeom>
            <a:avLst/>
            <a:gdLst/>
            <a:ahLst/>
            <a:cxnLst/>
            <a:rect l="l" t="t" r="r" b="b"/>
            <a:pathLst>
              <a:path w="228600" h="190500">
                <a:moveTo>
                  <a:pt x="0" y="0"/>
                </a:moveTo>
                <a:lnTo>
                  <a:pt x="228600" y="95250"/>
                </a:lnTo>
                <a:lnTo>
                  <a:pt x="0" y="190500"/>
                </a:lnTo>
                <a:close/>
              </a:path>
            </a:pathLst>
          </a:custGeom>
          <a:solidFill>
            <a:srgbClr val="264DBF"/>
          </a:solidFill>
          <a:ln>
            <a:noFill/>
          </a:ln>
        </p:spPr>
      </p:sp>
      <p:sp>
        <p:nvSpPr>
          <p:cNvPr id="17" name="Rectangle 17"/>
          <p:cNvSpPr/>
          <p:nvPr/>
        </p:nvSpPr>
        <p:spPr>
          <a:xfrm>
            <a:off x="9010650" y="2857500"/>
            <a:ext cx="2571750" cy="1047750"/>
          </a:xfrm>
          <a:prstGeom prst="roundRect">
            <a:avLst>
              <a:gd name="adj" fmla="val 9091"/>
            </a:avLst>
          </a:prstGeom>
          <a:solidFill>
            <a:srgbClr val="EEF6F7"/>
          </a:solidFill>
          <a:ln w="14288">
            <a:solidFill>
              <a:srgbClr val="47BCC6"/>
            </a:solidFill>
          </a:ln>
        </p:spPr>
      </p:sp>
      <p:sp>
        <p:nvSpPr>
          <p:cNvPr id="18" name="TextBox 18"/>
          <p:cNvSpPr txBox="1"/>
          <p:nvPr/>
        </p:nvSpPr>
        <p:spPr>
          <a:xfrm>
            <a:off x="9332905" y="3163729"/>
            <a:ext cx="1927241"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要約だけが返る</a:t>
            </a:r>
          </a:p>
        </p:txBody>
      </p:sp>
      <p:sp>
        <p:nvSpPr>
          <p:cNvPr id="19" name="TextBox 19"/>
          <p:cNvSpPr txBox="1"/>
          <p:nvPr/>
        </p:nvSpPr>
        <p:spPr>
          <a:xfrm>
            <a:off x="9230582" y="3484721"/>
            <a:ext cx="2131886"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途中経過は残らない</a:t>
            </a:r>
          </a:p>
        </p:txBody>
      </p:sp>
      <p:sp>
        <p:nvSpPr>
          <p:cNvPr id="20" name="Rectangle 20"/>
          <p:cNvSpPr/>
          <p:nvPr/>
        </p:nvSpPr>
        <p:spPr>
          <a:xfrm>
            <a:off x="609600" y="4819650"/>
            <a:ext cx="10972800" cy="857250"/>
          </a:xfrm>
          <a:prstGeom prst="roundRect">
            <a:avLst>
              <a:gd name="adj" fmla="val 8889"/>
            </a:avLst>
          </a:prstGeom>
          <a:solidFill>
            <a:srgbClr val="F7F9FA"/>
          </a:solidFill>
          <a:ln>
            <a:noFill/>
          </a:ln>
        </p:spPr>
      </p:sp>
      <p:sp>
        <p:nvSpPr>
          <p:cNvPr id="21" name="Rectangle 21"/>
          <p:cNvSpPr/>
          <p:nvPr/>
        </p:nvSpPr>
        <p:spPr>
          <a:xfrm>
            <a:off x="609600" y="4819650"/>
            <a:ext cx="57150" cy="857250"/>
          </a:xfrm>
          <a:prstGeom prst="roundRect">
            <a:avLst>
              <a:gd name="adj" fmla="val 50000"/>
            </a:avLst>
          </a:prstGeom>
          <a:solidFill>
            <a:srgbClr val="47BCC6"/>
          </a:solidFill>
          <a:ln>
            <a:noFill/>
          </a:ln>
        </p:spPr>
      </p:sp>
      <p:sp>
        <p:nvSpPr>
          <p:cNvPr id="22" name="TextBox 22"/>
          <p:cNvSpPr txBox="1"/>
          <p:nvPr/>
        </p:nvSpPr>
        <p:spPr>
          <a:xfrm>
            <a:off x="868680" y="5019675"/>
            <a:ext cx="516388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メインの会話の auto memory は渡りません</a:t>
            </a:r>
          </a:p>
        </p:txBody>
      </p:sp>
      <p:sp>
        <p:nvSpPr>
          <p:cNvPr id="23" name="TextBox 23"/>
          <p:cNvSpPr txBox="1"/>
          <p:nvPr/>
        </p:nvSpPr>
        <p:spPr>
          <a:xfrm>
            <a:off x="869061" y="5332571"/>
            <a:ext cx="87193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ログの走査や件数の数え直しを任せると、本会話のコンテキストは埋まりません。</a:t>
            </a:r>
          </a:p>
        </p:txBody>
      </p:sp>
      <p:sp>
        <p:nvSpPr>
          <p:cNvPr id="24" name="TextBox 24"/>
          <p:cNvSpPr txBox="1"/>
          <p:nvPr/>
        </p:nvSpPr>
        <p:spPr>
          <a:xfrm>
            <a:off x="602361" y="5904071"/>
            <a:ext cx="8060627"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サブエージェント https://code.claude.com/docs/en/sub-agents</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202</a:t>
            </a:r>
          </a:p>
        </p:txBody>
      </p:sp>
    </p:spTree>
  </p:cSld>
  <p:clrMapOvr>
    <a:masterClrMapping/>
  </p:clrMapOvr>
  <p:transition xmlns:p14="http://schemas.microsoft.com/office/powerpoint/2010/main" p14:dur="400">
    <p:fade/>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643189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サブエージェントの公式ドキュメント</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10866215" cy="440055"/>
          </a:xfrm>
          <a:prstGeom prst="rect">
            <a:avLst/>
          </a:prstGeom>
          <a:noFill/>
          <a:ln>
            <a:noFill/>
          </a:ln>
        </p:spPr>
        <p:txBody>
          <a:bodyPr wrap="none" lIns="0" tIns="0" rIns="0" bIns="0" anchor="t" anchorCtr="0">
            <a:spAutoFit/>
          </a:bodyPr>
          <a:lstStyle/>
          <a:p>
            <a:pPr algn="l"/>
            <a:r>
              <a:rPr lang="en-US" sz="2250" b="1" dirty="0">
                <a:solidFill>
                  <a:srgbClr val="264DBF"/>
                </a:solidFill>
                <a:latin typeface="Zen Kaku Gothic New"/>
                <a:ea typeface="Zen Kaku Gothic New"/>
                <a:cs typeface="Zen Kaku Gothic New"/>
              </a:rPr>
              <a:t>tools</a:t>
            </a:r>
            <a:r>
              <a:rPr lang="zh-CN" sz="2250" b="1" dirty="0">
                <a:solidFill>
                  <a:srgbClr val="000000"/>
                </a:solidFill>
                <a:latin typeface="Zen Kaku Gothic New"/>
                <a:ea typeface="Zen Kaku Gothic New"/>
                <a:cs typeface="Zen Kaku Gothic New"/>
              </a:rPr>
              <a:t xml:space="preserve"> は使えるツールを絞る指定で、外しても起動できます。</a:t>
            </a:r>
          </a:p>
        </p:txBody>
      </p:sp>
      <p:sp>
        <p:nvSpPr>
          <p:cNvPr id="7" name="Rectangle 7"/>
          <p:cNvSpPr/>
          <p:nvPr/>
        </p:nvSpPr>
        <p:spPr>
          <a:xfrm>
            <a:off x="2819400" y="1866900"/>
            <a:ext cx="6667500" cy="3962400"/>
          </a:xfrm>
          <a:prstGeom prst="roundRect">
            <a:avLst>
              <a:gd name="adj" fmla="val 2404"/>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2766194" y="1809750"/>
            <a:ext cx="6659613" cy="3962400"/>
          </a:xfrm>
          <a:prstGeom prst="rect">
            <a:avLst/>
          </a:prstGeom>
        </p:spPr>
      </p:pic>
      <p:sp>
        <p:nvSpPr>
          <p:cNvPr id="9" name="Rectangle 9"/>
          <p:cNvSpPr/>
          <p:nvPr/>
        </p:nvSpPr>
        <p:spPr>
          <a:xfrm>
            <a:off x="2762250" y="1809750"/>
            <a:ext cx="6667500" cy="3962400"/>
          </a:xfrm>
          <a:prstGeom prst="roundRect">
            <a:avLst>
              <a:gd name="adj" fmla="val 2404"/>
            </a:avLst>
          </a:prstGeom>
          <a:noFill/>
          <a:ln w="14288">
            <a:solidFill>
              <a:srgbClr val="E3E7EA"/>
            </a:solidFill>
          </a:ln>
        </p:spPr>
      </p:sp>
      <p:sp>
        <p:nvSpPr>
          <p:cNvPr id="10" name="TextBox 10"/>
          <p:cNvSpPr txBox="1"/>
          <p:nvPr/>
        </p:nvSpPr>
        <p:spPr>
          <a:xfrm>
            <a:off x="3314242" y="5942171"/>
            <a:ext cx="5563516"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公式ドキュメント Create custom subagents</a:t>
            </a:r>
          </a:p>
        </p:txBody>
      </p:sp>
      <p:sp>
        <p:nvSpPr>
          <p:cNvPr id="11" name="TextBox 11"/>
          <p:cNvSpPr txBox="1"/>
          <p:nvPr/>
        </p:nvSpPr>
        <p:spPr>
          <a:xfrm>
            <a:off x="3042047" y="6208871"/>
            <a:ext cx="6107906"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出典: https://code.claude.com/docs/en/sub-agents</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203</a:t>
            </a:r>
          </a:p>
        </p:txBody>
      </p:sp>
    </p:spTree>
  </p:cSld>
  <p:clrMapOvr>
    <a:masterClrMapping/>
  </p:clrMapOvr>
  <p:transition xmlns:p14="http://schemas.microsoft.com/office/powerpoint/2010/main" p14:dur="400">
    <p:fade/>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3846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verify-data に下調べを任せる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1094422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下調べと数え直しを任せ、本会話には</a:t>
            </a:r>
            <a:r>
              <a:rPr lang="zh-CN" sz="2250" b="1" dirty="0">
                <a:solidFill>
                  <a:srgbClr val="264DBF"/>
                </a:solidFill>
                <a:latin typeface="Zen Kaku Gothic New"/>
                <a:ea typeface="Zen Kaku Gothic New"/>
                <a:cs typeface="Zen Kaku Gothic New"/>
              </a:rPr>
              <a:t>要約だけ</a:t>
            </a:r>
            <a:r>
              <a:rPr lang="zh-CN" sz="2250" b="1" dirty="0">
                <a:solidFill>
                  <a:srgbClr val="000000"/>
                </a:solidFill>
                <a:latin typeface="Zen Kaku Gothic New"/>
                <a:ea typeface="Zen Kaku Gothic New"/>
                <a:cs typeface="Zen Kaku Gothic New"/>
              </a:rPr>
              <a:t>を返させます。</a:t>
            </a:r>
          </a:p>
        </p:txBody>
      </p:sp>
      <p:sp>
        <p:nvSpPr>
          <p:cNvPr id="7" name="Ellipse 7"/>
          <p:cNvSpPr/>
          <p:nvPr/>
        </p:nvSpPr>
        <p:spPr>
          <a:xfrm>
            <a:off x="666750" y="2038350"/>
            <a:ext cx="342900" cy="342900"/>
          </a:xfrm>
          <a:prstGeom prst="ellipse">
            <a:avLst/>
          </a:prstGeom>
          <a:solidFill>
            <a:srgbClr val="47BCC6"/>
          </a:solidFill>
          <a:ln>
            <a:noFill/>
          </a:ln>
        </p:spPr>
      </p:sp>
      <p:sp>
        <p:nvSpPr>
          <p:cNvPr id="8" name="TextBox 8"/>
          <p:cNvSpPr txBox="1"/>
          <p:nvPr/>
        </p:nvSpPr>
        <p:spPr>
          <a:xfrm>
            <a:off x="763028" y="2122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173099" y="2106454"/>
            <a:ext cx="250061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verify-data を呼ぶ</a:t>
            </a:r>
          </a:p>
        </p:txBody>
      </p:sp>
      <p:sp>
        <p:nvSpPr>
          <p:cNvPr id="10" name="TextBox 10"/>
          <p:cNvSpPr txBox="1"/>
          <p:nvPr/>
        </p:nvSpPr>
        <p:spPr>
          <a:xfrm>
            <a:off x="1173861" y="2417921"/>
            <a:ext cx="413165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data/app_access.log の件数と形式の</a:t>
            </a:r>
          </a:p>
          <a:p>
            <a:pPr algn="l">
              <a:lnSpc>
                <a:spcPts val="2175"/>
              </a:lnSpc>
            </a:pPr>
            <a:r>
              <a:rPr lang="zh-CN" sz="1420" dirty="0">
                <a:solidFill>
                  <a:srgbClr val="484848"/>
                </a:solidFill>
                <a:latin typeface="Zen Kaku Gothic New"/>
                <a:ea typeface="Zen Kaku Gothic New"/>
                <a:cs typeface="Zen Kaku Gothic New"/>
              </a:rPr>
              <a:t>下調べを任せます。</a:t>
            </a:r>
          </a:p>
        </p:txBody>
      </p:sp>
      <p:sp>
        <p:nvSpPr>
          <p:cNvPr id="11" name="Ellipse 11"/>
          <p:cNvSpPr/>
          <p:nvPr/>
        </p:nvSpPr>
        <p:spPr>
          <a:xfrm>
            <a:off x="666750" y="3219450"/>
            <a:ext cx="342900" cy="342900"/>
          </a:xfrm>
          <a:prstGeom prst="ellipse">
            <a:avLst/>
          </a:prstGeom>
          <a:solidFill>
            <a:srgbClr val="47BCC6"/>
          </a:solidFill>
          <a:ln>
            <a:noFill/>
          </a:ln>
        </p:spPr>
      </p:sp>
      <p:sp>
        <p:nvSpPr>
          <p:cNvPr id="12" name="TextBox 12"/>
          <p:cNvSpPr txBox="1"/>
          <p:nvPr/>
        </p:nvSpPr>
        <p:spPr>
          <a:xfrm>
            <a:off x="763028" y="33037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173099" y="3287554"/>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返ってきた要約を読む</a:t>
            </a:r>
          </a:p>
        </p:txBody>
      </p:sp>
      <p:sp>
        <p:nvSpPr>
          <p:cNvPr id="14" name="TextBox 14"/>
          <p:cNvSpPr txBox="1"/>
          <p:nvPr/>
        </p:nvSpPr>
        <p:spPr>
          <a:xfrm>
            <a:off x="1173861" y="35990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ログの中身そのものは本会話に載りません。</a:t>
            </a:r>
          </a:p>
        </p:txBody>
      </p:sp>
      <p:sp>
        <p:nvSpPr>
          <p:cNvPr id="15" name="Ellipse 15"/>
          <p:cNvSpPr/>
          <p:nvPr/>
        </p:nvSpPr>
        <p:spPr>
          <a:xfrm>
            <a:off x="666750" y="4133850"/>
            <a:ext cx="342900" cy="342900"/>
          </a:xfrm>
          <a:prstGeom prst="ellipse">
            <a:avLst/>
          </a:prstGeom>
          <a:solidFill>
            <a:srgbClr val="47BCC6"/>
          </a:solidFill>
          <a:ln>
            <a:noFill/>
          </a:ln>
        </p:spPr>
      </p:sp>
      <p:sp>
        <p:nvSpPr>
          <p:cNvPr id="16" name="TextBox 16"/>
          <p:cNvSpPr txBox="1"/>
          <p:nvPr/>
        </p:nvSpPr>
        <p:spPr>
          <a:xfrm>
            <a:off x="763028" y="42181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173099" y="4201954"/>
            <a:ext cx="281880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Context usage を見る</a:t>
            </a:r>
          </a:p>
        </p:txBody>
      </p:sp>
      <p:sp>
        <p:nvSpPr>
          <p:cNvPr id="18" name="TextBox 18"/>
          <p:cNvSpPr txBox="1"/>
          <p:nvPr/>
        </p:nvSpPr>
        <p:spPr>
          <a:xfrm>
            <a:off x="1173861" y="451342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下調べの前後でどれだけ動いたかを控えます。</a:t>
            </a:r>
          </a:p>
        </p:txBody>
      </p:sp>
      <p:sp>
        <p:nvSpPr>
          <p:cNvPr id="19" name="Rectangle 19"/>
          <p:cNvSpPr/>
          <p:nvPr/>
        </p:nvSpPr>
        <p:spPr>
          <a:xfrm>
            <a:off x="609600" y="5143500"/>
            <a:ext cx="5524500" cy="1066800"/>
          </a:xfrm>
          <a:prstGeom prst="roundRect">
            <a:avLst>
              <a:gd name="adj" fmla="val 7143"/>
            </a:avLst>
          </a:prstGeom>
          <a:solidFill>
            <a:srgbClr val="EEF6F7"/>
          </a:solidFill>
          <a:ln>
            <a:noFill/>
          </a:ln>
        </p:spPr>
      </p:sp>
      <p:sp>
        <p:nvSpPr>
          <p:cNvPr id="20" name="Rectangle 20"/>
          <p:cNvSpPr/>
          <p:nvPr/>
        </p:nvSpPr>
        <p:spPr>
          <a:xfrm>
            <a:off x="609600" y="5143500"/>
            <a:ext cx="57150" cy="1066800"/>
          </a:xfrm>
          <a:prstGeom prst="roundRect">
            <a:avLst>
              <a:gd name="adj" fmla="val 50000"/>
            </a:avLst>
          </a:prstGeom>
          <a:solidFill>
            <a:srgbClr val="47BCC6"/>
          </a:solidFill>
          <a:ln>
            <a:noFill/>
          </a:ln>
        </p:spPr>
      </p:sp>
      <p:sp>
        <p:nvSpPr>
          <p:cNvPr id="21" name="TextBox 21"/>
          <p:cNvSpPr txBox="1"/>
          <p:nvPr/>
        </p:nvSpPr>
        <p:spPr>
          <a:xfrm>
            <a:off x="869061" y="5332571"/>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自分で考える</a:t>
            </a:r>
          </a:p>
        </p:txBody>
      </p:sp>
      <p:sp>
        <p:nvSpPr>
          <p:cNvPr id="22" name="TextBox 22"/>
          <p:cNvSpPr txBox="1"/>
          <p:nvPr/>
        </p:nvSpPr>
        <p:spPr>
          <a:xfrm>
            <a:off x="869061" y="5618321"/>
            <a:ext cx="4766882"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同じ下調べを本会話でやっていたら、</a:t>
            </a:r>
          </a:p>
          <a:p>
            <a:pPr algn="l">
              <a:lnSpc>
                <a:spcPts val="2175"/>
              </a:lnSpc>
            </a:pPr>
            <a:r>
              <a:rPr lang="zh-CN" sz="1420" dirty="0">
                <a:solidFill>
                  <a:srgbClr val="484848"/>
                </a:solidFill>
                <a:latin typeface="Zen Kaku Gothic New"/>
                <a:ea typeface="Zen Kaku Gothic New"/>
                <a:cs typeface="Zen Kaku Gothic New"/>
              </a:rPr>
              <a:t>Context usage はどう動いたと思いますか。</a:t>
            </a:r>
          </a:p>
        </p:txBody>
      </p:sp>
      <p:sp>
        <p:nvSpPr>
          <p:cNvPr id="23" name="Rectangle 23"/>
          <p:cNvSpPr/>
          <p:nvPr/>
        </p:nvSpPr>
        <p:spPr>
          <a:xfrm>
            <a:off x="6438900" y="1905000"/>
            <a:ext cx="5143500" cy="3238500"/>
          </a:xfrm>
          <a:prstGeom prst="roundRect">
            <a:avLst>
              <a:gd name="adj" fmla="val 2353"/>
            </a:avLst>
          </a:prstGeom>
          <a:solidFill>
            <a:srgbClr val="F2F4F8"/>
          </a:solidFill>
          <a:ln w="14288">
            <a:solidFill>
              <a:srgbClr val="9AA0B4"/>
            </a:solidFill>
            <a:custDash>
              <a:ds d="400000" sp="266666"/>
            </a:custDash>
          </a:ln>
        </p:spPr>
      </p:sp>
      <p:sp>
        <p:nvSpPr>
          <p:cNvPr id="24" name="TextBox 24"/>
          <p:cNvSpPr txBox="1"/>
          <p:nvPr/>
        </p:nvSpPr>
        <p:spPr>
          <a:xfrm>
            <a:off x="6661213" y="304419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25" name="TextBox 25"/>
          <p:cNvSpPr txBox="1"/>
          <p:nvPr/>
        </p:nvSpPr>
        <p:spPr>
          <a:xfrm>
            <a:off x="6703973" y="3465671"/>
            <a:ext cx="4613354"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verify-data の実行と要約の返り（PS52）</a:t>
            </a:r>
          </a:p>
        </p:txBody>
      </p:sp>
      <p:sp>
        <p:nvSpPr>
          <p:cNvPr id="26" name="TextBox 26"/>
          <p:cNvSpPr txBox="1"/>
          <p:nvPr/>
        </p:nvSpPr>
        <p:spPr>
          <a:xfrm>
            <a:off x="7880009" y="3732371"/>
            <a:ext cx="2261283"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演習3のパネルで撮影</a:t>
            </a:r>
          </a:p>
        </p:txBody>
      </p:sp>
      <p:sp>
        <p:nvSpPr>
          <p:cNvPr id="27" name="TextBox 27"/>
          <p:cNvSpPr txBox="1"/>
          <p:nvPr/>
        </p:nvSpPr>
        <p:spPr>
          <a:xfrm>
            <a:off x="6431661" y="5408771"/>
            <a:ext cx="4014026"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ログそのものは本会話に載りません。</a:t>
            </a:r>
          </a:p>
          <a:p>
            <a:pPr algn="l">
              <a:lnSpc>
                <a:spcPts val="2175"/>
              </a:lnSpc>
            </a:pPr>
            <a:r>
              <a:rPr lang="zh-CN" sz="1420" dirty="0">
                <a:solidFill>
                  <a:srgbClr val="484848"/>
                </a:solidFill>
                <a:latin typeface="Zen Kaku Gothic New"/>
                <a:ea typeface="Zen Kaku Gothic New"/>
                <a:cs typeface="Zen Kaku Gothic New"/>
              </a:rPr>
              <a:t>返ってくるのは要約だけです。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204</a:t>
            </a:r>
          </a:p>
        </p:txBody>
      </p:sp>
    </p:spTree>
  </p:cSld>
  <p:clrMapOvr>
    <a:masterClrMapping/>
  </p:clrMapOvr>
  <p:transition xmlns:p14="http://schemas.microsoft.com/office/powerpoint/2010/main" p14:dur="400">
    <p:fade/>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49834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Plan モードで計画に手を入れる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10812959"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計画は Markdown で開き、</a:t>
            </a:r>
            <a:r>
              <a:rPr lang="zh-CN" sz="2250" b="1" dirty="0">
                <a:solidFill>
                  <a:srgbClr val="264DBF"/>
                </a:solidFill>
                <a:latin typeface="Zen Kaku Gothic New"/>
                <a:ea typeface="Zen Kaku Gothic New"/>
                <a:cs typeface="Zen Kaku Gothic New"/>
              </a:rPr>
              <a:t>インラインコメント</a:t>
            </a:r>
            <a:r>
              <a:rPr lang="zh-CN" sz="2250" b="1" dirty="0">
                <a:solidFill>
                  <a:srgbClr val="000000"/>
                </a:solidFill>
                <a:latin typeface="Zen Kaku Gothic New"/>
                <a:ea typeface="Zen Kaku Gothic New"/>
                <a:cs typeface="Zen Kaku Gothic New"/>
              </a:rPr>
              <a:t>で直せます。</a:t>
            </a:r>
          </a:p>
        </p:txBody>
      </p:sp>
      <p:sp>
        <p:nvSpPr>
          <p:cNvPr id="7" name="Rectangle 7"/>
          <p:cNvSpPr/>
          <p:nvPr/>
        </p:nvSpPr>
        <p:spPr>
          <a:xfrm>
            <a:off x="609600" y="1866900"/>
            <a:ext cx="5334000" cy="3714750"/>
          </a:xfrm>
          <a:prstGeom prst="roundRect">
            <a:avLst>
              <a:gd name="adj" fmla="val 2051"/>
            </a:avLst>
          </a:prstGeom>
          <a:solidFill>
            <a:srgbClr val="F2F4F8"/>
          </a:solidFill>
          <a:ln w="14288">
            <a:solidFill>
              <a:srgbClr val="9AA0B4"/>
            </a:solidFill>
            <a:custDash>
              <a:ds d="400000" sp="266666"/>
            </a:custDash>
          </a:ln>
        </p:spPr>
      </p:sp>
      <p:sp>
        <p:nvSpPr>
          <p:cNvPr id="8" name="TextBox 8"/>
          <p:cNvSpPr txBox="1"/>
          <p:nvPr/>
        </p:nvSpPr>
        <p:spPr>
          <a:xfrm>
            <a:off x="927163" y="334899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9" name="TextBox 9"/>
          <p:cNvSpPr txBox="1"/>
          <p:nvPr/>
        </p:nvSpPr>
        <p:spPr>
          <a:xfrm>
            <a:off x="1557790" y="3770471"/>
            <a:ext cx="343762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演習3の仕様で計画にインライン</a:t>
            </a:r>
          </a:p>
        </p:txBody>
      </p:sp>
      <p:sp>
        <p:nvSpPr>
          <p:cNvPr id="10" name="TextBox 10"/>
          <p:cNvSpPr txBox="1"/>
          <p:nvPr/>
        </p:nvSpPr>
        <p:spPr>
          <a:xfrm>
            <a:off x="1470470" y="4037171"/>
            <a:ext cx="361226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コメントを付けた状態（PS53）</a:t>
            </a:r>
          </a:p>
        </p:txBody>
      </p:sp>
      <p:sp>
        <p:nvSpPr>
          <p:cNvPr id="11" name="Ellipse 11"/>
          <p:cNvSpPr/>
          <p:nvPr/>
        </p:nvSpPr>
        <p:spPr>
          <a:xfrm>
            <a:off x="6305550" y="2057400"/>
            <a:ext cx="304800" cy="304800"/>
          </a:xfrm>
          <a:prstGeom prst="ellipse">
            <a:avLst/>
          </a:prstGeom>
          <a:solidFill>
            <a:srgbClr val="264DBF"/>
          </a:solidFill>
          <a:ln>
            <a:noFill/>
          </a:ln>
        </p:spPr>
      </p:sp>
      <p:sp>
        <p:nvSpPr>
          <p:cNvPr id="12" name="TextBox 12"/>
          <p:cNvSpPr txBox="1"/>
          <p:nvPr/>
        </p:nvSpPr>
        <p:spPr>
          <a:xfrm>
            <a:off x="6382778" y="2122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6735699" y="2106454"/>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モードインジケータをクリック</a:t>
            </a:r>
          </a:p>
        </p:txBody>
      </p:sp>
      <p:sp>
        <p:nvSpPr>
          <p:cNvPr id="14" name="TextBox 14"/>
          <p:cNvSpPr txBox="1"/>
          <p:nvPr/>
        </p:nvSpPr>
        <p:spPr>
          <a:xfrm>
            <a:off x="6736461" y="2408396"/>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入力欄の下にあります。</a:t>
            </a:r>
          </a:p>
        </p:txBody>
      </p:sp>
      <p:sp>
        <p:nvSpPr>
          <p:cNvPr id="15" name="Ellipse 15"/>
          <p:cNvSpPr/>
          <p:nvPr/>
        </p:nvSpPr>
        <p:spPr>
          <a:xfrm>
            <a:off x="6305550" y="2952750"/>
            <a:ext cx="304800" cy="304800"/>
          </a:xfrm>
          <a:prstGeom prst="ellipse">
            <a:avLst/>
          </a:prstGeom>
          <a:solidFill>
            <a:srgbClr val="264DBF"/>
          </a:solidFill>
          <a:ln>
            <a:noFill/>
          </a:ln>
        </p:spPr>
      </p:sp>
      <p:sp>
        <p:nvSpPr>
          <p:cNvPr id="16" name="TextBox 16"/>
          <p:cNvSpPr txBox="1"/>
          <p:nvPr/>
        </p:nvSpPr>
        <p:spPr>
          <a:xfrm>
            <a:off x="6382778" y="30179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6735699" y="3001804"/>
            <a:ext cx="147699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Plan を選ぶ</a:t>
            </a:r>
          </a:p>
        </p:txBody>
      </p:sp>
      <p:sp>
        <p:nvSpPr>
          <p:cNvPr id="18" name="TextBox 18"/>
          <p:cNvSpPr txBox="1"/>
          <p:nvPr/>
        </p:nvSpPr>
        <p:spPr>
          <a:xfrm>
            <a:off x="6736461" y="3303746"/>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編集の前に計画を出す動きに変わります。</a:t>
            </a:r>
          </a:p>
        </p:txBody>
      </p:sp>
      <p:sp>
        <p:nvSpPr>
          <p:cNvPr id="19" name="Ellipse 19"/>
          <p:cNvSpPr/>
          <p:nvPr/>
        </p:nvSpPr>
        <p:spPr>
          <a:xfrm>
            <a:off x="6305550" y="3848100"/>
            <a:ext cx="304800" cy="304800"/>
          </a:xfrm>
          <a:prstGeom prst="ellipse">
            <a:avLst/>
          </a:prstGeom>
          <a:solidFill>
            <a:srgbClr val="264DBF"/>
          </a:solidFill>
          <a:ln>
            <a:noFill/>
          </a:ln>
        </p:spPr>
      </p:sp>
      <p:sp>
        <p:nvSpPr>
          <p:cNvPr id="20" name="TextBox 20"/>
          <p:cNvSpPr txBox="1"/>
          <p:nvPr/>
        </p:nvSpPr>
        <p:spPr>
          <a:xfrm>
            <a:off x="6382778" y="3913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6735699" y="3897154"/>
            <a:ext cx="315852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計画が Markdown で開く</a:t>
            </a:r>
          </a:p>
        </p:txBody>
      </p:sp>
      <p:sp>
        <p:nvSpPr>
          <p:cNvPr id="22" name="TextBox 22"/>
          <p:cNvSpPr txBox="1"/>
          <p:nvPr/>
        </p:nvSpPr>
        <p:spPr>
          <a:xfrm>
            <a:off x="6736461" y="4199096"/>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拡張だけの挙動です。</a:t>
            </a:r>
          </a:p>
        </p:txBody>
      </p:sp>
      <p:sp>
        <p:nvSpPr>
          <p:cNvPr id="23" name="Ellipse 23"/>
          <p:cNvSpPr/>
          <p:nvPr/>
        </p:nvSpPr>
        <p:spPr>
          <a:xfrm>
            <a:off x="6305550" y="4743450"/>
            <a:ext cx="304800" cy="304800"/>
          </a:xfrm>
          <a:prstGeom prst="ellipse">
            <a:avLst/>
          </a:prstGeom>
          <a:solidFill>
            <a:srgbClr val="264DBF"/>
          </a:solidFill>
          <a:ln>
            <a:noFill/>
          </a:ln>
        </p:spPr>
      </p:sp>
      <p:sp>
        <p:nvSpPr>
          <p:cNvPr id="24" name="TextBox 24"/>
          <p:cNvSpPr txBox="1"/>
          <p:nvPr/>
        </p:nvSpPr>
        <p:spPr>
          <a:xfrm>
            <a:off x="6382778" y="48086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5" name="TextBox 25"/>
          <p:cNvSpPr txBox="1"/>
          <p:nvPr/>
        </p:nvSpPr>
        <p:spPr>
          <a:xfrm>
            <a:off x="6735699" y="4792504"/>
            <a:ext cx="31695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1箇所だけ直して出し直す</a:t>
            </a:r>
          </a:p>
        </p:txBody>
      </p:sp>
      <p:sp>
        <p:nvSpPr>
          <p:cNvPr id="26" name="TextBox 26"/>
          <p:cNvSpPr txBox="1"/>
          <p:nvPr/>
        </p:nvSpPr>
        <p:spPr>
          <a:xfrm>
            <a:off x="6736461" y="5094446"/>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直したい行にコメントを付けます。</a:t>
            </a:r>
          </a:p>
        </p:txBody>
      </p:sp>
      <p:sp>
        <p:nvSpPr>
          <p:cNvPr id="27" name="TextBox 27"/>
          <p:cNvSpPr txBox="1"/>
          <p:nvPr/>
        </p:nvSpPr>
        <p:spPr>
          <a:xfrm>
            <a:off x="602361" y="5846921"/>
            <a:ext cx="683723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モードの切り替えは、パネルのモードインジケータで行います。</a:t>
            </a:r>
          </a:p>
          <a:p>
            <a:pPr algn="l">
              <a:lnSpc>
                <a:spcPts val="2100"/>
              </a:lnSpc>
            </a:pPr>
            <a:r>
              <a:rPr lang="zh-CN" sz="1420" dirty="0">
                <a:solidFill>
                  <a:srgbClr val="484848"/>
                </a:solidFill>
                <a:latin typeface="Zen Kaku Gothic New"/>
                <a:ea typeface="Zen Kaku Gothic New"/>
                <a:cs typeface="Zen Kaku Gothic New"/>
              </a:rPr>
              <a:t>ラベルは Manual / Plan / Edit automatically です。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205</a:t>
            </a:r>
          </a:p>
        </p:txBody>
      </p:sp>
    </p:spTree>
  </p:cSld>
  <p:clrMapOvr>
    <a:masterClrMapping/>
  </p:clrMapOvr>
  <p:transition xmlns:p14="http://schemas.microsoft.com/office/powerpoint/2010/main" p14:dur="400">
    <p:fade/>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9813912"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演習3で「できあがった」と判断する正解条件はどれですか。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47205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「完成しました」という応答が返ったこと</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57111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規約チェックのフックが何も指摘しなくなったこと</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505491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spec.md に書かれた要件を満たしていること</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506730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code-reviewer が指摘を出さなくなったこと</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206</a:t>
            </a:r>
          </a:p>
        </p:txBody>
      </p:sp>
    </p:spTree>
  </p:cSld>
  <p:clrMapOvr>
    <a:masterClrMapping/>
  </p:clrMapOvr>
  <p:transition xmlns:p14="http://schemas.microsoft.com/office/powerpoint/2010/main" p14:dur="400">
    <p:fade/>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944746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C</a:t>
            </a:r>
            <a:r>
              <a:rPr lang="zh-CN" sz="2250" b="1" dirty="0">
                <a:solidFill>
                  <a:srgbClr val="000000"/>
                </a:solidFill>
                <a:latin typeface="Zen Kaku Gothic New"/>
                <a:ea typeface="Zen Kaku Gothic New"/>
                <a:cs typeface="Zen Kaku Gothic New"/>
              </a:rPr>
              <a:t>。spec.md に書かれた要件が正解条件です。</a:t>
            </a:r>
          </a:p>
        </p:txBody>
      </p:sp>
      <p:sp>
        <p:nvSpPr>
          <p:cNvPr id="9" name="Rectangle 9"/>
          <p:cNvSpPr/>
          <p:nvPr/>
        </p:nvSpPr>
        <p:spPr>
          <a:xfrm>
            <a:off x="609600" y="1866900"/>
            <a:ext cx="10972800" cy="914400"/>
          </a:xfrm>
          <a:prstGeom prst="roundRect">
            <a:avLst>
              <a:gd name="adj" fmla="val 10417"/>
            </a:avLst>
          </a:prstGeom>
          <a:solidFill>
            <a:srgbClr val="EEF6F7"/>
          </a:solidFill>
          <a:ln>
            <a:noFill/>
          </a:ln>
        </p:spPr>
      </p:sp>
      <p:sp>
        <p:nvSpPr>
          <p:cNvPr id="10" name="Rectangle 10"/>
          <p:cNvSpPr/>
          <p:nvPr/>
        </p:nvSpPr>
        <p:spPr>
          <a:xfrm>
            <a:off x="609600" y="1866900"/>
            <a:ext cx="76200" cy="914400"/>
          </a:xfrm>
          <a:prstGeom prst="roundRect">
            <a:avLst>
              <a:gd name="adj" fmla="val 50000"/>
            </a:avLst>
          </a:prstGeom>
          <a:solidFill>
            <a:srgbClr val="47BCC6"/>
          </a:solidFill>
          <a:ln>
            <a:noFill/>
          </a:ln>
        </p:spPr>
      </p:sp>
      <p:sp>
        <p:nvSpPr>
          <p:cNvPr id="11" name="Ellipse 11"/>
          <p:cNvSpPr/>
          <p:nvPr/>
        </p:nvSpPr>
        <p:spPr>
          <a:xfrm>
            <a:off x="876300" y="2095500"/>
            <a:ext cx="457200" cy="457200"/>
          </a:xfrm>
          <a:prstGeom prst="ellipse">
            <a:avLst/>
          </a:prstGeom>
          <a:solidFill>
            <a:srgbClr val="47BCC6"/>
          </a:solidFill>
          <a:ln>
            <a:noFill/>
          </a:ln>
        </p:spPr>
      </p:sp>
      <p:sp>
        <p:nvSpPr>
          <p:cNvPr id="12" name="TextBox 12"/>
          <p:cNvSpPr txBox="1"/>
          <p:nvPr/>
        </p:nvSpPr>
        <p:spPr>
          <a:xfrm>
            <a:off x="1011807" y="222218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C</a:t>
            </a:r>
          </a:p>
        </p:txBody>
      </p:sp>
      <p:sp>
        <p:nvSpPr>
          <p:cNvPr id="13" name="TextBox 13"/>
          <p:cNvSpPr txBox="1"/>
          <p:nvPr/>
        </p:nvSpPr>
        <p:spPr>
          <a:xfrm>
            <a:off x="1497330" y="2066925"/>
            <a:ext cx="5904976"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spec.md に書かれた要件を満たしていること</a:t>
            </a:r>
          </a:p>
        </p:txBody>
      </p:sp>
      <p:sp>
        <p:nvSpPr>
          <p:cNvPr id="14" name="TextBox 14"/>
          <p:cNvSpPr txBox="1"/>
          <p:nvPr/>
        </p:nvSpPr>
        <p:spPr>
          <a:xfrm>
            <a:off x="1497711" y="2379821"/>
            <a:ext cx="89193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/verify-report で要件ごとに突き合わせ、結果を verify_result.md に残します。</a:t>
            </a:r>
          </a:p>
        </p:txBody>
      </p:sp>
      <p:sp>
        <p:nvSpPr>
          <p:cNvPr id="15" name="Rectangle 15"/>
          <p:cNvSpPr/>
          <p:nvPr/>
        </p:nvSpPr>
        <p:spPr>
          <a:xfrm>
            <a:off x="609600" y="2895600"/>
            <a:ext cx="10972800" cy="723900"/>
          </a:xfrm>
          <a:prstGeom prst="roundRect">
            <a:avLst>
              <a:gd name="adj" fmla="val 10526"/>
            </a:avLst>
          </a:prstGeom>
          <a:solidFill>
            <a:srgbClr val="F5F7F8"/>
          </a:solidFill>
          <a:ln>
            <a:noFill/>
          </a:ln>
        </p:spPr>
      </p:sp>
      <p:sp>
        <p:nvSpPr>
          <p:cNvPr id="16" name="Ellipse 16"/>
          <p:cNvSpPr/>
          <p:nvPr/>
        </p:nvSpPr>
        <p:spPr>
          <a:xfrm>
            <a:off x="828675" y="3095625"/>
            <a:ext cx="323850" cy="323850"/>
          </a:xfrm>
          <a:prstGeom prst="ellipse">
            <a:avLst/>
          </a:prstGeom>
          <a:solidFill>
            <a:srgbClr val="E6ECEE"/>
          </a:solidFill>
          <a:ln>
            <a:noFill/>
          </a:ln>
        </p:spPr>
      </p:sp>
      <p:sp>
        <p:nvSpPr>
          <p:cNvPr id="17" name="TextBox 17"/>
          <p:cNvSpPr txBox="1"/>
          <p:nvPr/>
        </p:nvSpPr>
        <p:spPr>
          <a:xfrm>
            <a:off x="910202" y="3160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26261" y="3027521"/>
            <a:ext cx="4708065"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「完成しました」という応答が返ったこと</a:t>
            </a:r>
          </a:p>
        </p:txBody>
      </p:sp>
      <p:sp>
        <p:nvSpPr>
          <p:cNvPr id="19" name="TextBox 19"/>
          <p:cNvSpPr txBox="1"/>
          <p:nvPr/>
        </p:nvSpPr>
        <p:spPr>
          <a:xfrm>
            <a:off x="1326261" y="3294221"/>
            <a:ext cx="636670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作業の報告であって、要件を満たした証拠ではありません。</a:t>
            </a:r>
          </a:p>
        </p:txBody>
      </p:sp>
      <p:sp>
        <p:nvSpPr>
          <p:cNvPr id="20" name="Rectangle 20"/>
          <p:cNvSpPr/>
          <p:nvPr/>
        </p:nvSpPr>
        <p:spPr>
          <a:xfrm>
            <a:off x="609600" y="3695700"/>
            <a:ext cx="10972800" cy="723900"/>
          </a:xfrm>
          <a:prstGeom prst="roundRect">
            <a:avLst>
              <a:gd name="adj" fmla="val 10526"/>
            </a:avLst>
          </a:prstGeom>
          <a:solidFill>
            <a:srgbClr val="F5F7F8"/>
          </a:solidFill>
          <a:ln>
            <a:noFill/>
          </a:ln>
        </p:spPr>
      </p:sp>
      <p:sp>
        <p:nvSpPr>
          <p:cNvPr id="21" name="Ellipse 21"/>
          <p:cNvSpPr/>
          <p:nvPr/>
        </p:nvSpPr>
        <p:spPr>
          <a:xfrm>
            <a:off x="828675" y="3895725"/>
            <a:ext cx="323850" cy="323850"/>
          </a:xfrm>
          <a:prstGeom prst="ellipse">
            <a:avLst/>
          </a:prstGeom>
          <a:solidFill>
            <a:srgbClr val="E6ECEE"/>
          </a:solidFill>
          <a:ln>
            <a:noFill/>
          </a:ln>
        </p:spPr>
      </p:sp>
      <p:sp>
        <p:nvSpPr>
          <p:cNvPr id="22" name="TextBox 22"/>
          <p:cNvSpPr txBox="1"/>
          <p:nvPr/>
        </p:nvSpPr>
        <p:spPr>
          <a:xfrm>
            <a:off x="910202" y="39609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26261" y="3827621"/>
            <a:ext cx="5696188"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規約チェックのフックが何も指摘しなくなったこと</a:t>
            </a:r>
          </a:p>
        </p:txBody>
      </p:sp>
      <p:sp>
        <p:nvSpPr>
          <p:cNvPr id="24" name="TextBox 24"/>
          <p:cNvSpPr txBox="1"/>
          <p:nvPr/>
        </p:nvSpPr>
        <p:spPr>
          <a:xfrm>
            <a:off x="1326261" y="40943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フックが見るのは書き方の規約で、要件そのものは見ていません。</a:t>
            </a:r>
          </a:p>
        </p:txBody>
      </p:sp>
      <p:sp>
        <p:nvSpPr>
          <p:cNvPr id="25" name="Rectangle 25"/>
          <p:cNvSpPr/>
          <p:nvPr/>
        </p:nvSpPr>
        <p:spPr>
          <a:xfrm>
            <a:off x="609600" y="4495800"/>
            <a:ext cx="10972800" cy="723900"/>
          </a:xfrm>
          <a:prstGeom prst="roundRect">
            <a:avLst>
              <a:gd name="adj" fmla="val 10526"/>
            </a:avLst>
          </a:prstGeom>
          <a:solidFill>
            <a:srgbClr val="F5F7F8"/>
          </a:solidFill>
          <a:ln>
            <a:noFill/>
          </a:ln>
        </p:spPr>
      </p:sp>
      <p:sp>
        <p:nvSpPr>
          <p:cNvPr id="26" name="Ellipse 26"/>
          <p:cNvSpPr/>
          <p:nvPr/>
        </p:nvSpPr>
        <p:spPr>
          <a:xfrm>
            <a:off x="828675" y="4695825"/>
            <a:ext cx="323850" cy="323850"/>
          </a:xfrm>
          <a:prstGeom prst="ellipse">
            <a:avLst/>
          </a:prstGeom>
          <a:solidFill>
            <a:srgbClr val="E6ECEE"/>
          </a:solidFill>
          <a:ln>
            <a:noFill/>
          </a:ln>
        </p:spPr>
      </p:sp>
      <p:sp>
        <p:nvSpPr>
          <p:cNvPr id="27" name="TextBox 27"/>
          <p:cNvSpPr txBox="1"/>
          <p:nvPr/>
        </p:nvSpPr>
        <p:spPr>
          <a:xfrm>
            <a:off x="910202" y="47610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26261" y="4627721"/>
            <a:ext cx="5053908"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code-reviewer が指摘を出さなくなったこと</a:t>
            </a:r>
          </a:p>
        </p:txBody>
      </p:sp>
      <p:sp>
        <p:nvSpPr>
          <p:cNvPr id="29" name="TextBox 29"/>
          <p:cNvSpPr txBox="1"/>
          <p:nvPr/>
        </p:nvSpPr>
        <p:spPr>
          <a:xfrm>
            <a:off x="1326261" y="4894421"/>
            <a:ext cx="754303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レビューは書き方の指摘です。仕様と合っているかは別に確かめます。</a:t>
            </a:r>
          </a:p>
        </p:txBody>
      </p:sp>
      <p:sp>
        <p:nvSpPr>
          <p:cNvPr id="30" name="Rectangle 30"/>
          <p:cNvSpPr/>
          <p:nvPr/>
        </p:nvSpPr>
        <p:spPr>
          <a:xfrm>
            <a:off x="609600" y="5353050"/>
            <a:ext cx="10972800" cy="800100"/>
          </a:xfrm>
          <a:prstGeom prst="roundRect">
            <a:avLst>
              <a:gd name="adj" fmla="val 9524"/>
            </a:avLst>
          </a:prstGeom>
          <a:solidFill>
            <a:srgbClr val="EEF6F7"/>
          </a:solidFill>
          <a:ln>
            <a:noFill/>
          </a:ln>
        </p:spPr>
      </p:sp>
      <p:sp>
        <p:nvSpPr>
          <p:cNvPr id="31" name="Rectangle 31"/>
          <p:cNvSpPr/>
          <p:nvPr/>
        </p:nvSpPr>
        <p:spPr>
          <a:xfrm>
            <a:off x="609600" y="5353050"/>
            <a:ext cx="57150" cy="800100"/>
          </a:xfrm>
          <a:prstGeom prst="roundRect">
            <a:avLst>
              <a:gd name="adj" fmla="val 50000"/>
            </a:avLst>
          </a:prstGeom>
          <a:solidFill>
            <a:srgbClr val="47BCC6"/>
          </a:solidFill>
          <a:ln>
            <a:noFill/>
          </a:ln>
        </p:spPr>
      </p:sp>
      <p:sp>
        <p:nvSpPr>
          <p:cNvPr id="32" name="TextBox 32"/>
          <p:cNvSpPr txBox="1"/>
          <p:nvPr/>
        </p:nvSpPr>
        <p:spPr>
          <a:xfrm>
            <a:off x="869061" y="552307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実務でのポイント</a:t>
            </a:r>
          </a:p>
        </p:txBody>
      </p:sp>
      <p:sp>
        <p:nvSpPr>
          <p:cNvPr id="33" name="TextBox 33"/>
          <p:cNvSpPr txBox="1"/>
          <p:nvPr/>
        </p:nvSpPr>
        <p:spPr>
          <a:xfrm>
            <a:off x="869061" y="5808821"/>
            <a:ext cx="82488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正解条件を先に文書にしておくと、完了の判断が読み比べの作業になります。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207</a:t>
            </a:r>
          </a:p>
        </p:txBody>
      </p:sp>
    </p:spTree>
  </p:cSld>
  <p:clrMapOvr>
    <a:masterClrMapping/>
  </p:clrMapOvr>
  <p:transition xmlns:p14="http://schemas.microsoft.com/office/powerpoint/2010/main" p14:dur="400">
    <p:fade/>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計画の承認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8965282"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承認は</a:t>
            </a:r>
            <a:r>
              <a:rPr lang="en-US" sz="2250" b="1" dirty="0">
                <a:solidFill>
                  <a:srgbClr val="264DBF"/>
                </a:solidFill>
                <a:latin typeface="Zen Kaku Gothic New"/>
                <a:ea typeface="Zen Kaku Gothic New"/>
                <a:cs typeface="Zen Kaku Gothic New"/>
              </a:rPr>
              <a:t>Yes, manually approve edits</a:t>
            </a:r>
            <a:r>
              <a:rPr lang="zh-CN" sz="2250" b="1" dirty="0">
                <a:solidFill>
                  <a:srgbClr val="000000"/>
                </a:solidFill>
                <a:latin typeface="Zen Kaku Gothic New"/>
                <a:ea typeface="Zen Kaku Gothic New"/>
                <a:cs typeface="Zen Kaku Gothic New"/>
              </a:rPr>
              <a:t xml:space="preserve"> を選びます。</a:t>
            </a:r>
          </a:p>
        </p:txBody>
      </p:sp>
      <p:sp>
        <p:nvSpPr>
          <p:cNvPr id="7" name="Rectangle 7"/>
          <p:cNvSpPr/>
          <p:nvPr/>
        </p:nvSpPr>
        <p:spPr>
          <a:xfrm>
            <a:off x="3238500" y="1943100"/>
            <a:ext cx="5715000" cy="2857500"/>
          </a:xfrm>
          <a:prstGeom prst="roundRect">
            <a:avLst>
              <a:gd name="adj" fmla="val 2667"/>
            </a:avLst>
          </a:prstGeom>
          <a:solidFill>
            <a:srgbClr val="F2F4F8"/>
          </a:solidFill>
          <a:ln w="14288">
            <a:solidFill>
              <a:srgbClr val="9AA0B4"/>
            </a:solidFill>
            <a:custDash>
              <a:ds d="400000" sp="266666"/>
            </a:custDash>
          </a:ln>
        </p:spPr>
      </p:sp>
      <p:sp>
        <p:nvSpPr>
          <p:cNvPr id="8" name="TextBox 8"/>
          <p:cNvSpPr txBox="1"/>
          <p:nvPr/>
        </p:nvSpPr>
        <p:spPr>
          <a:xfrm>
            <a:off x="3746563" y="298704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9" name="TextBox 9"/>
          <p:cNvSpPr txBox="1"/>
          <p:nvPr/>
        </p:nvSpPr>
        <p:spPr>
          <a:xfrm>
            <a:off x="4289870" y="3408521"/>
            <a:ext cx="361226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計画承認のダイアログ（PS54）</a:t>
            </a:r>
          </a:p>
        </p:txBody>
      </p:sp>
      <p:sp>
        <p:nvSpPr>
          <p:cNvPr id="10" name="TextBox 10"/>
          <p:cNvSpPr txBox="1"/>
          <p:nvPr/>
        </p:nvSpPr>
        <p:spPr>
          <a:xfrm>
            <a:off x="3592486" y="3675221"/>
            <a:ext cx="5007027"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選択肢に Yes, manually approve edits が並ぶ</a:t>
            </a:r>
          </a:p>
        </p:txBody>
      </p:sp>
      <p:sp>
        <p:nvSpPr>
          <p:cNvPr id="11" name="TextBox 11"/>
          <p:cNvSpPr txBox="1"/>
          <p:nvPr/>
        </p:nvSpPr>
        <p:spPr>
          <a:xfrm>
            <a:off x="602361" y="5142071"/>
            <a:ext cx="7660672"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自動承認を選ぶと、差分を1件ずつ見る練習になりません。</a:t>
            </a:r>
          </a:p>
          <a:p>
            <a:pPr algn="l">
              <a:lnSpc>
                <a:spcPts val="2400"/>
              </a:lnSpc>
            </a:pPr>
            <a:r>
              <a:rPr lang="zh-CN" sz="1420" dirty="0">
                <a:solidFill>
                  <a:srgbClr val="484848"/>
                </a:solidFill>
                <a:latin typeface="Zen Kaku Gothic New"/>
                <a:ea typeface="Zen Kaku Gothic New"/>
                <a:cs typeface="Zen Kaku Gothic New"/>
              </a:rPr>
              <a:t>権限モードのラベルは Manual / Plan / Edit automatically の3つです。</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208</a:t>
            </a:r>
          </a:p>
        </p:txBody>
      </p:sp>
    </p:spTree>
  </p:cSld>
  <p:clrMapOvr>
    <a:masterClrMapping/>
  </p:clrMapOvr>
  <p:transition xmlns:p14="http://schemas.microsoft.com/office/powerpoint/2010/main" p14:dur="400">
    <p:fade/>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80354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演習3のOK基準</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2361" y="1274921"/>
            <a:ext cx="52138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9項目すべてを確認できたら、演習3は完了です。</a:t>
            </a:r>
          </a:p>
        </p:txBody>
      </p:sp>
      <p:sp>
        <p:nvSpPr>
          <p:cNvPr id="7" name="Rectangle 7"/>
          <p:cNvSpPr/>
          <p:nvPr/>
        </p:nvSpPr>
        <p:spPr>
          <a:xfrm>
            <a:off x="609600" y="1638300"/>
            <a:ext cx="10972800" cy="400050"/>
          </a:xfrm>
          <a:prstGeom prst="rect">
            <a:avLst/>
          </a:prstGeom>
          <a:solidFill>
            <a:srgbClr val="0B2E33"/>
          </a:solidFill>
          <a:ln>
            <a:noFill/>
          </a:ln>
        </p:spPr>
      </p:sp>
      <p:sp>
        <p:nvSpPr>
          <p:cNvPr id="8" name="TextBox 8"/>
          <p:cNvSpPr txBox="1"/>
          <p:nvPr/>
        </p:nvSpPr>
        <p:spPr>
          <a:xfrm>
            <a:off x="830961" y="175117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区分</a:t>
            </a:r>
          </a:p>
        </p:txBody>
      </p:sp>
      <p:sp>
        <p:nvSpPr>
          <p:cNvPr id="9" name="TextBox 9"/>
          <p:cNvSpPr txBox="1"/>
          <p:nvPr/>
        </p:nvSpPr>
        <p:spPr>
          <a:xfrm>
            <a:off x="2278761" y="1751171"/>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確認すること</a:t>
            </a:r>
          </a:p>
        </p:txBody>
      </p:sp>
      <p:sp>
        <p:nvSpPr>
          <p:cNvPr id="10" name="Rectangle 10"/>
          <p:cNvSpPr/>
          <p:nvPr/>
        </p:nvSpPr>
        <p:spPr>
          <a:xfrm>
            <a:off x="609600" y="2038350"/>
            <a:ext cx="10972800" cy="438150"/>
          </a:xfrm>
          <a:prstGeom prst="rect">
            <a:avLst/>
          </a:prstGeom>
          <a:solidFill>
            <a:srgbClr val="FFFFFF"/>
          </a:solidFill>
          <a:ln>
            <a:noFill/>
          </a:ln>
        </p:spPr>
      </p:sp>
      <p:sp>
        <p:nvSpPr>
          <p:cNvPr id="11" name="TextBox 11"/>
          <p:cNvSpPr txBox="1"/>
          <p:nvPr/>
        </p:nvSpPr>
        <p:spPr>
          <a:xfrm>
            <a:off x="830961" y="2170271"/>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出力</a:t>
            </a:r>
          </a:p>
        </p:txBody>
      </p:sp>
      <p:sp>
        <p:nvSpPr>
          <p:cNvPr id="12" name="TextBox 12"/>
          <p:cNvSpPr txBox="1"/>
          <p:nvPr/>
        </p:nvSpPr>
        <p:spPr>
          <a:xfrm>
            <a:off x="2278761" y="2170271"/>
            <a:ext cx="5943219"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要件1から5と要件7が出力に現れる（余力は要件6だけ）</a:t>
            </a:r>
          </a:p>
        </p:txBody>
      </p:sp>
      <p:sp>
        <p:nvSpPr>
          <p:cNvPr id="13" name="Rectangle 13"/>
          <p:cNvSpPr/>
          <p:nvPr/>
        </p:nvSpPr>
        <p:spPr>
          <a:xfrm>
            <a:off x="609600" y="2476500"/>
            <a:ext cx="10972800" cy="438150"/>
          </a:xfrm>
          <a:prstGeom prst="rect">
            <a:avLst/>
          </a:prstGeom>
          <a:solidFill>
            <a:srgbClr val="F7F9FA"/>
          </a:solidFill>
          <a:ln>
            <a:noFill/>
          </a:ln>
        </p:spPr>
      </p:sp>
      <p:sp>
        <p:nvSpPr>
          <p:cNvPr id="14" name="TextBox 14"/>
          <p:cNvSpPr txBox="1"/>
          <p:nvPr/>
        </p:nvSpPr>
        <p:spPr>
          <a:xfrm>
            <a:off x="830961" y="2608421"/>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実行</a:t>
            </a:r>
          </a:p>
        </p:txBody>
      </p:sp>
      <p:sp>
        <p:nvSpPr>
          <p:cNvPr id="15" name="TextBox 15"/>
          <p:cNvSpPr txBox="1"/>
          <p:nvPr/>
        </p:nvSpPr>
        <p:spPr>
          <a:xfrm>
            <a:off x="2278761" y="2608421"/>
            <a:ext cx="787758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Mac は python3 analyze_log.py、Windows は py analyze_log.py が動く</a:t>
            </a:r>
          </a:p>
        </p:txBody>
      </p:sp>
      <p:sp>
        <p:nvSpPr>
          <p:cNvPr id="16" name="Rectangle 16"/>
          <p:cNvSpPr/>
          <p:nvPr/>
        </p:nvSpPr>
        <p:spPr>
          <a:xfrm>
            <a:off x="609600" y="2914650"/>
            <a:ext cx="10972800" cy="438150"/>
          </a:xfrm>
          <a:prstGeom prst="rect">
            <a:avLst/>
          </a:prstGeom>
          <a:solidFill>
            <a:srgbClr val="FFFFFF"/>
          </a:solidFill>
          <a:ln>
            <a:noFill/>
          </a:ln>
        </p:spPr>
      </p:sp>
      <p:sp>
        <p:nvSpPr>
          <p:cNvPr id="17" name="TextBox 17"/>
          <p:cNvSpPr txBox="1"/>
          <p:nvPr/>
        </p:nvSpPr>
        <p:spPr>
          <a:xfrm>
            <a:off x="830961" y="3046571"/>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実行</a:t>
            </a:r>
          </a:p>
        </p:txBody>
      </p:sp>
      <p:sp>
        <p:nvSpPr>
          <p:cNvPr id="18" name="TextBox 18"/>
          <p:cNvSpPr txBox="1"/>
          <p:nvPr/>
        </p:nvSpPr>
        <p:spPr>
          <a:xfrm>
            <a:off x="2278761" y="3046571"/>
            <a:ext cx="471982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別のフォルダから実行しても同じ結果になる</a:t>
            </a:r>
          </a:p>
        </p:txBody>
      </p:sp>
      <p:sp>
        <p:nvSpPr>
          <p:cNvPr id="19" name="Rectangle 19"/>
          <p:cNvSpPr/>
          <p:nvPr/>
        </p:nvSpPr>
        <p:spPr>
          <a:xfrm>
            <a:off x="609600" y="3352800"/>
            <a:ext cx="10972800" cy="438150"/>
          </a:xfrm>
          <a:prstGeom prst="rect">
            <a:avLst/>
          </a:prstGeom>
          <a:solidFill>
            <a:srgbClr val="F7F9FA"/>
          </a:solidFill>
          <a:ln>
            <a:noFill/>
          </a:ln>
        </p:spPr>
      </p:sp>
      <p:sp>
        <p:nvSpPr>
          <p:cNvPr id="20" name="TextBox 20"/>
          <p:cNvSpPr txBox="1"/>
          <p:nvPr/>
        </p:nvSpPr>
        <p:spPr>
          <a:xfrm>
            <a:off x="830961" y="3484721"/>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数値</a:t>
            </a:r>
          </a:p>
        </p:txBody>
      </p:sp>
      <p:sp>
        <p:nvSpPr>
          <p:cNvPr id="21" name="TextBox 21"/>
          <p:cNvSpPr txBox="1"/>
          <p:nvPr/>
        </p:nvSpPr>
        <p:spPr>
          <a:xfrm>
            <a:off x="2278761" y="3484721"/>
            <a:ext cx="4955096"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総件数と、ステータス別件数の合計が一致する</a:t>
            </a:r>
          </a:p>
        </p:txBody>
      </p:sp>
      <p:sp>
        <p:nvSpPr>
          <p:cNvPr id="22" name="Rectangle 22"/>
          <p:cNvSpPr/>
          <p:nvPr/>
        </p:nvSpPr>
        <p:spPr>
          <a:xfrm>
            <a:off x="609600" y="3790950"/>
            <a:ext cx="10972800" cy="438150"/>
          </a:xfrm>
          <a:prstGeom prst="rect">
            <a:avLst/>
          </a:prstGeom>
          <a:solidFill>
            <a:srgbClr val="FFFFFF"/>
          </a:solidFill>
          <a:ln>
            <a:noFill/>
          </a:ln>
        </p:spPr>
      </p:sp>
      <p:sp>
        <p:nvSpPr>
          <p:cNvPr id="23" name="TextBox 23"/>
          <p:cNvSpPr txBox="1"/>
          <p:nvPr/>
        </p:nvSpPr>
        <p:spPr>
          <a:xfrm>
            <a:off x="830961" y="3922871"/>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数値</a:t>
            </a:r>
          </a:p>
        </p:txBody>
      </p:sp>
      <p:sp>
        <p:nvSpPr>
          <p:cNvPr id="24" name="TextBox 24"/>
          <p:cNvSpPr txBox="1"/>
          <p:nvPr/>
        </p:nvSpPr>
        <p:spPr>
          <a:xfrm>
            <a:off x="2278761" y="3922871"/>
            <a:ext cx="4872752"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エラー（400以上）の割合が手計算と一致する</a:t>
            </a:r>
          </a:p>
        </p:txBody>
      </p:sp>
      <p:sp>
        <p:nvSpPr>
          <p:cNvPr id="25" name="Rectangle 25"/>
          <p:cNvSpPr/>
          <p:nvPr/>
        </p:nvSpPr>
        <p:spPr>
          <a:xfrm>
            <a:off x="609600" y="4229100"/>
            <a:ext cx="10972800" cy="438150"/>
          </a:xfrm>
          <a:prstGeom prst="rect">
            <a:avLst/>
          </a:prstGeom>
          <a:solidFill>
            <a:srgbClr val="F7F9FA"/>
          </a:solidFill>
          <a:ln>
            <a:noFill/>
          </a:ln>
        </p:spPr>
      </p:sp>
      <p:sp>
        <p:nvSpPr>
          <p:cNvPr id="26" name="TextBox 26"/>
          <p:cNvSpPr txBox="1"/>
          <p:nvPr/>
        </p:nvSpPr>
        <p:spPr>
          <a:xfrm>
            <a:off x="830961" y="4361021"/>
            <a:ext cx="508540"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出力</a:t>
            </a:r>
          </a:p>
        </p:txBody>
      </p:sp>
      <p:sp>
        <p:nvSpPr>
          <p:cNvPr id="27" name="TextBox 27"/>
          <p:cNvSpPr txBox="1"/>
          <p:nvPr/>
        </p:nvSpPr>
        <p:spPr>
          <a:xfrm>
            <a:off x="2278761" y="4361021"/>
            <a:ext cx="636670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壊れた行を数件混ぜても落ちず、スキップ件数が報告される</a:t>
            </a:r>
          </a:p>
        </p:txBody>
      </p:sp>
      <p:sp>
        <p:nvSpPr>
          <p:cNvPr id="28" name="Rectangle 28"/>
          <p:cNvSpPr/>
          <p:nvPr/>
        </p:nvSpPr>
        <p:spPr>
          <a:xfrm>
            <a:off x="609600" y="4667250"/>
            <a:ext cx="10972800" cy="438150"/>
          </a:xfrm>
          <a:prstGeom prst="rect">
            <a:avLst/>
          </a:prstGeom>
          <a:solidFill>
            <a:srgbClr val="FFFFFF"/>
          </a:solidFill>
          <a:ln>
            <a:noFill/>
          </a:ln>
        </p:spPr>
      </p:sp>
      <p:sp>
        <p:nvSpPr>
          <p:cNvPr id="29" name="TextBox 29"/>
          <p:cNvSpPr txBox="1"/>
          <p:nvPr/>
        </p:nvSpPr>
        <p:spPr>
          <a:xfrm>
            <a:off x="830961" y="4799171"/>
            <a:ext cx="755571"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データ</a:t>
            </a:r>
          </a:p>
        </p:txBody>
      </p:sp>
      <p:sp>
        <p:nvSpPr>
          <p:cNvPr id="30" name="TextBox 30"/>
          <p:cNvSpPr txBox="1"/>
          <p:nvPr/>
        </p:nvSpPr>
        <p:spPr>
          <a:xfrm>
            <a:off x="2278761" y="4799171"/>
            <a:ext cx="5437394"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data/app_access.log が1バイトも変わっていない</a:t>
            </a:r>
          </a:p>
        </p:txBody>
      </p:sp>
      <p:sp>
        <p:nvSpPr>
          <p:cNvPr id="31" name="Rectangle 31"/>
          <p:cNvSpPr/>
          <p:nvPr/>
        </p:nvSpPr>
        <p:spPr>
          <a:xfrm>
            <a:off x="609600" y="5105400"/>
            <a:ext cx="10972800" cy="438150"/>
          </a:xfrm>
          <a:prstGeom prst="rect">
            <a:avLst/>
          </a:prstGeom>
          <a:solidFill>
            <a:srgbClr val="F7F9FA"/>
          </a:solidFill>
          <a:ln>
            <a:noFill/>
          </a:ln>
        </p:spPr>
      </p:sp>
      <p:sp>
        <p:nvSpPr>
          <p:cNvPr id="32" name="TextBox 32"/>
          <p:cNvSpPr txBox="1"/>
          <p:nvPr/>
        </p:nvSpPr>
        <p:spPr>
          <a:xfrm>
            <a:off x="830961" y="5237321"/>
            <a:ext cx="1002601"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ハーネス</a:t>
            </a:r>
          </a:p>
        </p:txBody>
      </p:sp>
      <p:sp>
        <p:nvSpPr>
          <p:cNvPr id="33" name="TextBox 33"/>
          <p:cNvSpPr txBox="1"/>
          <p:nvPr/>
        </p:nvSpPr>
        <p:spPr>
          <a:xfrm>
            <a:off x="2278761" y="5237321"/>
            <a:ext cx="566089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規約チェックのフックが、最終状態で何も指摘しない</a:t>
            </a:r>
          </a:p>
        </p:txBody>
      </p:sp>
      <p:sp>
        <p:nvSpPr>
          <p:cNvPr id="34" name="Rectangle 34"/>
          <p:cNvSpPr/>
          <p:nvPr/>
        </p:nvSpPr>
        <p:spPr>
          <a:xfrm>
            <a:off x="609600" y="5543550"/>
            <a:ext cx="10972800" cy="438150"/>
          </a:xfrm>
          <a:prstGeom prst="rect">
            <a:avLst/>
          </a:prstGeom>
          <a:solidFill>
            <a:srgbClr val="FFFFFF"/>
          </a:solidFill>
          <a:ln>
            <a:noFill/>
          </a:ln>
        </p:spPr>
      </p:sp>
      <p:sp>
        <p:nvSpPr>
          <p:cNvPr id="35" name="TextBox 35"/>
          <p:cNvSpPr txBox="1"/>
          <p:nvPr/>
        </p:nvSpPr>
        <p:spPr>
          <a:xfrm>
            <a:off x="830961" y="5675471"/>
            <a:ext cx="1002601" cy="278702"/>
          </a:xfrm>
          <a:prstGeom prst="rect">
            <a:avLst/>
          </a:prstGeom>
          <a:noFill/>
          <a:ln>
            <a:noFill/>
          </a:ln>
        </p:spPr>
        <p:txBody>
          <a:bodyPr wrap="none" lIns="0" tIns="0" rIns="0" bIns="0" anchor="t" anchorCtr="0">
            <a:spAutoFit/>
          </a:bodyPr>
          <a:lstStyle/>
          <a:p>
            <a:pPr algn="l"/>
            <a:r>
              <a:rPr lang="zh-CN" sz="1420" b="1" dirty="0">
                <a:solidFill>
                  <a:srgbClr val="2E9AA4"/>
                </a:solidFill>
                <a:latin typeface="Zen Kaku Gothic New"/>
                <a:ea typeface="Zen Kaku Gothic New"/>
                <a:cs typeface="Zen Kaku Gothic New"/>
              </a:rPr>
              <a:t>ハーネス</a:t>
            </a:r>
          </a:p>
        </p:txBody>
      </p:sp>
      <p:sp>
        <p:nvSpPr>
          <p:cNvPr id="36" name="TextBox 36"/>
          <p:cNvSpPr txBox="1"/>
          <p:nvPr/>
        </p:nvSpPr>
        <p:spPr>
          <a:xfrm>
            <a:off x="2278761" y="5675471"/>
            <a:ext cx="5649135"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code-reviewer の指摘1件以上に対応した記録がある</a:t>
            </a:r>
          </a:p>
        </p:txBody>
      </p:sp>
      <p:sp>
        <p:nvSpPr>
          <p:cNvPr id="37" name="Line 37"/>
          <p:cNvSpPr/>
          <p:nvPr/>
        </p:nvSpPr>
        <p:spPr>
          <a:xfrm>
            <a:off x="2133600" y="2038350"/>
            <a:ext cx="9525" cy="3943350"/>
          </a:xfrm>
          <a:custGeom>
            <a:avLst/>
            <a:gdLst/>
            <a:ahLst/>
            <a:cxnLst/>
            <a:rect l="l" t="t" r="r" b="b"/>
            <a:pathLst>
              <a:path w="9525" h="3943350">
                <a:moveTo>
                  <a:pt x="0" y="0"/>
                </a:moveTo>
                <a:lnTo>
                  <a:pt x="0" y="3943350"/>
                </a:lnTo>
              </a:path>
            </a:pathLst>
          </a:custGeom>
          <a:noFill/>
          <a:ln w="9525">
            <a:solidFill>
              <a:srgbClr val="E3E7EA"/>
            </a:solidFill>
          </a:ln>
        </p:spPr>
      </p:sp>
      <p:sp>
        <p:nvSpPr>
          <p:cNvPr id="38" name="TextBox 38"/>
          <p:cNvSpPr txBox="1"/>
          <p:nvPr/>
        </p:nvSpPr>
        <p:spPr>
          <a:xfrm>
            <a:off x="602361" y="6151721"/>
            <a:ext cx="61079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生成物 analyze_log.py checklist.md verify_result.md</a:t>
            </a:r>
          </a:p>
        </p:txBody>
      </p:sp>
      <p:sp>
        <p:nvSpPr>
          <p:cNvPr id="39" name="TextBox 3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0" name="TextBox 4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209</a:t>
            </a:r>
          </a:p>
        </p:txBody>
      </p:sp>
    </p:spTree>
  </p:cSld>
  <p:clrMapOvr>
    <a:masterClrMapping/>
  </p:clrMapOvr>
  <p:transition xmlns:p14="http://schemas.microsoft.com/office/powerpoint/2010/main" p14:dur="4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497591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M1 の OK基準と追加と考察</a:t>
            </a:r>
          </a:p>
        </p:txBody>
      </p:sp>
      <p:sp>
        <p:nvSpPr>
          <p:cNvPr id="7" name="Rectangle 7"/>
          <p:cNvSpPr/>
          <p:nvPr/>
        </p:nvSpPr>
        <p:spPr>
          <a:xfrm>
            <a:off x="2000250" y="1028700"/>
            <a:ext cx="9353550" cy="19050"/>
          </a:xfrm>
          <a:prstGeom prst="rect">
            <a:avLst/>
          </a:prstGeom>
          <a:solidFill>
            <a:srgbClr val="C60000"/>
          </a:solidFill>
          <a:ln>
            <a:noFill/>
          </a:ln>
        </p:spPr>
      </p:sp>
      <p:sp>
        <p:nvSpPr>
          <p:cNvPr id="8" name="Rectangle 8"/>
          <p:cNvSpPr/>
          <p:nvPr/>
        </p:nvSpPr>
        <p:spPr>
          <a:xfrm>
            <a:off x="609600" y="1428750"/>
            <a:ext cx="10744200" cy="1676400"/>
          </a:xfrm>
          <a:prstGeom prst="roundRect">
            <a:avLst>
              <a:gd name="adj" fmla="val 5682"/>
            </a:avLst>
          </a:prstGeom>
          <a:solidFill>
            <a:srgbClr val="F7F9FA"/>
          </a:solidFill>
          <a:ln>
            <a:noFill/>
          </a:ln>
        </p:spPr>
      </p:sp>
      <p:sp>
        <p:nvSpPr>
          <p:cNvPr id="9" name="Rectangle 9"/>
          <p:cNvSpPr/>
          <p:nvPr/>
        </p:nvSpPr>
        <p:spPr>
          <a:xfrm>
            <a:off x="609600" y="1428750"/>
            <a:ext cx="76200" cy="1676400"/>
          </a:xfrm>
          <a:prstGeom prst="roundRect">
            <a:avLst>
              <a:gd name="adj" fmla="val 50000"/>
            </a:avLst>
          </a:prstGeom>
          <a:solidFill>
            <a:srgbClr val="47BCC6"/>
          </a:solidFill>
          <a:ln>
            <a:noFill/>
          </a:ln>
        </p:spPr>
      </p:sp>
      <p:sp>
        <p:nvSpPr>
          <p:cNvPr id="10" name="TextBox 10"/>
          <p:cNvSpPr txBox="1"/>
          <p:nvPr/>
        </p:nvSpPr>
        <p:spPr>
          <a:xfrm>
            <a:off x="944499" y="162067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11" name="TextBox 11"/>
          <p:cNvSpPr txBox="1"/>
          <p:nvPr/>
        </p:nvSpPr>
        <p:spPr>
          <a:xfrm>
            <a:off x="945261" y="1960721"/>
            <a:ext cx="9648682"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・4箇所（Context usage / Account &amp; Usage / モデル切替 / Effort）を自分で開けます。</a:t>
            </a:r>
          </a:p>
          <a:p>
            <a:pPr algn="l">
              <a:lnSpc>
                <a:spcPts val="2250"/>
              </a:lnSpc>
            </a:pPr>
            <a:r>
              <a:rPr lang="zh-CN" sz="1420" dirty="0">
                <a:solidFill>
                  <a:srgbClr val="484848"/>
                </a:solidFill>
                <a:latin typeface="Zen Kaku Gothic New"/>
                <a:ea typeface="Zen Kaku Gothic New"/>
                <a:cs typeface="Zen Kaku Gothic New"/>
              </a:rPr>
              <a:t>・権限モードが Manual になっていることを確認できています。</a:t>
            </a:r>
          </a:p>
          <a:p>
            <a:pPr algn="l">
              <a:lnSpc>
                <a:spcPts val="2250"/>
              </a:lnSpc>
            </a:pPr>
            <a:r>
              <a:rPr lang="zh-CN" sz="1420" dirty="0">
                <a:solidFill>
                  <a:srgbClr val="484848"/>
                </a:solidFill>
                <a:latin typeface="Zen Kaku Gothic New"/>
                <a:ea typeface="Zen Kaku Gothic New"/>
                <a:cs typeface="Zen Kaku Gothic New"/>
              </a:rPr>
              <a:t>・生成物はありません。画面を自分で開けたかどうかだけを見ます。</a:t>
            </a:r>
          </a:p>
        </p:txBody>
      </p:sp>
      <p:sp>
        <p:nvSpPr>
          <p:cNvPr id="12" name="Rectangle 12"/>
          <p:cNvSpPr/>
          <p:nvPr/>
        </p:nvSpPr>
        <p:spPr>
          <a:xfrm>
            <a:off x="609600" y="3314700"/>
            <a:ext cx="10744200" cy="1390650"/>
          </a:xfrm>
          <a:prstGeom prst="roundRect">
            <a:avLst>
              <a:gd name="adj" fmla="val 6849"/>
            </a:avLst>
          </a:prstGeom>
          <a:solidFill>
            <a:srgbClr val="F7F9FA"/>
          </a:solidFill>
          <a:ln>
            <a:noFill/>
          </a:ln>
        </p:spPr>
      </p:sp>
      <p:sp>
        <p:nvSpPr>
          <p:cNvPr id="13" name="Rectangle 13"/>
          <p:cNvSpPr/>
          <p:nvPr/>
        </p:nvSpPr>
        <p:spPr>
          <a:xfrm>
            <a:off x="609600" y="3314700"/>
            <a:ext cx="76200" cy="1390650"/>
          </a:xfrm>
          <a:prstGeom prst="roundRect">
            <a:avLst>
              <a:gd name="adj" fmla="val 50000"/>
            </a:avLst>
          </a:prstGeom>
          <a:solidFill>
            <a:srgbClr val="999999"/>
          </a:solidFill>
          <a:ln>
            <a:noFill/>
          </a:ln>
        </p:spPr>
      </p:sp>
      <p:sp>
        <p:nvSpPr>
          <p:cNvPr id="14" name="TextBox 14"/>
          <p:cNvSpPr txBox="1"/>
          <p:nvPr/>
        </p:nvSpPr>
        <p:spPr>
          <a:xfrm>
            <a:off x="944499" y="35066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追加と考察</a:t>
            </a:r>
          </a:p>
        </p:txBody>
      </p:sp>
      <p:sp>
        <p:nvSpPr>
          <p:cNvPr id="15" name="TextBox 15"/>
          <p:cNvSpPr txBox="1"/>
          <p:nvPr/>
        </p:nvSpPr>
        <p:spPr>
          <a:xfrm>
            <a:off x="945261" y="3846671"/>
            <a:ext cx="903698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Effort を low に落として同じ質問を1回投げ、応答の丁寧さと速さの違いを見ます。</a:t>
            </a:r>
          </a:p>
          <a:p>
            <a:pPr algn="l">
              <a:lnSpc>
                <a:spcPts val="2250"/>
              </a:lnSpc>
            </a:pPr>
            <a:r>
              <a:rPr lang="zh-CN" sz="1420" dirty="0">
                <a:solidFill>
                  <a:srgbClr val="484848"/>
                </a:solidFill>
                <a:latin typeface="Zen Kaku Gothic New"/>
                <a:ea typeface="Zen Kaku Gothic New"/>
                <a:cs typeface="Zen Kaku Gothic New"/>
              </a:rPr>
              <a:t>見終わったら元の段階へ戻してから次に進みます。</a:t>
            </a:r>
          </a:p>
        </p:txBody>
      </p:sp>
      <p:sp>
        <p:nvSpPr>
          <p:cNvPr id="16" name="Rectangle 16"/>
          <p:cNvSpPr/>
          <p:nvPr/>
        </p:nvSpPr>
        <p:spPr>
          <a:xfrm>
            <a:off x="609600" y="4914900"/>
            <a:ext cx="10744200" cy="1333500"/>
          </a:xfrm>
          <a:prstGeom prst="roundRect">
            <a:avLst>
              <a:gd name="adj" fmla="val 7143"/>
            </a:avLst>
          </a:prstGeom>
          <a:solidFill>
            <a:srgbClr val="EEF6F7"/>
          </a:solidFill>
          <a:ln>
            <a:noFill/>
          </a:ln>
        </p:spPr>
      </p:sp>
      <p:sp>
        <p:nvSpPr>
          <p:cNvPr id="17" name="Rectangle 17"/>
          <p:cNvSpPr/>
          <p:nvPr/>
        </p:nvSpPr>
        <p:spPr>
          <a:xfrm>
            <a:off x="609600" y="4914900"/>
            <a:ext cx="76200" cy="1333500"/>
          </a:xfrm>
          <a:prstGeom prst="roundRect">
            <a:avLst>
              <a:gd name="adj" fmla="val 50000"/>
            </a:avLst>
          </a:prstGeom>
          <a:solidFill>
            <a:srgbClr val="47BCC6"/>
          </a:solidFill>
          <a:ln>
            <a:noFill/>
          </a:ln>
        </p:spPr>
      </p:sp>
      <p:sp>
        <p:nvSpPr>
          <p:cNvPr id="18" name="TextBox 18"/>
          <p:cNvSpPr txBox="1"/>
          <p:nvPr/>
        </p:nvSpPr>
        <p:spPr>
          <a:xfrm>
            <a:off x="944499" y="5106829"/>
            <a:ext cx="329241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振り返りシートに書くこと</a:t>
            </a:r>
          </a:p>
        </p:txBody>
      </p:sp>
      <p:sp>
        <p:nvSpPr>
          <p:cNvPr id="19" name="TextBox 19"/>
          <p:cNvSpPr txBox="1"/>
          <p:nvPr/>
        </p:nvSpPr>
        <p:spPr>
          <a:xfrm>
            <a:off x="945261" y="5446871"/>
            <a:ext cx="683723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開始時点の使用量と、コンテキストの残量をメモしておきます。</a:t>
            </a:r>
          </a:p>
          <a:p>
            <a:pPr algn="l">
              <a:lnSpc>
                <a:spcPts val="2250"/>
              </a:lnSpc>
            </a:pPr>
            <a:r>
              <a:rPr lang="zh-CN" sz="1420" dirty="0">
                <a:solidFill>
                  <a:srgbClr val="484848"/>
                </a:solidFill>
                <a:latin typeface="Zen Kaku Gothic New"/>
                <a:ea typeface="Zen Kaku Gothic New"/>
                <a:cs typeface="Zen Kaku Gothic New"/>
              </a:rPr>
              <a:t>締めの振り返りで同じ2つをもう一度見て、差を比べます。</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a:t>
            </a:r>
          </a:p>
        </p:txBody>
      </p:sp>
    </p:spTree>
  </p:cSld>
  <p:clrMapOvr>
    <a:masterClrMapping/>
  </p:clrMapOvr>
  <p:transition xmlns:p14="http://schemas.microsoft.com/office/powerpoint/2010/main" p14:dur="400">
    <p:fade/>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追加と考察・発展課題</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601218" y="1269682"/>
            <a:ext cx="459333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手が空いたら、次の順で試します。</a:t>
            </a:r>
          </a:p>
        </p:txBody>
      </p:sp>
      <p:sp>
        <p:nvSpPr>
          <p:cNvPr id="9" name="Rectangle 9"/>
          <p:cNvSpPr/>
          <p:nvPr/>
        </p:nvSpPr>
        <p:spPr>
          <a:xfrm>
            <a:off x="609600" y="1828800"/>
            <a:ext cx="10972800" cy="1295400"/>
          </a:xfrm>
          <a:prstGeom prst="roundRect">
            <a:avLst>
              <a:gd name="adj" fmla="val 7353"/>
            </a:avLst>
          </a:prstGeom>
          <a:solidFill>
            <a:srgbClr val="F3F3F3"/>
          </a:solidFill>
          <a:ln>
            <a:noFill/>
          </a:ln>
        </p:spPr>
      </p:sp>
      <p:sp>
        <p:nvSpPr>
          <p:cNvPr id="10" name="Rectangle 10"/>
          <p:cNvSpPr/>
          <p:nvPr/>
        </p:nvSpPr>
        <p:spPr>
          <a:xfrm>
            <a:off x="609600" y="1828800"/>
            <a:ext cx="76200" cy="1295400"/>
          </a:xfrm>
          <a:prstGeom prst="roundRect">
            <a:avLst>
              <a:gd name="adj" fmla="val 50000"/>
            </a:avLst>
          </a:prstGeom>
          <a:solidFill>
            <a:srgbClr val="47BCC6"/>
          </a:solidFill>
          <a:ln>
            <a:noFill/>
          </a:ln>
        </p:spPr>
      </p:sp>
      <p:sp>
        <p:nvSpPr>
          <p:cNvPr id="11" name="TextBox 11"/>
          <p:cNvSpPr txBox="1"/>
          <p:nvPr/>
        </p:nvSpPr>
        <p:spPr>
          <a:xfrm>
            <a:off x="906399" y="2039779"/>
            <a:ext cx="439434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追加 tools から Read を外して呼ぶ</a:t>
            </a:r>
          </a:p>
        </p:txBody>
      </p:sp>
      <p:sp>
        <p:nvSpPr>
          <p:cNvPr id="12" name="TextBox 12"/>
          <p:cNvSpPr txBox="1"/>
          <p:nvPr/>
        </p:nvSpPr>
        <p:spPr>
          <a:xfrm>
            <a:off x="907161" y="2398871"/>
            <a:ext cx="9189910"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.claude/agents/code-reviewer.md の tools から Read を外して呼び、</a:t>
            </a:r>
          </a:p>
          <a:p>
            <a:pPr algn="l">
              <a:lnSpc>
                <a:spcPts val="2175"/>
              </a:lnSpc>
            </a:pPr>
            <a:r>
              <a:rPr lang="zh-CN" sz="1420" dirty="0">
                <a:solidFill>
                  <a:srgbClr val="484848"/>
                </a:solidFill>
                <a:latin typeface="Zen Kaku Gothic New"/>
                <a:ea typeface="Zen Kaku Gothic New"/>
                <a:cs typeface="Zen Kaku Gothic New"/>
              </a:rPr>
              <a:t>ファイルが読めなくなることを確認して元に戻します。起動そのものは失敗しません。</a:t>
            </a:r>
          </a:p>
        </p:txBody>
      </p:sp>
      <p:sp>
        <p:nvSpPr>
          <p:cNvPr id="13" name="Rectangle 13"/>
          <p:cNvSpPr/>
          <p:nvPr/>
        </p:nvSpPr>
        <p:spPr>
          <a:xfrm>
            <a:off x="609600" y="3276600"/>
            <a:ext cx="10972800" cy="1295400"/>
          </a:xfrm>
          <a:prstGeom prst="roundRect">
            <a:avLst>
              <a:gd name="adj" fmla="val 7353"/>
            </a:avLst>
          </a:prstGeom>
          <a:solidFill>
            <a:srgbClr val="F3F3F3"/>
          </a:solidFill>
          <a:ln>
            <a:noFill/>
          </a:ln>
        </p:spPr>
      </p:sp>
      <p:sp>
        <p:nvSpPr>
          <p:cNvPr id="14" name="Rectangle 14"/>
          <p:cNvSpPr/>
          <p:nvPr/>
        </p:nvSpPr>
        <p:spPr>
          <a:xfrm>
            <a:off x="609600" y="3276600"/>
            <a:ext cx="76200" cy="1295400"/>
          </a:xfrm>
          <a:prstGeom prst="roundRect">
            <a:avLst>
              <a:gd name="adj" fmla="val 50000"/>
            </a:avLst>
          </a:prstGeom>
          <a:solidFill>
            <a:srgbClr val="47BCC6"/>
          </a:solidFill>
          <a:ln>
            <a:noFill/>
          </a:ln>
        </p:spPr>
      </p:sp>
      <p:sp>
        <p:nvSpPr>
          <p:cNvPr id="15" name="TextBox 15"/>
          <p:cNvSpPr txBox="1"/>
          <p:nvPr/>
        </p:nvSpPr>
        <p:spPr>
          <a:xfrm>
            <a:off x="906399" y="3487579"/>
            <a:ext cx="445219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考察 Hook と CLAUDE.md の線引き</a:t>
            </a:r>
          </a:p>
        </p:txBody>
      </p:sp>
      <p:sp>
        <p:nvSpPr>
          <p:cNvPr id="16" name="TextBox 16"/>
          <p:cNvSpPr txBox="1"/>
          <p:nvPr/>
        </p:nvSpPr>
        <p:spPr>
          <a:xfrm>
            <a:off x="907161" y="3846671"/>
            <a:ext cx="801357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機械で止めるべきものと、文章で伝えるべきものの線をどこに引きますか。</a:t>
            </a:r>
          </a:p>
          <a:p>
            <a:pPr algn="l">
              <a:lnSpc>
                <a:spcPts val="2175"/>
              </a:lnSpc>
            </a:pPr>
            <a:r>
              <a:rPr lang="zh-CN" sz="1420" dirty="0">
                <a:solidFill>
                  <a:srgbClr val="484848"/>
                </a:solidFill>
                <a:latin typeface="Zen Kaku Gothic New"/>
                <a:ea typeface="Zen Kaku Gothic New"/>
                <a:cs typeface="Zen Kaku Gothic New"/>
              </a:rPr>
              <a:t>自分のプロジェクトに当てはめて、1つずつ挙げてみてください。</a:t>
            </a:r>
          </a:p>
        </p:txBody>
      </p:sp>
      <p:sp>
        <p:nvSpPr>
          <p:cNvPr id="17" name="Rectangle 17"/>
          <p:cNvSpPr/>
          <p:nvPr/>
        </p:nvSpPr>
        <p:spPr>
          <a:xfrm>
            <a:off x="609600" y="4724400"/>
            <a:ext cx="10972800" cy="1295400"/>
          </a:xfrm>
          <a:prstGeom prst="roundRect">
            <a:avLst>
              <a:gd name="adj" fmla="val 7353"/>
            </a:avLst>
          </a:prstGeom>
          <a:solidFill>
            <a:srgbClr val="F3F3F3"/>
          </a:solidFill>
          <a:ln>
            <a:noFill/>
          </a:ln>
        </p:spPr>
      </p:sp>
      <p:sp>
        <p:nvSpPr>
          <p:cNvPr id="18" name="Rectangle 18"/>
          <p:cNvSpPr/>
          <p:nvPr/>
        </p:nvSpPr>
        <p:spPr>
          <a:xfrm>
            <a:off x="609600" y="4724400"/>
            <a:ext cx="76200" cy="1295400"/>
          </a:xfrm>
          <a:prstGeom prst="roundRect">
            <a:avLst>
              <a:gd name="adj" fmla="val 50000"/>
            </a:avLst>
          </a:prstGeom>
          <a:solidFill>
            <a:srgbClr val="47BCC6"/>
          </a:solidFill>
          <a:ln>
            <a:noFill/>
          </a:ln>
        </p:spPr>
      </p:sp>
      <p:sp>
        <p:nvSpPr>
          <p:cNvPr id="19" name="TextBox 19"/>
          <p:cNvSpPr txBox="1"/>
          <p:nvPr/>
        </p:nvSpPr>
        <p:spPr>
          <a:xfrm>
            <a:off x="906399" y="4935379"/>
            <a:ext cx="501252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発展課題 ハーネスを別の題材へ移植する</a:t>
            </a:r>
          </a:p>
        </p:txBody>
      </p:sp>
      <p:sp>
        <p:nvSpPr>
          <p:cNvPr id="20" name="TextBox 20"/>
          <p:cNvSpPr txBox="1"/>
          <p:nvPr/>
        </p:nvSpPr>
        <p:spPr>
          <a:xfrm>
            <a:off x="907161" y="5294471"/>
            <a:ext cx="9625155"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予備_チケット管理/ticket_app.py にこの演習のハーネスを移植し、機能を1つ足します。</a:t>
            </a:r>
          </a:p>
          <a:p>
            <a:pPr algn="l">
              <a:lnSpc>
                <a:spcPts val="2175"/>
              </a:lnSpc>
            </a:pPr>
            <a:r>
              <a:rPr lang="zh-CN" sz="1420" dirty="0">
                <a:solidFill>
                  <a:srgbClr val="484848"/>
                </a:solidFill>
                <a:latin typeface="Zen Kaku Gothic New"/>
                <a:ea typeface="Zen Kaku Gothic New"/>
                <a:cs typeface="Zen Kaku Gothic New"/>
              </a:rPr>
              <a:t>M7 で入れたものと重ならない部分（rules と Skill）を足すと、差が見えます。</a:t>
            </a:r>
          </a:p>
        </p:txBody>
      </p:sp>
      <p:sp>
        <p:nvSpPr>
          <p:cNvPr id="21" name="TextBox 2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210</a:t>
            </a:r>
          </a:p>
        </p:txBody>
      </p:sp>
    </p:spTree>
  </p:cSld>
  <p:clrMapOvr>
    <a:masterClrMapping/>
  </p:clrMapOvr>
  <p:transition xmlns:p14="http://schemas.microsoft.com/office/powerpoint/2010/main" p14:dur="400">
    <p:fade/>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突き合わせと最後のレビュー</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62062"/>
            <a:ext cx="1018363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 xml:space="preserve">実行して </a:t>
            </a:r>
            <a:r>
              <a:rPr lang="en-US" sz="2250" b="1" dirty="0">
                <a:solidFill>
                  <a:srgbClr val="264DBF"/>
                </a:solidFill>
                <a:latin typeface="Zen Kaku Gothic New"/>
                <a:ea typeface="Zen Kaku Gothic New"/>
                <a:cs typeface="Zen Kaku Gothic New"/>
              </a:rPr>
              <a:t>/verify-report</a:t>
            </a:r>
            <a:r>
              <a:rPr lang="zh-CN" sz="2250" b="1" dirty="0">
                <a:solidFill>
                  <a:srgbClr val="000000"/>
                </a:solidFill>
                <a:latin typeface="Zen Kaku Gothic New"/>
                <a:ea typeface="Zen Kaku Gothic New"/>
                <a:cs typeface="Zen Kaku Gothic New"/>
              </a:rPr>
              <a:t xml:space="preserve"> で要件ごとに突き合わせます。</a:t>
            </a:r>
          </a:p>
        </p:txBody>
      </p:sp>
      <p:sp>
        <p:nvSpPr>
          <p:cNvPr id="7" name="Rectangle 7"/>
          <p:cNvSpPr/>
          <p:nvPr/>
        </p:nvSpPr>
        <p:spPr>
          <a:xfrm>
            <a:off x="609600" y="1866900"/>
            <a:ext cx="5334000" cy="3619500"/>
          </a:xfrm>
          <a:prstGeom prst="roundRect">
            <a:avLst>
              <a:gd name="adj" fmla="val 2105"/>
            </a:avLst>
          </a:prstGeom>
          <a:solidFill>
            <a:srgbClr val="F2F4F8"/>
          </a:solidFill>
          <a:ln w="14288">
            <a:solidFill>
              <a:srgbClr val="9AA0B4"/>
            </a:solidFill>
            <a:custDash>
              <a:ds d="400000" sp="266666"/>
            </a:custDash>
          </a:ln>
        </p:spPr>
      </p:sp>
      <p:sp>
        <p:nvSpPr>
          <p:cNvPr id="8" name="TextBox 8"/>
          <p:cNvSpPr txBox="1"/>
          <p:nvPr/>
        </p:nvSpPr>
        <p:spPr>
          <a:xfrm>
            <a:off x="927163" y="329184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9" name="TextBox 9"/>
          <p:cNvSpPr txBox="1"/>
          <p:nvPr/>
        </p:nvSpPr>
        <p:spPr>
          <a:xfrm>
            <a:off x="1416629" y="3713321"/>
            <a:ext cx="3719941"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/verify-report の突き合わせ結果</a:t>
            </a:r>
          </a:p>
        </p:txBody>
      </p:sp>
      <p:sp>
        <p:nvSpPr>
          <p:cNvPr id="10" name="TextBox 10"/>
          <p:cNvSpPr txBox="1"/>
          <p:nvPr/>
        </p:nvSpPr>
        <p:spPr>
          <a:xfrm>
            <a:off x="1907524" y="3980021"/>
            <a:ext cx="2738152"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（PS55・演習3で撮影）</a:t>
            </a:r>
          </a:p>
        </p:txBody>
      </p:sp>
      <p:sp>
        <p:nvSpPr>
          <p:cNvPr id="11" name="Ellipse 11"/>
          <p:cNvSpPr/>
          <p:nvPr/>
        </p:nvSpPr>
        <p:spPr>
          <a:xfrm>
            <a:off x="6305550" y="2019300"/>
            <a:ext cx="304800" cy="304800"/>
          </a:xfrm>
          <a:prstGeom prst="ellipse">
            <a:avLst/>
          </a:prstGeom>
          <a:solidFill>
            <a:srgbClr val="47BCC6"/>
          </a:solidFill>
          <a:ln>
            <a:noFill/>
          </a:ln>
        </p:spPr>
      </p:sp>
      <p:sp>
        <p:nvSpPr>
          <p:cNvPr id="12" name="TextBox 12"/>
          <p:cNvSpPr txBox="1"/>
          <p:nvPr/>
        </p:nvSpPr>
        <p:spPr>
          <a:xfrm>
            <a:off x="6382778" y="2084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6735699" y="2068354"/>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規約チェックの指摘に対応する</a:t>
            </a:r>
          </a:p>
        </p:txBody>
      </p:sp>
      <p:sp>
        <p:nvSpPr>
          <p:cNvPr id="14" name="TextBox 14"/>
          <p:cNvSpPr txBox="1"/>
          <p:nvPr/>
        </p:nvSpPr>
        <p:spPr>
          <a:xfrm>
            <a:off x="6736461" y="2370296"/>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編集した直後にフックが出します。</a:t>
            </a:r>
          </a:p>
        </p:txBody>
      </p:sp>
      <p:sp>
        <p:nvSpPr>
          <p:cNvPr id="15" name="Ellipse 15"/>
          <p:cNvSpPr/>
          <p:nvPr/>
        </p:nvSpPr>
        <p:spPr>
          <a:xfrm>
            <a:off x="6305550" y="2914650"/>
            <a:ext cx="304800" cy="304800"/>
          </a:xfrm>
          <a:prstGeom prst="ellipse">
            <a:avLst/>
          </a:prstGeom>
          <a:solidFill>
            <a:srgbClr val="47BCC6"/>
          </a:solidFill>
          <a:ln>
            <a:noFill/>
          </a:ln>
        </p:spPr>
      </p:sp>
      <p:sp>
        <p:nvSpPr>
          <p:cNvPr id="16" name="TextBox 16"/>
          <p:cNvSpPr txBox="1"/>
          <p:nvPr/>
        </p:nvSpPr>
        <p:spPr>
          <a:xfrm>
            <a:off x="6382778" y="2979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6735699" y="2963704"/>
            <a:ext cx="329241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統合ターミナルで実行する</a:t>
            </a:r>
          </a:p>
        </p:txBody>
      </p:sp>
      <p:sp>
        <p:nvSpPr>
          <p:cNvPr id="18" name="TextBox 18"/>
          <p:cNvSpPr txBox="1"/>
          <p:nvPr/>
        </p:nvSpPr>
        <p:spPr>
          <a:xfrm>
            <a:off x="6736461" y="3265646"/>
            <a:ext cx="4131659"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Mac は python3 analyze_log.py、</a:t>
            </a:r>
          </a:p>
          <a:p>
            <a:pPr algn="l">
              <a:lnSpc>
                <a:spcPts val="2175"/>
              </a:lnSpc>
            </a:pPr>
            <a:r>
              <a:rPr lang="zh-CN" sz="1420" dirty="0">
                <a:solidFill>
                  <a:srgbClr val="484848"/>
                </a:solidFill>
                <a:latin typeface="Zen Kaku Gothic New"/>
                <a:ea typeface="Zen Kaku Gothic New"/>
                <a:cs typeface="Zen Kaku Gothic New"/>
              </a:rPr>
              <a:t>Windows は py analyze_log.py です。</a:t>
            </a:r>
          </a:p>
        </p:txBody>
      </p:sp>
      <p:sp>
        <p:nvSpPr>
          <p:cNvPr id="19" name="Ellipse 19"/>
          <p:cNvSpPr/>
          <p:nvPr/>
        </p:nvSpPr>
        <p:spPr>
          <a:xfrm>
            <a:off x="6305550" y="4095750"/>
            <a:ext cx="304800" cy="304800"/>
          </a:xfrm>
          <a:prstGeom prst="ellipse">
            <a:avLst/>
          </a:prstGeom>
          <a:solidFill>
            <a:srgbClr val="47BCC6"/>
          </a:solidFill>
          <a:ln>
            <a:noFill/>
          </a:ln>
        </p:spPr>
      </p:sp>
      <p:sp>
        <p:nvSpPr>
          <p:cNvPr id="20" name="TextBox 20"/>
          <p:cNvSpPr txBox="1"/>
          <p:nvPr/>
        </p:nvSpPr>
        <p:spPr>
          <a:xfrm>
            <a:off x="6382778" y="41609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6735699" y="4144804"/>
            <a:ext cx="404325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/verify-report で突き合わせる</a:t>
            </a:r>
          </a:p>
        </p:txBody>
      </p:sp>
      <p:sp>
        <p:nvSpPr>
          <p:cNvPr id="22" name="TextBox 22"/>
          <p:cNvSpPr txBox="1"/>
          <p:nvPr/>
        </p:nvSpPr>
        <p:spPr>
          <a:xfrm>
            <a:off x="6736461" y="4446746"/>
            <a:ext cx="380228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生成物は verify_result.md です。</a:t>
            </a:r>
          </a:p>
        </p:txBody>
      </p:sp>
      <p:sp>
        <p:nvSpPr>
          <p:cNvPr id="23" name="Ellipse 23"/>
          <p:cNvSpPr/>
          <p:nvPr/>
        </p:nvSpPr>
        <p:spPr>
          <a:xfrm>
            <a:off x="6305550" y="4991100"/>
            <a:ext cx="304800" cy="304800"/>
          </a:xfrm>
          <a:prstGeom prst="ellipse">
            <a:avLst/>
          </a:prstGeom>
          <a:solidFill>
            <a:srgbClr val="47BCC6"/>
          </a:solidFill>
          <a:ln>
            <a:noFill/>
          </a:ln>
        </p:spPr>
      </p:sp>
      <p:sp>
        <p:nvSpPr>
          <p:cNvPr id="24" name="TextBox 24"/>
          <p:cNvSpPr txBox="1"/>
          <p:nvPr/>
        </p:nvSpPr>
        <p:spPr>
          <a:xfrm>
            <a:off x="6382778" y="5056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5" name="TextBox 25"/>
          <p:cNvSpPr txBox="1"/>
          <p:nvPr/>
        </p:nvSpPr>
        <p:spPr>
          <a:xfrm>
            <a:off x="6735699" y="5040154"/>
            <a:ext cx="422072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code-reviewer にレビューさせる</a:t>
            </a:r>
          </a:p>
        </p:txBody>
      </p:sp>
      <p:sp>
        <p:nvSpPr>
          <p:cNvPr id="26" name="TextBox 26"/>
          <p:cNvSpPr txBox="1"/>
          <p:nvPr/>
        </p:nvSpPr>
        <p:spPr>
          <a:xfrm>
            <a:off x="6736461" y="5342096"/>
            <a:ext cx="27318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指摘を1つだけ直します。</a:t>
            </a:r>
          </a:p>
        </p:txBody>
      </p:sp>
      <p:sp>
        <p:nvSpPr>
          <p:cNvPr id="27" name="TextBox 27"/>
          <p:cNvSpPr txBox="1"/>
          <p:nvPr/>
        </p:nvSpPr>
        <p:spPr>
          <a:xfrm>
            <a:off x="602361" y="5827871"/>
            <a:ext cx="91899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規約チェックのフックが何も指摘しない状態にしてから、最後のレビューへ進みます。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211</a:t>
            </a:r>
          </a:p>
        </p:txBody>
      </p:sp>
    </p:spTree>
  </p:cSld>
  <p:clrMapOvr>
    <a:masterClrMapping/>
  </p:clrMapOvr>
  <p:transition xmlns:p14="http://schemas.microsoft.com/office/powerpoint/2010/main" p14:dur="400">
    <p:fade/>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今日測ったもの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37774"/>
            <a:ext cx="1032243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ハーネスが有る状態と無い状態の差は、体感ではなく</a:t>
            </a:r>
          </a:p>
        </p:txBody>
      </p:sp>
      <p:sp>
        <p:nvSpPr>
          <p:cNvPr id="7" name="TextBox 7"/>
          <p:cNvSpPr txBox="1"/>
          <p:nvPr/>
        </p:nvSpPr>
        <p:spPr>
          <a:xfrm>
            <a:off x="597027" y="1637824"/>
            <a:ext cx="5602843"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記録した数</a:t>
            </a:r>
            <a:r>
              <a:rPr lang="zh-CN" sz="2480" b="1" dirty="0">
                <a:solidFill>
                  <a:srgbClr val="000000"/>
                </a:solidFill>
                <a:latin typeface="Zen Kaku Gothic New"/>
                <a:ea typeface="Zen Kaku Gothic New"/>
                <a:cs typeface="Zen Kaku Gothic New"/>
              </a:rPr>
              <a:t>で振り返ります。</a:t>
            </a:r>
          </a:p>
        </p:txBody>
      </p:sp>
      <p:sp>
        <p:nvSpPr>
          <p:cNvPr id="8" name="Rectangle 8"/>
          <p:cNvSpPr/>
          <p:nvPr/>
        </p:nvSpPr>
        <p:spPr>
          <a:xfrm>
            <a:off x="609600" y="2152650"/>
            <a:ext cx="10972800" cy="952500"/>
          </a:xfrm>
          <a:prstGeom prst="roundRect">
            <a:avLst>
              <a:gd name="adj" fmla="val 10000"/>
            </a:avLst>
          </a:prstGeom>
          <a:solidFill>
            <a:srgbClr val="F7F9FA"/>
          </a:solidFill>
          <a:ln>
            <a:noFill/>
          </a:ln>
        </p:spPr>
      </p:sp>
      <p:sp>
        <p:nvSpPr>
          <p:cNvPr id="9" name="Rectangle 9"/>
          <p:cNvSpPr/>
          <p:nvPr/>
        </p:nvSpPr>
        <p:spPr>
          <a:xfrm>
            <a:off x="609600" y="2152650"/>
            <a:ext cx="57150" cy="952500"/>
          </a:xfrm>
          <a:prstGeom prst="roundRect">
            <a:avLst>
              <a:gd name="adj" fmla="val 50000"/>
            </a:avLst>
          </a:prstGeom>
          <a:solidFill>
            <a:srgbClr val="47BCC6"/>
          </a:solidFill>
          <a:ln>
            <a:noFill/>
          </a:ln>
        </p:spPr>
      </p:sp>
      <p:sp>
        <p:nvSpPr>
          <p:cNvPr id="10" name="TextBox 10"/>
          <p:cNvSpPr txBox="1"/>
          <p:nvPr/>
        </p:nvSpPr>
        <p:spPr>
          <a:xfrm>
            <a:off x="944118" y="2393632"/>
            <a:ext cx="1353431" cy="322707"/>
          </a:xfrm>
          <a:prstGeom prst="rect">
            <a:avLst/>
          </a:prstGeom>
          <a:noFill/>
          <a:ln>
            <a:noFill/>
          </a:ln>
        </p:spPr>
        <p:txBody>
          <a:bodyPr wrap="none" lIns="0" tIns="0" rIns="0" bIns="0" anchor="t" anchorCtr="0">
            <a:spAutoFit/>
          </a:bodyPr>
          <a:lstStyle/>
          <a:p>
            <a:pPr algn="l"/>
            <a:r>
              <a:rPr lang="zh-CN" sz="1650" b="1" dirty="0">
                <a:solidFill>
                  <a:srgbClr val="0B2E33"/>
                </a:solidFill>
                <a:latin typeface="Zen Kaku Gothic New"/>
                <a:ea typeface="Zen Kaku Gothic New"/>
                <a:cs typeface="Zen Kaku Gothic New"/>
              </a:rPr>
              <a:t>演習1 Lv1</a:t>
            </a:r>
          </a:p>
        </p:txBody>
      </p:sp>
      <p:sp>
        <p:nvSpPr>
          <p:cNvPr id="11" name="TextBox 11"/>
          <p:cNvSpPr txBox="1"/>
          <p:nvPr/>
        </p:nvSpPr>
        <p:spPr>
          <a:xfrm>
            <a:off x="3039999" y="236362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書かずに済んだ指示</a:t>
            </a:r>
          </a:p>
        </p:txBody>
      </p:sp>
      <p:sp>
        <p:nvSpPr>
          <p:cNvPr id="12" name="TextBox 12"/>
          <p:cNvSpPr txBox="1"/>
          <p:nvPr/>
        </p:nvSpPr>
        <p:spPr>
          <a:xfrm>
            <a:off x="3040761" y="2703671"/>
            <a:ext cx="884717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CLAUDE.md と Skill が置いてあったので、毎回書かずに済んだ前提を数えます。</a:t>
            </a:r>
          </a:p>
        </p:txBody>
      </p:sp>
      <p:sp>
        <p:nvSpPr>
          <p:cNvPr id="13" name="Rectangle 13"/>
          <p:cNvSpPr/>
          <p:nvPr/>
        </p:nvSpPr>
        <p:spPr>
          <a:xfrm>
            <a:off x="609600" y="3219450"/>
            <a:ext cx="10972800" cy="952500"/>
          </a:xfrm>
          <a:prstGeom prst="roundRect">
            <a:avLst>
              <a:gd name="adj" fmla="val 10000"/>
            </a:avLst>
          </a:prstGeom>
          <a:solidFill>
            <a:srgbClr val="F7F9FA"/>
          </a:solidFill>
          <a:ln>
            <a:noFill/>
          </a:ln>
        </p:spPr>
      </p:sp>
      <p:sp>
        <p:nvSpPr>
          <p:cNvPr id="14" name="Rectangle 14"/>
          <p:cNvSpPr/>
          <p:nvPr/>
        </p:nvSpPr>
        <p:spPr>
          <a:xfrm>
            <a:off x="609600" y="3219450"/>
            <a:ext cx="57150" cy="952500"/>
          </a:xfrm>
          <a:prstGeom prst="roundRect">
            <a:avLst>
              <a:gd name="adj" fmla="val 50000"/>
            </a:avLst>
          </a:prstGeom>
          <a:solidFill>
            <a:srgbClr val="47BCC6"/>
          </a:solidFill>
          <a:ln>
            <a:noFill/>
          </a:ln>
        </p:spPr>
      </p:sp>
      <p:sp>
        <p:nvSpPr>
          <p:cNvPr id="15" name="TextBox 15"/>
          <p:cNvSpPr txBox="1"/>
          <p:nvPr/>
        </p:nvSpPr>
        <p:spPr>
          <a:xfrm>
            <a:off x="944118" y="3460432"/>
            <a:ext cx="1353431" cy="322707"/>
          </a:xfrm>
          <a:prstGeom prst="rect">
            <a:avLst/>
          </a:prstGeom>
          <a:noFill/>
          <a:ln>
            <a:noFill/>
          </a:ln>
        </p:spPr>
        <p:txBody>
          <a:bodyPr wrap="none" lIns="0" tIns="0" rIns="0" bIns="0" anchor="t" anchorCtr="0">
            <a:spAutoFit/>
          </a:bodyPr>
          <a:lstStyle/>
          <a:p>
            <a:pPr algn="l"/>
            <a:r>
              <a:rPr lang="zh-CN" sz="1650" b="1" dirty="0">
                <a:solidFill>
                  <a:srgbClr val="0B2E33"/>
                </a:solidFill>
                <a:latin typeface="Zen Kaku Gothic New"/>
                <a:ea typeface="Zen Kaku Gothic New"/>
                <a:cs typeface="Zen Kaku Gothic New"/>
              </a:rPr>
              <a:t>演習2 Lv2</a:t>
            </a:r>
          </a:p>
        </p:txBody>
      </p:sp>
      <p:sp>
        <p:nvSpPr>
          <p:cNvPr id="16" name="TextBox 16"/>
          <p:cNvSpPr txBox="1"/>
          <p:nvPr/>
        </p:nvSpPr>
        <p:spPr>
          <a:xfrm>
            <a:off x="3039999" y="343042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毎回書いた前提の回数</a:t>
            </a:r>
          </a:p>
        </p:txBody>
      </p:sp>
      <p:sp>
        <p:nvSpPr>
          <p:cNvPr id="17" name="TextBox 17"/>
          <p:cNvSpPr txBox="1"/>
          <p:nvPr/>
        </p:nvSpPr>
        <p:spPr>
          <a:xfrm>
            <a:off x="3040761" y="3770471"/>
            <a:ext cx="89546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プロジェクト側のハーネスが無い状態で、同じ前提を何回打ち直したかを数えます。</a:t>
            </a:r>
          </a:p>
        </p:txBody>
      </p:sp>
      <p:sp>
        <p:nvSpPr>
          <p:cNvPr id="18" name="Rectangle 18"/>
          <p:cNvSpPr/>
          <p:nvPr/>
        </p:nvSpPr>
        <p:spPr>
          <a:xfrm>
            <a:off x="609600" y="4286250"/>
            <a:ext cx="10972800" cy="952500"/>
          </a:xfrm>
          <a:prstGeom prst="roundRect">
            <a:avLst>
              <a:gd name="adj" fmla="val 10000"/>
            </a:avLst>
          </a:prstGeom>
          <a:solidFill>
            <a:srgbClr val="F7F9FA"/>
          </a:solidFill>
          <a:ln>
            <a:noFill/>
          </a:ln>
        </p:spPr>
      </p:sp>
      <p:sp>
        <p:nvSpPr>
          <p:cNvPr id="19" name="Rectangle 19"/>
          <p:cNvSpPr/>
          <p:nvPr/>
        </p:nvSpPr>
        <p:spPr>
          <a:xfrm>
            <a:off x="609600" y="4286250"/>
            <a:ext cx="57150" cy="952500"/>
          </a:xfrm>
          <a:prstGeom prst="roundRect">
            <a:avLst>
              <a:gd name="adj" fmla="val 50000"/>
            </a:avLst>
          </a:prstGeom>
          <a:solidFill>
            <a:srgbClr val="47BCC6"/>
          </a:solidFill>
          <a:ln>
            <a:noFill/>
          </a:ln>
        </p:spPr>
      </p:sp>
      <p:sp>
        <p:nvSpPr>
          <p:cNvPr id="20" name="TextBox 20"/>
          <p:cNvSpPr txBox="1"/>
          <p:nvPr/>
        </p:nvSpPr>
        <p:spPr>
          <a:xfrm>
            <a:off x="944118" y="4527232"/>
            <a:ext cx="1353431" cy="322707"/>
          </a:xfrm>
          <a:prstGeom prst="rect">
            <a:avLst/>
          </a:prstGeom>
          <a:noFill/>
          <a:ln>
            <a:noFill/>
          </a:ln>
        </p:spPr>
        <p:txBody>
          <a:bodyPr wrap="none" lIns="0" tIns="0" rIns="0" bIns="0" anchor="t" anchorCtr="0">
            <a:spAutoFit/>
          </a:bodyPr>
          <a:lstStyle/>
          <a:p>
            <a:pPr algn="l"/>
            <a:r>
              <a:rPr lang="zh-CN" sz="1650" b="1" dirty="0">
                <a:solidFill>
                  <a:srgbClr val="0B2E33"/>
                </a:solidFill>
                <a:latin typeface="Zen Kaku Gothic New"/>
                <a:ea typeface="Zen Kaku Gothic New"/>
                <a:cs typeface="Zen Kaku Gothic New"/>
              </a:rPr>
              <a:t>演習3 Lv3</a:t>
            </a:r>
          </a:p>
        </p:txBody>
      </p:sp>
      <p:sp>
        <p:nvSpPr>
          <p:cNvPr id="21" name="TextBox 21"/>
          <p:cNvSpPr txBox="1"/>
          <p:nvPr/>
        </p:nvSpPr>
        <p:spPr>
          <a:xfrm>
            <a:off x="3039999" y="449722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減った指示の文字数</a:t>
            </a:r>
          </a:p>
        </p:txBody>
      </p:sp>
      <p:sp>
        <p:nvSpPr>
          <p:cNvPr id="22" name="TextBox 22"/>
          <p:cNvSpPr txBox="1"/>
          <p:nvPr/>
        </p:nvSpPr>
        <p:spPr>
          <a:xfrm>
            <a:off x="3040761" y="4837271"/>
            <a:ext cx="861350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仕様とルールが読まれる状態で、依頼1回の文字数がどれだけ減ったかを見ます。</a:t>
            </a:r>
          </a:p>
        </p:txBody>
      </p:sp>
      <p:sp>
        <p:nvSpPr>
          <p:cNvPr id="23" name="Rectangle 23"/>
          <p:cNvSpPr/>
          <p:nvPr/>
        </p:nvSpPr>
        <p:spPr>
          <a:xfrm>
            <a:off x="609600" y="5429250"/>
            <a:ext cx="10972800" cy="819150"/>
          </a:xfrm>
          <a:prstGeom prst="roundRect">
            <a:avLst>
              <a:gd name="adj" fmla="val 9302"/>
            </a:avLst>
          </a:prstGeom>
          <a:solidFill>
            <a:srgbClr val="EEF6F7"/>
          </a:solidFill>
          <a:ln>
            <a:noFill/>
          </a:ln>
        </p:spPr>
      </p:sp>
      <p:sp>
        <p:nvSpPr>
          <p:cNvPr id="24" name="Rectangle 24"/>
          <p:cNvSpPr/>
          <p:nvPr/>
        </p:nvSpPr>
        <p:spPr>
          <a:xfrm>
            <a:off x="609600" y="5429250"/>
            <a:ext cx="57150" cy="819150"/>
          </a:xfrm>
          <a:prstGeom prst="roundRect">
            <a:avLst>
              <a:gd name="adj" fmla="val 50000"/>
            </a:avLst>
          </a:prstGeom>
          <a:solidFill>
            <a:srgbClr val="47BCC6"/>
          </a:solidFill>
          <a:ln>
            <a:noFill/>
          </a:ln>
        </p:spPr>
      </p:sp>
      <p:sp>
        <p:nvSpPr>
          <p:cNvPr id="25" name="TextBox 25"/>
          <p:cNvSpPr txBox="1"/>
          <p:nvPr/>
        </p:nvSpPr>
        <p:spPr>
          <a:xfrm>
            <a:off x="906780" y="5610225"/>
            <a:ext cx="833628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差の大きさより、どこに効いたかを言葉にできるほうが役に立ちます。</a:t>
            </a:r>
          </a:p>
        </p:txBody>
      </p:sp>
      <p:sp>
        <p:nvSpPr>
          <p:cNvPr id="26" name="TextBox 26"/>
          <p:cNvSpPr txBox="1"/>
          <p:nvPr/>
        </p:nvSpPr>
        <p:spPr>
          <a:xfrm>
            <a:off x="907161" y="5904071"/>
            <a:ext cx="921343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振り返りシートに、この3つの数と、いちばん効いた指示を1つ書いておいてください。</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212</a:t>
            </a:r>
          </a:p>
        </p:txBody>
      </p:sp>
    </p:spTree>
  </p:cSld>
  <p:clrMapOvr>
    <a:masterClrMapping/>
  </p:clrMapOvr>
  <p:transition xmlns:p14="http://schemas.microsoft.com/office/powerpoint/2010/main" p14:dur="400">
    <p:fade/>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4象限の埋まり具合</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932" y="1221105"/>
            <a:ext cx="10615060" cy="410718"/>
          </a:xfrm>
          <a:prstGeom prst="rect">
            <a:avLst/>
          </a:prstGeom>
          <a:noFill/>
          <a:ln>
            <a:noFill/>
          </a:ln>
        </p:spPr>
        <p:txBody>
          <a:bodyPr wrap="none" lIns="0" tIns="0" rIns="0" bIns="0" anchor="t" anchorCtr="0">
            <a:spAutoFit/>
          </a:bodyPr>
          <a:lstStyle/>
          <a:p>
            <a:pPr algn="l"/>
            <a:r>
              <a:rPr lang="zh-CN" sz="2100" b="1" dirty="0">
                <a:solidFill>
                  <a:srgbClr val="000000"/>
                </a:solidFill>
                <a:latin typeface="Zen Kaku Gothic New"/>
                <a:ea typeface="Zen Kaku Gothic New"/>
                <a:cs typeface="Zen Kaku Gothic New"/>
              </a:rPr>
              <a:t>本日で</a:t>
            </a:r>
            <a:r>
              <a:rPr lang="zh-CN" sz="2100" b="1" dirty="0">
                <a:solidFill>
                  <a:srgbClr val="264DBF"/>
                </a:solidFill>
                <a:latin typeface="Zen Kaku Gothic New"/>
                <a:ea typeface="Zen Kaku Gothic New"/>
                <a:cs typeface="Zen Kaku Gothic New"/>
              </a:rPr>
              <a:t>3つの象限</a:t>
            </a:r>
            <a:r>
              <a:rPr lang="zh-CN" sz="2100" b="1" dirty="0">
                <a:solidFill>
                  <a:srgbClr val="000000"/>
                </a:solidFill>
                <a:latin typeface="Zen Kaku Gothic New"/>
                <a:ea typeface="Zen Kaku Gothic New"/>
                <a:cs typeface="Zen Kaku Gothic New"/>
              </a:rPr>
              <a:t>に手が入りました。残る1つは現場で足します。</a:t>
            </a:r>
          </a:p>
        </p:txBody>
      </p:sp>
      <p:sp>
        <p:nvSpPr>
          <p:cNvPr id="7" name="Rectangle 7"/>
          <p:cNvSpPr/>
          <p:nvPr/>
        </p:nvSpPr>
        <p:spPr>
          <a:xfrm>
            <a:off x="609600" y="1714500"/>
            <a:ext cx="1905000" cy="495300"/>
          </a:xfrm>
          <a:prstGeom prst="rect">
            <a:avLst/>
          </a:prstGeom>
          <a:solidFill>
            <a:srgbClr val="0B2E33"/>
          </a:solidFill>
          <a:ln>
            <a:noFill/>
          </a:ln>
        </p:spPr>
      </p:sp>
      <p:sp>
        <p:nvSpPr>
          <p:cNvPr id="8" name="Rectangle 8"/>
          <p:cNvSpPr/>
          <p:nvPr/>
        </p:nvSpPr>
        <p:spPr>
          <a:xfrm>
            <a:off x="2552700" y="1714500"/>
            <a:ext cx="4381500" cy="495300"/>
          </a:xfrm>
          <a:prstGeom prst="rect">
            <a:avLst/>
          </a:prstGeom>
          <a:solidFill>
            <a:srgbClr val="0B2E33"/>
          </a:solidFill>
          <a:ln>
            <a:noFill/>
          </a:ln>
        </p:spPr>
      </p:sp>
      <p:sp>
        <p:nvSpPr>
          <p:cNvPr id="9" name="Rectangle 9"/>
          <p:cNvSpPr/>
          <p:nvPr/>
        </p:nvSpPr>
        <p:spPr>
          <a:xfrm>
            <a:off x="6972300" y="1714500"/>
            <a:ext cx="4610100" cy="495300"/>
          </a:xfrm>
          <a:prstGeom prst="rect">
            <a:avLst/>
          </a:prstGeom>
          <a:solidFill>
            <a:srgbClr val="0B2E33"/>
          </a:solidFill>
          <a:ln>
            <a:noFill/>
          </a:ln>
        </p:spPr>
      </p:sp>
      <p:sp>
        <p:nvSpPr>
          <p:cNvPr id="10" name="TextBox 10"/>
          <p:cNvSpPr txBox="1"/>
          <p:nvPr/>
        </p:nvSpPr>
        <p:spPr>
          <a:xfrm>
            <a:off x="2915602" y="1866900"/>
            <a:ext cx="3655695"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計算的（決定論・安価・高速）</a:t>
            </a:r>
          </a:p>
        </p:txBody>
      </p:sp>
      <p:sp>
        <p:nvSpPr>
          <p:cNvPr id="11" name="TextBox 11"/>
          <p:cNvSpPr txBox="1"/>
          <p:nvPr/>
        </p:nvSpPr>
        <p:spPr>
          <a:xfrm>
            <a:off x="7848552" y="1866900"/>
            <a:ext cx="2857595"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推論的（LLM の判断）</a:t>
            </a:r>
          </a:p>
        </p:txBody>
      </p:sp>
      <p:sp>
        <p:nvSpPr>
          <p:cNvPr id="12" name="Rectangle 12"/>
          <p:cNvSpPr/>
          <p:nvPr/>
        </p:nvSpPr>
        <p:spPr>
          <a:xfrm>
            <a:off x="609600" y="2247900"/>
            <a:ext cx="1905000" cy="1524000"/>
          </a:xfrm>
          <a:prstGeom prst="rect">
            <a:avLst/>
          </a:prstGeom>
          <a:solidFill>
            <a:srgbClr val="A3DDE3"/>
          </a:solidFill>
          <a:ln>
            <a:noFill/>
          </a:ln>
        </p:spPr>
      </p:sp>
      <p:sp>
        <p:nvSpPr>
          <p:cNvPr id="13" name="TextBox 13"/>
          <p:cNvSpPr txBox="1"/>
          <p:nvPr/>
        </p:nvSpPr>
        <p:spPr>
          <a:xfrm>
            <a:off x="1144548" y="2744629"/>
            <a:ext cx="835104"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ガイド</a:t>
            </a:r>
          </a:p>
        </p:txBody>
      </p:sp>
      <p:sp>
        <p:nvSpPr>
          <p:cNvPr id="14" name="TextBox 14"/>
          <p:cNvSpPr txBox="1"/>
          <p:nvPr/>
        </p:nvSpPr>
        <p:spPr>
          <a:xfrm>
            <a:off x="966692" y="3084671"/>
            <a:ext cx="1190816" cy="278702"/>
          </a:xfrm>
          <a:prstGeom prst="rect">
            <a:avLst/>
          </a:prstGeom>
          <a:noFill/>
          <a:ln>
            <a:noFill/>
          </a:ln>
        </p:spPr>
        <p:txBody>
          <a:bodyPr wrap="none" lIns="0" tIns="0" rIns="0" bIns="0" anchor="t" anchorCtr="0">
            <a:spAutoFit/>
          </a:bodyPr>
          <a:lstStyle/>
          <a:p>
            <a:pPr algn="ctr"/>
            <a:r>
              <a:rPr lang="zh-CN" sz="1420" dirty="0">
                <a:solidFill>
                  <a:srgbClr val="0B2E33"/>
                </a:solidFill>
                <a:latin typeface="Zen Kaku Gothic New"/>
                <a:ea typeface="Zen Kaku Gothic New"/>
                <a:cs typeface="Zen Kaku Gothic New"/>
              </a:rPr>
              <a:t>事前・予防</a:t>
            </a:r>
          </a:p>
        </p:txBody>
      </p:sp>
      <p:sp>
        <p:nvSpPr>
          <p:cNvPr id="15" name="Rectangle 15"/>
          <p:cNvSpPr/>
          <p:nvPr/>
        </p:nvSpPr>
        <p:spPr>
          <a:xfrm>
            <a:off x="2552700" y="2247900"/>
            <a:ext cx="4381500" cy="1524000"/>
          </a:xfrm>
          <a:prstGeom prst="rect">
            <a:avLst/>
          </a:prstGeom>
          <a:solidFill>
            <a:srgbClr val="F3F3F3"/>
          </a:solidFill>
          <a:ln>
            <a:noFill/>
          </a:ln>
        </p:spPr>
      </p:sp>
      <p:sp>
        <p:nvSpPr>
          <p:cNvPr id="16" name="TextBox 16"/>
          <p:cNvSpPr txBox="1"/>
          <p:nvPr/>
        </p:nvSpPr>
        <p:spPr>
          <a:xfrm>
            <a:off x="3188637" y="2752725"/>
            <a:ext cx="3109627" cy="293370"/>
          </a:xfrm>
          <a:prstGeom prst="rect">
            <a:avLst/>
          </a:prstGeom>
          <a:noFill/>
          <a:ln>
            <a:noFill/>
          </a:ln>
        </p:spPr>
        <p:txBody>
          <a:bodyPr wrap="none" lIns="0" tIns="0" rIns="0" bIns="0" anchor="t" anchorCtr="0">
            <a:spAutoFit/>
          </a:bodyPr>
          <a:lstStyle/>
          <a:p>
            <a:pPr algn="ctr"/>
            <a:r>
              <a:rPr lang="zh-CN" sz="1500" b="1" dirty="0">
                <a:solidFill>
                  <a:srgbClr val="484848"/>
                </a:solidFill>
                <a:latin typeface="Zen Kaku Gothic New"/>
                <a:ea typeface="Zen Kaku Gothic New"/>
                <a:cs typeface="Zen Kaku Gothic New"/>
              </a:rPr>
              <a:t>LSP、CLI、コードモッド</a:t>
            </a:r>
          </a:p>
        </p:txBody>
      </p:sp>
      <p:sp>
        <p:nvSpPr>
          <p:cNvPr id="17" name="TextBox 17"/>
          <p:cNvSpPr txBox="1"/>
          <p:nvPr/>
        </p:nvSpPr>
        <p:spPr>
          <a:xfrm>
            <a:off x="3559874" y="3084671"/>
            <a:ext cx="2367153" cy="278702"/>
          </a:xfrm>
          <a:prstGeom prst="rect">
            <a:avLst/>
          </a:prstGeom>
          <a:noFill/>
          <a:ln>
            <a:noFill/>
          </a:ln>
        </p:spPr>
        <p:txBody>
          <a:bodyPr wrap="none" lIns="0" tIns="0" rIns="0" bIns="0" anchor="t" anchorCtr="0">
            <a:spAutoFit/>
          </a:bodyPr>
          <a:lstStyle/>
          <a:p>
            <a:pPr algn="ctr"/>
            <a:r>
              <a:rPr lang="zh-CN" sz="1420" dirty="0">
                <a:solidFill>
                  <a:srgbClr val="8A9499"/>
                </a:solidFill>
                <a:latin typeface="Zen Kaku Gothic New"/>
                <a:ea typeface="Zen Kaku Gothic New"/>
                <a:cs typeface="Zen Kaku Gothic New"/>
              </a:rPr>
              <a:t>本日は触れていません</a:t>
            </a:r>
          </a:p>
        </p:txBody>
      </p:sp>
      <p:sp>
        <p:nvSpPr>
          <p:cNvPr id="18" name="Rectangle 18"/>
          <p:cNvSpPr/>
          <p:nvPr/>
        </p:nvSpPr>
        <p:spPr>
          <a:xfrm>
            <a:off x="6972300" y="2247900"/>
            <a:ext cx="4610100" cy="1524000"/>
          </a:xfrm>
          <a:prstGeom prst="rect">
            <a:avLst/>
          </a:prstGeom>
          <a:solidFill>
            <a:srgbClr val="47BCC6"/>
          </a:solidFill>
          <a:ln>
            <a:noFill/>
          </a:ln>
        </p:spPr>
      </p:sp>
      <p:sp>
        <p:nvSpPr>
          <p:cNvPr id="19" name="TextBox 19"/>
          <p:cNvSpPr txBox="1"/>
          <p:nvPr/>
        </p:nvSpPr>
        <p:spPr>
          <a:xfrm>
            <a:off x="8084967" y="2752725"/>
            <a:ext cx="2384767"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CLAUDE.md と Skill</a:t>
            </a:r>
          </a:p>
        </p:txBody>
      </p:sp>
      <p:sp>
        <p:nvSpPr>
          <p:cNvPr id="20" name="TextBox 20"/>
          <p:cNvSpPr txBox="1"/>
          <p:nvPr/>
        </p:nvSpPr>
        <p:spPr>
          <a:xfrm>
            <a:off x="7566231" y="3084671"/>
            <a:ext cx="3422237" cy="278702"/>
          </a:xfrm>
          <a:prstGeom prst="rect">
            <a:avLst/>
          </a:prstGeom>
          <a:noFill/>
          <a:ln>
            <a:noFill/>
          </a:ln>
        </p:spPr>
        <p:txBody>
          <a:bodyPr wrap="none" lIns="0" tIns="0" rIns="0" bIns="0" anchor="t" anchorCtr="0">
            <a:spAutoFit/>
          </a:bodyPr>
          <a:lstStyle/>
          <a:p>
            <a:pPr algn="ctr"/>
            <a:r>
              <a:rPr lang="zh-CN" sz="1420" dirty="0">
                <a:solidFill>
                  <a:srgbClr val="FFFFFF"/>
                </a:solidFill>
                <a:latin typeface="Zen Kaku Gothic New"/>
                <a:ea typeface="Zen Kaku Gothic New"/>
                <a:cs typeface="Zen Kaku Gothic New"/>
              </a:rPr>
              <a:t>M2・演習1・M6 で作りました</a:t>
            </a:r>
          </a:p>
        </p:txBody>
      </p:sp>
      <p:sp>
        <p:nvSpPr>
          <p:cNvPr id="21" name="Rectangle 21"/>
          <p:cNvSpPr/>
          <p:nvPr/>
        </p:nvSpPr>
        <p:spPr>
          <a:xfrm>
            <a:off x="609600" y="3810000"/>
            <a:ext cx="1905000" cy="1524000"/>
          </a:xfrm>
          <a:prstGeom prst="rect">
            <a:avLst/>
          </a:prstGeom>
          <a:solidFill>
            <a:srgbClr val="A3DDE3"/>
          </a:solidFill>
          <a:ln>
            <a:noFill/>
          </a:ln>
        </p:spPr>
      </p:sp>
      <p:sp>
        <p:nvSpPr>
          <p:cNvPr id="22" name="TextBox 22"/>
          <p:cNvSpPr txBox="1"/>
          <p:nvPr/>
        </p:nvSpPr>
        <p:spPr>
          <a:xfrm>
            <a:off x="1008031" y="4306729"/>
            <a:ext cx="11081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センサー</a:t>
            </a:r>
          </a:p>
        </p:txBody>
      </p:sp>
      <p:sp>
        <p:nvSpPr>
          <p:cNvPr id="23" name="TextBox 23"/>
          <p:cNvSpPr txBox="1"/>
          <p:nvPr/>
        </p:nvSpPr>
        <p:spPr>
          <a:xfrm>
            <a:off x="731425" y="4646771"/>
            <a:ext cx="1661351" cy="278702"/>
          </a:xfrm>
          <a:prstGeom prst="rect">
            <a:avLst/>
          </a:prstGeom>
          <a:noFill/>
          <a:ln>
            <a:noFill/>
          </a:ln>
        </p:spPr>
        <p:txBody>
          <a:bodyPr wrap="none" lIns="0" tIns="0" rIns="0" bIns="0" anchor="t" anchorCtr="0">
            <a:spAutoFit/>
          </a:bodyPr>
          <a:lstStyle/>
          <a:p>
            <a:pPr algn="ctr"/>
            <a:r>
              <a:rPr lang="zh-CN" sz="1420" dirty="0">
                <a:solidFill>
                  <a:srgbClr val="0B2E33"/>
                </a:solidFill>
                <a:latin typeface="Zen Kaku Gothic New"/>
                <a:ea typeface="Zen Kaku Gothic New"/>
                <a:cs typeface="Zen Kaku Gothic New"/>
              </a:rPr>
              <a:t>事後・自己修正</a:t>
            </a:r>
          </a:p>
        </p:txBody>
      </p:sp>
      <p:sp>
        <p:nvSpPr>
          <p:cNvPr id="24" name="Rectangle 24"/>
          <p:cNvSpPr/>
          <p:nvPr/>
        </p:nvSpPr>
        <p:spPr>
          <a:xfrm>
            <a:off x="2552700" y="3810000"/>
            <a:ext cx="4381500" cy="1524000"/>
          </a:xfrm>
          <a:prstGeom prst="rect">
            <a:avLst/>
          </a:prstGeom>
          <a:solidFill>
            <a:srgbClr val="8FD3DB"/>
          </a:solidFill>
          <a:ln>
            <a:noFill/>
          </a:ln>
        </p:spPr>
      </p:sp>
      <p:sp>
        <p:nvSpPr>
          <p:cNvPr id="25" name="TextBox 25"/>
          <p:cNvSpPr txBox="1"/>
          <p:nvPr/>
        </p:nvSpPr>
        <p:spPr>
          <a:xfrm>
            <a:off x="3476923" y="4314825"/>
            <a:ext cx="2533055"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規約チェックの Hook</a:t>
            </a:r>
          </a:p>
        </p:txBody>
      </p:sp>
      <p:sp>
        <p:nvSpPr>
          <p:cNvPr id="26" name="TextBox 26"/>
          <p:cNvSpPr txBox="1"/>
          <p:nvPr/>
        </p:nvSpPr>
        <p:spPr>
          <a:xfrm>
            <a:off x="3106984" y="4646771"/>
            <a:ext cx="3272933" cy="278702"/>
          </a:xfrm>
          <a:prstGeom prst="rect">
            <a:avLst/>
          </a:prstGeom>
          <a:noFill/>
          <a:ln>
            <a:noFill/>
          </a:ln>
        </p:spPr>
        <p:txBody>
          <a:bodyPr wrap="none" lIns="0" tIns="0" rIns="0" bIns="0" anchor="t" anchorCtr="0">
            <a:spAutoFit/>
          </a:bodyPr>
          <a:lstStyle/>
          <a:p>
            <a:pPr algn="ctr"/>
            <a:r>
              <a:rPr lang="zh-CN" sz="1420" dirty="0">
                <a:solidFill>
                  <a:srgbClr val="0B2E33"/>
                </a:solidFill>
                <a:latin typeface="Zen Kaku Gothic New"/>
                <a:ea typeface="Zen Kaku Gothic New"/>
                <a:cs typeface="Zen Kaku Gothic New"/>
              </a:rPr>
              <a:t>演習3 で機械判定を受けました</a:t>
            </a:r>
          </a:p>
        </p:txBody>
      </p:sp>
      <p:sp>
        <p:nvSpPr>
          <p:cNvPr id="27" name="Rectangle 27"/>
          <p:cNvSpPr/>
          <p:nvPr/>
        </p:nvSpPr>
        <p:spPr>
          <a:xfrm>
            <a:off x="6972300" y="3810000"/>
            <a:ext cx="4610100" cy="1524000"/>
          </a:xfrm>
          <a:prstGeom prst="rect">
            <a:avLst/>
          </a:prstGeom>
          <a:solidFill>
            <a:srgbClr val="8FD3DB"/>
          </a:solidFill>
          <a:ln>
            <a:noFill/>
          </a:ln>
        </p:spPr>
      </p:sp>
      <p:sp>
        <p:nvSpPr>
          <p:cNvPr id="28" name="TextBox 28"/>
          <p:cNvSpPr txBox="1"/>
          <p:nvPr/>
        </p:nvSpPr>
        <p:spPr>
          <a:xfrm>
            <a:off x="7657529" y="4314825"/>
            <a:ext cx="3239643" cy="293370"/>
          </a:xfrm>
          <a:prstGeom prst="rect">
            <a:avLst/>
          </a:prstGeom>
          <a:noFill/>
          <a:ln>
            <a:noFill/>
          </a:ln>
        </p:spPr>
        <p:txBody>
          <a:bodyPr wrap="none" lIns="0" tIns="0" rIns="0" bIns="0" anchor="t" anchorCtr="0">
            <a:spAutoFit/>
          </a:bodyPr>
          <a:lstStyle/>
          <a:p>
            <a:pPr algn="ctr"/>
            <a:r>
              <a:rPr lang="zh-CN" sz="1500" b="1" dirty="0">
                <a:solidFill>
                  <a:srgbClr val="0B2E33"/>
                </a:solidFill>
                <a:latin typeface="Zen Kaku Gothic New"/>
                <a:ea typeface="Zen Kaku Gothic New"/>
                <a:cs typeface="Zen Kaku Gothic New"/>
              </a:rPr>
              <a:t>code-reviewer のレビュー</a:t>
            </a:r>
          </a:p>
        </p:txBody>
      </p:sp>
      <p:sp>
        <p:nvSpPr>
          <p:cNvPr id="29" name="TextBox 29"/>
          <p:cNvSpPr txBox="1"/>
          <p:nvPr/>
        </p:nvSpPr>
        <p:spPr>
          <a:xfrm>
            <a:off x="7819596" y="4646771"/>
            <a:ext cx="2915507" cy="278702"/>
          </a:xfrm>
          <a:prstGeom prst="rect">
            <a:avLst/>
          </a:prstGeom>
          <a:noFill/>
          <a:ln>
            <a:noFill/>
          </a:ln>
        </p:spPr>
        <p:txBody>
          <a:bodyPr wrap="none" lIns="0" tIns="0" rIns="0" bIns="0" anchor="t" anchorCtr="0">
            <a:spAutoFit/>
          </a:bodyPr>
          <a:lstStyle/>
          <a:p>
            <a:pPr algn="ctr"/>
            <a:r>
              <a:rPr lang="zh-CN" sz="1420" dirty="0">
                <a:solidFill>
                  <a:srgbClr val="0B2E33"/>
                </a:solidFill>
                <a:latin typeface="Zen Kaku Gothic New"/>
                <a:ea typeface="Zen Kaku Gothic New"/>
                <a:cs typeface="Zen Kaku Gothic New"/>
              </a:rPr>
              <a:t>M5 と演習3 で使いました</a:t>
            </a:r>
          </a:p>
        </p:txBody>
      </p:sp>
      <p:sp>
        <p:nvSpPr>
          <p:cNvPr id="30" name="Rectangle 30"/>
          <p:cNvSpPr/>
          <p:nvPr/>
        </p:nvSpPr>
        <p:spPr>
          <a:xfrm>
            <a:off x="6972300" y="2247900"/>
            <a:ext cx="4610100" cy="1524000"/>
          </a:xfrm>
          <a:prstGeom prst="rect">
            <a:avLst/>
          </a:prstGeom>
          <a:noFill/>
          <a:ln w="28575">
            <a:solidFill>
              <a:srgbClr val="0B2E33"/>
            </a:solidFill>
          </a:ln>
        </p:spPr>
      </p:sp>
      <p:sp>
        <p:nvSpPr>
          <p:cNvPr id="31" name="Rectangle 31"/>
          <p:cNvSpPr/>
          <p:nvPr/>
        </p:nvSpPr>
        <p:spPr>
          <a:xfrm>
            <a:off x="609600" y="5524500"/>
            <a:ext cx="10972800" cy="857250"/>
          </a:xfrm>
          <a:prstGeom prst="roundRect">
            <a:avLst>
              <a:gd name="adj" fmla="val 8889"/>
            </a:avLst>
          </a:prstGeom>
          <a:solidFill>
            <a:srgbClr val="F7F9FA"/>
          </a:solidFill>
          <a:ln>
            <a:noFill/>
          </a:ln>
        </p:spPr>
      </p:sp>
      <p:sp>
        <p:nvSpPr>
          <p:cNvPr id="32" name="Rectangle 32"/>
          <p:cNvSpPr/>
          <p:nvPr/>
        </p:nvSpPr>
        <p:spPr>
          <a:xfrm>
            <a:off x="876300" y="5772150"/>
            <a:ext cx="209550" cy="209550"/>
          </a:xfrm>
          <a:prstGeom prst="rect">
            <a:avLst/>
          </a:prstGeom>
          <a:solidFill>
            <a:srgbClr val="47BCC6"/>
          </a:solidFill>
          <a:ln>
            <a:noFill/>
          </a:ln>
        </p:spPr>
      </p:sp>
      <p:sp>
        <p:nvSpPr>
          <p:cNvPr id="33" name="TextBox 33"/>
          <p:cNvSpPr txBox="1"/>
          <p:nvPr/>
        </p:nvSpPr>
        <p:spPr>
          <a:xfrm>
            <a:off x="1173861" y="5789771"/>
            <a:ext cx="11908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本日の中心</a:t>
            </a:r>
          </a:p>
        </p:txBody>
      </p:sp>
      <p:sp>
        <p:nvSpPr>
          <p:cNvPr id="34" name="Rectangle 34"/>
          <p:cNvSpPr/>
          <p:nvPr/>
        </p:nvSpPr>
        <p:spPr>
          <a:xfrm>
            <a:off x="2857500" y="5772150"/>
            <a:ext cx="209550" cy="209550"/>
          </a:xfrm>
          <a:prstGeom prst="rect">
            <a:avLst/>
          </a:prstGeom>
          <a:solidFill>
            <a:srgbClr val="8FD3DB"/>
          </a:solidFill>
          <a:ln>
            <a:noFill/>
          </a:ln>
        </p:spPr>
      </p:sp>
      <p:sp>
        <p:nvSpPr>
          <p:cNvPr id="35" name="TextBox 35"/>
          <p:cNvSpPr txBox="1"/>
          <p:nvPr/>
        </p:nvSpPr>
        <p:spPr>
          <a:xfrm>
            <a:off x="3155061" y="5789771"/>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本日さわった層</a:t>
            </a:r>
          </a:p>
        </p:txBody>
      </p:sp>
      <p:sp>
        <p:nvSpPr>
          <p:cNvPr id="36" name="Rectangle 36"/>
          <p:cNvSpPr/>
          <p:nvPr/>
        </p:nvSpPr>
        <p:spPr>
          <a:xfrm>
            <a:off x="5334000" y="5772150"/>
            <a:ext cx="209550" cy="209550"/>
          </a:xfrm>
          <a:prstGeom prst="rect">
            <a:avLst/>
          </a:prstGeom>
          <a:solidFill>
            <a:srgbClr val="F3F3F3"/>
          </a:solidFill>
          <a:ln w="9525">
            <a:solidFill>
              <a:srgbClr val="CBD5D8"/>
            </a:solidFill>
          </a:ln>
        </p:spPr>
      </p:sp>
      <p:sp>
        <p:nvSpPr>
          <p:cNvPr id="37" name="TextBox 37"/>
          <p:cNvSpPr txBox="1"/>
          <p:nvPr/>
        </p:nvSpPr>
        <p:spPr>
          <a:xfrm>
            <a:off x="5631561" y="5789771"/>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手つかず</a:t>
            </a:r>
          </a:p>
        </p:txBody>
      </p:sp>
      <p:sp>
        <p:nvSpPr>
          <p:cNvPr id="38" name="TextBox 38"/>
          <p:cNvSpPr txBox="1"/>
          <p:nvPr/>
        </p:nvSpPr>
        <p:spPr>
          <a:xfrm>
            <a:off x="869061" y="6094571"/>
            <a:ext cx="814297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自分のプロジェクトでは、どの象限から足すかを1つ決めておいてください。</a:t>
            </a:r>
          </a:p>
        </p:txBody>
      </p:sp>
      <p:sp>
        <p:nvSpPr>
          <p:cNvPr id="39" name="TextBox 3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0" name="TextBox 4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213</a:t>
            </a:r>
          </a:p>
        </p:txBody>
      </p:sp>
    </p:spTree>
  </p:cSld>
  <p:clrMapOvr>
    <a:masterClrMapping/>
  </p:clrMapOvr>
  <p:transition xmlns:p14="http://schemas.microsoft.com/office/powerpoint/2010/main" p14:dur="400">
    <p:fade/>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個人設定の後始末</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932" y="1221105"/>
            <a:ext cx="8576405" cy="410718"/>
          </a:xfrm>
          <a:prstGeom prst="rect">
            <a:avLst/>
          </a:prstGeom>
          <a:noFill/>
          <a:ln>
            <a:noFill/>
          </a:ln>
        </p:spPr>
        <p:txBody>
          <a:bodyPr wrap="none" lIns="0" tIns="0" rIns="0" bIns="0" anchor="t" anchorCtr="0">
            <a:spAutoFit/>
          </a:bodyPr>
          <a:lstStyle/>
          <a:p>
            <a:pPr algn="l"/>
            <a:r>
              <a:rPr lang="zh-CN" sz="2100" b="1" dirty="0">
                <a:solidFill>
                  <a:srgbClr val="000000"/>
                </a:solidFill>
                <a:latin typeface="Zen Kaku Gothic New"/>
                <a:ea typeface="Zen Kaku Gothic New"/>
                <a:cs typeface="Zen Kaku Gothic New"/>
              </a:rPr>
              <a:t>午前に入れたユーザー設定を、</a:t>
            </a:r>
            <a:r>
              <a:rPr lang="en-US" sz="2100" b="1" dirty="0">
                <a:solidFill>
                  <a:srgbClr val="264DBF"/>
                </a:solidFill>
                <a:latin typeface="Zen Kaku Gothic New"/>
                <a:ea typeface="Zen Kaku Gothic New"/>
                <a:cs typeface="Zen Kaku Gothic New"/>
              </a:rPr>
              <a:t>.bak</a:t>
            </a:r>
            <a:r>
              <a:rPr lang="zh-CN" sz="2100" b="1" dirty="0">
                <a:solidFill>
                  <a:srgbClr val="000000"/>
                </a:solidFill>
                <a:latin typeface="Zen Kaku Gothic New"/>
                <a:ea typeface="Zen Kaku Gothic New"/>
                <a:cs typeface="Zen Kaku Gothic New"/>
              </a:rPr>
              <a:t xml:space="preserve"> から戻します。</a:t>
            </a:r>
          </a:p>
        </p:txBody>
      </p:sp>
      <p:sp>
        <p:nvSpPr>
          <p:cNvPr id="7" name="Rectangle 7"/>
          <p:cNvSpPr/>
          <p:nvPr/>
        </p:nvSpPr>
        <p:spPr>
          <a:xfrm>
            <a:off x="609600" y="1866900"/>
            <a:ext cx="5334000" cy="3619500"/>
          </a:xfrm>
          <a:prstGeom prst="roundRect">
            <a:avLst>
              <a:gd name="adj" fmla="val 2105"/>
            </a:avLst>
          </a:prstGeom>
          <a:solidFill>
            <a:srgbClr val="F2F4F8"/>
          </a:solidFill>
          <a:ln w="14288">
            <a:solidFill>
              <a:srgbClr val="9AA0B4"/>
            </a:solidFill>
            <a:custDash>
              <a:ds d="400000" sp="266666"/>
            </a:custDash>
          </a:ln>
        </p:spPr>
      </p:sp>
      <p:sp>
        <p:nvSpPr>
          <p:cNvPr id="8" name="TextBox 8"/>
          <p:cNvSpPr txBox="1"/>
          <p:nvPr/>
        </p:nvSpPr>
        <p:spPr>
          <a:xfrm>
            <a:off x="2228850" y="3228975"/>
            <a:ext cx="2095500" cy="293370"/>
          </a:xfrm>
          <a:prstGeom prst="rect">
            <a:avLst/>
          </a:prstGeom>
          <a:noFill/>
          <a:ln>
            <a:noFill/>
          </a:ln>
        </p:spPr>
        <p:txBody>
          <a:bodyPr wrap="none" lIns="0" tIns="0" rIns="0" bIns="0" anchor="t" anchorCtr="0">
            <a:spAutoFit/>
          </a:bodyPr>
          <a:lstStyle/>
          <a:p>
            <a:pPr algn="ctr"/>
            <a:r>
              <a:rPr lang="zh-CN" sz="1500" b="1" dirty="0">
                <a:solidFill>
                  <a:srgbClr val="5B6472"/>
                </a:solidFill>
                <a:latin typeface="Zen Kaku Gothic New"/>
                <a:ea typeface="Zen Kaku Gothic New"/>
                <a:cs typeface="Zen Kaku Gothic New"/>
              </a:rPr>
              <a:t>［要挿入：図版］</a:t>
            </a:r>
          </a:p>
        </p:txBody>
      </p:sp>
      <p:sp>
        <p:nvSpPr>
          <p:cNvPr id="9" name="TextBox 9"/>
          <p:cNvSpPr txBox="1"/>
          <p:nvPr/>
        </p:nvSpPr>
        <p:spPr>
          <a:xfrm>
            <a:off x="1251942" y="3579971"/>
            <a:ext cx="4049316" cy="545402"/>
          </a:xfrm>
          <a:prstGeom prst="rect">
            <a:avLst/>
          </a:prstGeom>
          <a:noFill/>
          <a:ln>
            <a:noFill/>
          </a:ln>
        </p:spPr>
        <p:txBody>
          <a:bodyPr wrap="square" lIns="0" tIns="0" rIns="0" bIns="0" anchor="t" anchorCtr="0"/>
          <a:lstStyle/>
          <a:p>
            <a:pPr algn="ctr">
              <a:lnSpc>
                <a:spcPts val="2100"/>
              </a:lnSpc>
            </a:pPr>
            <a:r>
              <a:rPr lang="zh-CN" sz="1420" dirty="0">
                <a:solidFill>
                  <a:srgbClr val="8A8F9C"/>
                </a:solidFill>
                <a:latin typeface="Zen Kaku Gothic New"/>
                <a:ea typeface="Zen Kaku Gothic New"/>
                <a:cs typeface="Zen Kaku Gothic New"/>
              </a:rPr>
              <a:t>VSCode で ~/.claude/ を開き、</a:t>
            </a:r>
          </a:p>
          <a:p>
            <a:pPr algn="ctr">
              <a:lnSpc>
                <a:spcPts val="2100"/>
              </a:lnSpc>
            </a:pPr>
            <a:r>
              <a:rPr lang="zh-CN" sz="1420" dirty="0">
                <a:solidFill>
                  <a:srgbClr val="8A8F9C"/>
                </a:solidFill>
                <a:latin typeface="Zen Kaku Gothic New"/>
                <a:ea typeface="Zen Kaku Gothic New"/>
                <a:cs typeface="Zen Kaku Gothic New"/>
              </a:rPr>
              <a:t>settings.json.bak を戻す操作の画面</a:t>
            </a:r>
          </a:p>
        </p:txBody>
      </p:sp>
      <p:sp>
        <p:nvSpPr>
          <p:cNvPr id="10" name="TextBox 10"/>
          <p:cNvSpPr txBox="1"/>
          <p:nvPr/>
        </p:nvSpPr>
        <p:spPr>
          <a:xfrm>
            <a:off x="1109424" y="5599271"/>
            <a:ext cx="4334351"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撮影後に差し替えます（PS56）</a:t>
            </a:r>
          </a:p>
        </p:txBody>
      </p:sp>
      <p:sp>
        <p:nvSpPr>
          <p:cNvPr id="11" name="Ellipse 11"/>
          <p:cNvSpPr/>
          <p:nvPr/>
        </p:nvSpPr>
        <p:spPr>
          <a:xfrm>
            <a:off x="6305550" y="1809750"/>
            <a:ext cx="342900" cy="342900"/>
          </a:xfrm>
          <a:prstGeom prst="ellipse">
            <a:avLst/>
          </a:prstGeom>
          <a:solidFill>
            <a:srgbClr val="264DBF"/>
          </a:solidFill>
          <a:ln>
            <a:noFill/>
          </a:ln>
        </p:spPr>
      </p:sp>
      <p:sp>
        <p:nvSpPr>
          <p:cNvPr id="12" name="TextBox 12"/>
          <p:cNvSpPr txBox="1"/>
          <p:nvPr/>
        </p:nvSpPr>
        <p:spPr>
          <a:xfrm>
            <a:off x="6401828" y="18845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6774180" y="1876425"/>
            <a:ext cx="260256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settings.json を戻す</a:t>
            </a:r>
          </a:p>
        </p:txBody>
      </p:sp>
      <p:sp>
        <p:nvSpPr>
          <p:cNvPr id="14" name="TextBox 14"/>
          <p:cNvSpPr txBox="1"/>
          <p:nvPr/>
        </p:nvSpPr>
        <p:spPr>
          <a:xfrm>
            <a:off x="6774561" y="2170271"/>
            <a:ext cx="4190476"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.bak の名前を settings.json に戻して</a:t>
            </a:r>
          </a:p>
          <a:p>
            <a:pPr algn="l">
              <a:lnSpc>
                <a:spcPts val="1950"/>
              </a:lnSpc>
            </a:pPr>
            <a:r>
              <a:rPr lang="zh-CN" sz="1420" dirty="0">
                <a:solidFill>
                  <a:srgbClr val="484848"/>
                </a:solidFill>
                <a:latin typeface="Zen Kaku Gothic New"/>
                <a:ea typeface="Zen Kaku Gothic New"/>
                <a:cs typeface="Zen Kaku Gothic New"/>
              </a:rPr>
              <a:t>上書きします。</a:t>
            </a:r>
          </a:p>
        </p:txBody>
      </p:sp>
      <p:sp>
        <p:nvSpPr>
          <p:cNvPr id="15" name="Ellipse 15"/>
          <p:cNvSpPr/>
          <p:nvPr/>
        </p:nvSpPr>
        <p:spPr>
          <a:xfrm>
            <a:off x="6305550" y="2819400"/>
            <a:ext cx="342900" cy="342900"/>
          </a:xfrm>
          <a:prstGeom prst="ellipse">
            <a:avLst/>
          </a:prstGeom>
          <a:solidFill>
            <a:srgbClr val="264DBF"/>
          </a:solidFill>
          <a:ln>
            <a:noFill/>
          </a:ln>
        </p:spPr>
      </p:sp>
      <p:sp>
        <p:nvSpPr>
          <p:cNvPr id="16" name="TextBox 16"/>
          <p:cNvSpPr txBox="1"/>
          <p:nvPr/>
        </p:nvSpPr>
        <p:spPr>
          <a:xfrm>
            <a:off x="6401828" y="28941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6774180" y="2886075"/>
            <a:ext cx="233928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CLAUDE.md を戻す</a:t>
            </a:r>
          </a:p>
        </p:txBody>
      </p:sp>
      <p:sp>
        <p:nvSpPr>
          <p:cNvPr id="18" name="TextBox 18"/>
          <p:cNvSpPr txBox="1"/>
          <p:nvPr/>
        </p:nvSpPr>
        <p:spPr>
          <a:xfrm>
            <a:off x="6774561" y="3179921"/>
            <a:ext cx="4249293"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研修用に足した出力の書式は、業務では</a:t>
            </a:r>
          </a:p>
          <a:p>
            <a:pPr algn="l">
              <a:lnSpc>
                <a:spcPts val="1950"/>
              </a:lnSpc>
            </a:pPr>
            <a:r>
              <a:rPr lang="zh-CN" sz="1420" dirty="0">
                <a:solidFill>
                  <a:srgbClr val="484848"/>
                </a:solidFill>
                <a:latin typeface="Zen Kaku Gothic New"/>
                <a:ea typeface="Zen Kaku Gothic New"/>
                <a:cs typeface="Zen Kaku Gothic New"/>
              </a:rPr>
              <a:t>外しておきます。</a:t>
            </a:r>
          </a:p>
        </p:txBody>
      </p:sp>
      <p:sp>
        <p:nvSpPr>
          <p:cNvPr id="19" name="Ellipse 19"/>
          <p:cNvSpPr/>
          <p:nvPr/>
        </p:nvSpPr>
        <p:spPr>
          <a:xfrm>
            <a:off x="6305550" y="3829050"/>
            <a:ext cx="342900" cy="342900"/>
          </a:xfrm>
          <a:prstGeom prst="ellipse">
            <a:avLst/>
          </a:prstGeom>
          <a:solidFill>
            <a:srgbClr val="264DBF"/>
          </a:solidFill>
          <a:ln>
            <a:noFill/>
          </a:ln>
        </p:spPr>
      </p:sp>
      <p:sp>
        <p:nvSpPr>
          <p:cNvPr id="20" name="TextBox 20"/>
          <p:cNvSpPr txBox="1"/>
          <p:nvPr/>
        </p:nvSpPr>
        <p:spPr>
          <a:xfrm>
            <a:off x="6401828" y="39038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6774180" y="389572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残してよいもの</a:t>
            </a:r>
          </a:p>
        </p:txBody>
      </p:sp>
      <p:sp>
        <p:nvSpPr>
          <p:cNvPr id="22" name="TextBox 22"/>
          <p:cNvSpPr txBox="1"/>
          <p:nvPr/>
        </p:nvSpPr>
        <p:spPr>
          <a:xfrm>
            <a:off x="6774561" y="4189571"/>
            <a:ext cx="4378690"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statusLine の設定は、そのまま残しても</a:t>
            </a:r>
          </a:p>
          <a:p>
            <a:pPr algn="l">
              <a:lnSpc>
                <a:spcPts val="1950"/>
              </a:lnSpc>
            </a:pPr>
            <a:r>
              <a:rPr lang="zh-CN" sz="1420" dirty="0">
                <a:solidFill>
                  <a:srgbClr val="484848"/>
                </a:solidFill>
                <a:latin typeface="Zen Kaku Gothic New"/>
                <a:ea typeface="Zen Kaku Gothic New"/>
                <a:cs typeface="Zen Kaku Gothic New"/>
              </a:rPr>
              <a:t>差し支えありません。</a:t>
            </a:r>
          </a:p>
        </p:txBody>
      </p:sp>
      <p:sp>
        <p:nvSpPr>
          <p:cNvPr id="23" name="Ellipse 23"/>
          <p:cNvSpPr/>
          <p:nvPr/>
        </p:nvSpPr>
        <p:spPr>
          <a:xfrm>
            <a:off x="6305550" y="4838700"/>
            <a:ext cx="342900" cy="342900"/>
          </a:xfrm>
          <a:prstGeom prst="ellipse">
            <a:avLst/>
          </a:prstGeom>
          <a:solidFill>
            <a:srgbClr val="264DBF"/>
          </a:solidFill>
          <a:ln>
            <a:noFill/>
          </a:ln>
        </p:spPr>
      </p:sp>
      <p:sp>
        <p:nvSpPr>
          <p:cNvPr id="24" name="TextBox 24"/>
          <p:cNvSpPr txBox="1"/>
          <p:nvPr/>
        </p:nvSpPr>
        <p:spPr>
          <a:xfrm>
            <a:off x="6401828" y="49134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5" name="TextBox 25"/>
          <p:cNvSpPr txBox="1"/>
          <p:nvPr/>
        </p:nvSpPr>
        <p:spPr>
          <a:xfrm>
            <a:off x="6774180" y="4905375"/>
            <a:ext cx="23519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公式Skill 2本の扱い</a:t>
            </a:r>
          </a:p>
        </p:txBody>
      </p:sp>
      <p:sp>
        <p:nvSpPr>
          <p:cNvPr id="26" name="TextBox 26"/>
          <p:cNvSpPr txBox="1"/>
          <p:nvPr/>
        </p:nvSpPr>
        <p:spPr>
          <a:xfrm>
            <a:off x="6774561" y="5199221"/>
            <a:ext cx="4014026"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使い続けるなら残します。消す場合は</a:t>
            </a:r>
          </a:p>
          <a:p>
            <a:pPr algn="l">
              <a:lnSpc>
                <a:spcPts val="1950"/>
              </a:lnSpc>
            </a:pPr>
            <a:r>
              <a:rPr lang="zh-CN" sz="1420" dirty="0">
                <a:solidFill>
                  <a:srgbClr val="484848"/>
                </a:solidFill>
                <a:latin typeface="Zen Kaku Gothic New"/>
                <a:ea typeface="Zen Kaku Gothic New"/>
                <a:cs typeface="Zen Kaku Gothic New"/>
              </a:rPr>
              <a:t>フォルダごと削除します。</a:t>
            </a:r>
          </a:p>
        </p:txBody>
      </p:sp>
      <p:sp>
        <p:nvSpPr>
          <p:cNvPr id="27" name="TextBox 27"/>
          <p:cNvSpPr txBox="1"/>
          <p:nvPr/>
        </p:nvSpPr>
        <p:spPr>
          <a:xfrm>
            <a:off x="602361" y="6037421"/>
            <a:ext cx="995566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同じ手順は、配布物の README.md 末尾とハンズオンガイドの末尾にも載せてあります。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214</a:t>
            </a:r>
          </a:p>
        </p:txBody>
      </p:sp>
    </p:spTree>
  </p:cSld>
  <p:clrMapOvr>
    <a:masterClrMapping/>
  </p:clrMapOvr>
  <p:transition xmlns:p14="http://schemas.microsoft.com/office/powerpoint/2010/main" p14:dur="400">
    <p:fade/>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1309299"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明日いちばん最初にやることとして、いま勧められるのはどれですか。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7923371"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自分のリポジトリを VSCode で開き、/init で CLAUDE.md を1枚作る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6904249"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演習3 と同じ Hook・Skill・サブエージェントを一式そろえる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5712381"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全社で共通の CLAUDE.md を先に決めてから配る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59588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今日の演習フォルダで、同じ課題をもう一度やり直す</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215</a:t>
            </a:r>
          </a:p>
        </p:txBody>
      </p:sp>
    </p:spTree>
  </p:cSld>
  <p:clrMapOvr>
    <a:masterClrMapping/>
  </p:clrMapOvr>
  <p:transition xmlns:p14="http://schemas.microsoft.com/office/powerpoint/2010/main" p14:dur="400">
    <p:fade/>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11122247"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A</a:t>
            </a:r>
            <a:r>
              <a:rPr lang="zh-CN" sz="2250" b="1" dirty="0">
                <a:solidFill>
                  <a:srgbClr val="000000"/>
                </a:solidFill>
                <a:latin typeface="Zen Kaku Gothic New"/>
                <a:ea typeface="Zen Kaku Gothic New"/>
                <a:cs typeface="Zen Kaku Gothic New"/>
              </a:rPr>
              <a:t>。自分のリポジトリで CLAUDE.md を1枚作ります。</a:t>
            </a:r>
          </a:p>
        </p:txBody>
      </p:sp>
      <p:sp>
        <p:nvSpPr>
          <p:cNvPr id="9" name="Rectangle 9"/>
          <p:cNvSpPr/>
          <p:nvPr/>
        </p:nvSpPr>
        <p:spPr>
          <a:xfrm>
            <a:off x="609600" y="1866900"/>
            <a:ext cx="10972800" cy="857250"/>
          </a:xfrm>
          <a:prstGeom prst="roundRect">
            <a:avLst>
              <a:gd name="adj" fmla="val 11111"/>
            </a:avLst>
          </a:prstGeom>
          <a:solidFill>
            <a:srgbClr val="EEF6F7"/>
          </a:solidFill>
          <a:ln>
            <a:noFill/>
          </a:ln>
        </p:spPr>
      </p:sp>
      <p:sp>
        <p:nvSpPr>
          <p:cNvPr id="10" name="Rectangle 10"/>
          <p:cNvSpPr/>
          <p:nvPr/>
        </p:nvSpPr>
        <p:spPr>
          <a:xfrm>
            <a:off x="609600" y="1866900"/>
            <a:ext cx="76200" cy="857250"/>
          </a:xfrm>
          <a:prstGeom prst="roundRect">
            <a:avLst>
              <a:gd name="adj" fmla="val 50000"/>
            </a:avLst>
          </a:prstGeom>
          <a:solidFill>
            <a:srgbClr val="47BCC6"/>
          </a:solidFill>
          <a:ln>
            <a:noFill/>
          </a:ln>
        </p:spPr>
      </p:sp>
      <p:sp>
        <p:nvSpPr>
          <p:cNvPr id="11" name="Ellipse 11"/>
          <p:cNvSpPr/>
          <p:nvPr/>
        </p:nvSpPr>
        <p:spPr>
          <a:xfrm>
            <a:off x="876300" y="2066925"/>
            <a:ext cx="457200" cy="457200"/>
          </a:xfrm>
          <a:prstGeom prst="ellipse">
            <a:avLst/>
          </a:prstGeom>
          <a:solidFill>
            <a:srgbClr val="47BCC6"/>
          </a:solidFill>
          <a:ln>
            <a:noFill/>
          </a:ln>
        </p:spPr>
      </p:sp>
      <p:sp>
        <p:nvSpPr>
          <p:cNvPr id="12" name="TextBox 12"/>
          <p:cNvSpPr txBox="1"/>
          <p:nvPr/>
        </p:nvSpPr>
        <p:spPr>
          <a:xfrm>
            <a:off x="1011807" y="2193608"/>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A</a:t>
            </a:r>
          </a:p>
        </p:txBody>
      </p:sp>
      <p:sp>
        <p:nvSpPr>
          <p:cNvPr id="13" name="TextBox 13"/>
          <p:cNvSpPr txBox="1"/>
          <p:nvPr/>
        </p:nvSpPr>
        <p:spPr>
          <a:xfrm>
            <a:off x="1497330" y="2057400"/>
            <a:ext cx="577496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自分のリポジトリを開いて /init を実行する</a:t>
            </a:r>
          </a:p>
        </p:txBody>
      </p:sp>
      <p:sp>
        <p:nvSpPr>
          <p:cNvPr id="14" name="TextBox 14"/>
          <p:cNvSpPr txBox="1"/>
          <p:nvPr/>
        </p:nvSpPr>
        <p:spPr>
          <a:xfrm>
            <a:off x="1497711" y="2379821"/>
            <a:ext cx="90840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1枚あれば、毎回書いていた前提が消えます。効いたかどうかは翌日すぐ分かります。</a:t>
            </a:r>
          </a:p>
        </p:txBody>
      </p:sp>
      <p:sp>
        <p:nvSpPr>
          <p:cNvPr id="15" name="Rectangle 15"/>
          <p:cNvSpPr/>
          <p:nvPr/>
        </p:nvSpPr>
        <p:spPr>
          <a:xfrm>
            <a:off x="609600" y="2876550"/>
            <a:ext cx="10972800" cy="685800"/>
          </a:xfrm>
          <a:prstGeom prst="roundRect">
            <a:avLst>
              <a:gd name="adj" fmla="val 11111"/>
            </a:avLst>
          </a:prstGeom>
          <a:solidFill>
            <a:srgbClr val="F5F7F8"/>
          </a:solidFill>
          <a:ln>
            <a:noFill/>
          </a:ln>
        </p:spPr>
      </p:sp>
      <p:sp>
        <p:nvSpPr>
          <p:cNvPr id="16" name="Ellipse 16"/>
          <p:cNvSpPr/>
          <p:nvPr/>
        </p:nvSpPr>
        <p:spPr>
          <a:xfrm>
            <a:off x="828675" y="3057525"/>
            <a:ext cx="323850" cy="323850"/>
          </a:xfrm>
          <a:prstGeom prst="ellipse">
            <a:avLst/>
          </a:prstGeom>
          <a:solidFill>
            <a:srgbClr val="E6ECEE"/>
          </a:solidFill>
          <a:ln>
            <a:noFill/>
          </a:ln>
        </p:spPr>
      </p:sp>
      <p:sp>
        <p:nvSpPr>
          <p:cNvPr id="17" name="TextBox 17"/>
          <p:cNvSpPr txBox="1"/>
          <p:nvPr/>
        </p:nvSpPr>
        <p:spPr>
          <a:xfrm>
            <a:off x="918665" y="3138964"/>
            <a:ext cx="143870" cy="249364"/>
          </a:xfrm>
          <a:prstGeom prst="rect">
            <a:avLst/>
          </a:prstGeom>
          <a:noFill/>
          <a:ln>
            <a:noFill/>
          </a:ln>
        </p:spPr>
        <p:txBody>
          <a:bodyPr wrap="none" lIns="0" tIns="0" rIns="0" bIns="0" anchor="t" anchorCtr="0">
            <a:spAutoFit/>
          </a:bodyPr>
          <a:lstStyle/>
          <a:p>
            <a:pPr algn="ctr"/>
            <a:r>
              <a:rPr lang="en-US" sz="1280" b="1" dirty="0">
                <a:solidFill>
                  <a:srgbClr val="6B7A7F"/>
                </a:solidFill>
                <a:latin typeface="Zen Kaku Gothic New"/>
                <a:ea typeface="Zen Kaku Gothic New"/>
                <a:cs typeface="Zen Kaku Gothic New"/>
              </a:rPr>
              <a:t>B</a:t>
            </a:r>
          </a:p>
        </p:txBody>
      </p:sp>
      <p:sp>
        <p:nvSpPr>
          <p:cNvPr id="18" name="TextBox 18"/>
          <p:cNvSpPr txBox="1"/>
          <p:nvPr/>
        </p:nvSpPr>
        <p:spPr>
          <a:xfrm>
            <a:off x="1326261" y="3008471"/>
            <a:ext cx="3188825"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演習3 と同じ一式をそろえる</a:t>
            </a:r>
          </a:p>
        </p:txBody>
      </p:sp>
      <p:sp>
        <p:nvSpPr>
          <p:cNvPr id="19" name="TextBox 19"/>
          <p:cNvSpPr txBox="1"/>
          <p:nvPr/>
        </p:nvSpPr>
        <p:spPr>
          <a:xfrm>
            <a:off x="1326261" y="3275171"/>
            <a:ext cx="904196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Lv3 は今日の到達点です。動かす前に道具が増えると、育てる順序が見えません。</a:t>
            </a:r>
          </a:p>
        </p:txBody>
      </p:sp>
      <p:sp>
        <p:nvSpPr>
          <p:cNvPr id="20" name="Rectangle 20"/>
          <p:cNvSpPr/>
          <p:nvPr/>
        </p:nvSpPr>
        <p:spPr>
          <a:xfrm>
            <a:off x="609600" y="3676650"/>
            <a:ext cx="10972800" cy="685800"/>
          </a:xfrm>
          <a:prstGeom prst="roundRect">
            <a:avLst>
              <a:gd name="adj" fmla="val 11111"/>
            </a:avLst>
          </a:prstGeom>
          <a:solidFill>
            <a:srgbClr val="F5F7F8"/>
          </a:solidFill>
          <a:ln>
            <a:noFill/>
          </a:ln>
        </p:spPr>
      </p:sp>
      <p:sp>
        <p:nvSpPr>
          <p:cNvPr id="21" name="Ellipse 21"/>
          <p:cNvSpPr/>
          <p:nvPr/>
        </p:nvSpPr>
        <p:spPr>
          <a:xfrm>
            <a:off x="828675" y="3857625"/>
            <a:ext cx="323850" cy="323850"/>
          </a:xfrm>
          <a:prstGeom prst="ellipse">
            <a:avLst/>
          </a:prstGeom>
          <a:solidFill>
            <a:srgbClr val="E6ECEE"/>
          </a:solidFill>
          <a:ln>
            <a:noFill/>
          </a:ln>
        </p:spPr>
      </p:sp>
      <p:sp>
        <p:nvSpPr>
          <p:cNvPr id="22" name="TextBox 22"/>
          <p:cNvSpPr txBox="1"/>
          <p:nvPr/>
        </p:nvSpPr>
        <p:spPr>
          <a:xfrm>
            <a:off x="918665" y="3939064"/>
            <a:ext cx="143870" cy="249364"/>
          </a:xfrm>
          <a:prstGeom prst="rect">
            <a:avLst/>
          </a:prstGeom>
          <a:noFill/>
          <a:ln>
            <a:noFill/>
          </a:ln>
        </p:spPr>
        <p:txBody>
          <a:bodyPr wrap="none" lIns="0" tIns="0" rIns="0" bIns="0" anchor="t" anchorCtr="0">
            <a:spAutoFit/>
          </a:bodyPr>
          <a:lstStyle/>
          <a:p>
            <a:pPr algn="ctr"/>
            <a:r>
              <a:rPr lang="en-US" sz="1280" b="1" dirty="0">
                <a:solidFill>
                  <a:srgbClr val="6B7A7F"/>
                </a:solidFill>
                <a:latin typeface="Zen Kaku Gothic New"/>
                <a:ea typeface="Zen Kaku Gothic New"/>
                <a:cs typeface="Zen Kaku Gothic New"/>
              </a:rPr>
              <a:t>C</a:t>
            </a:r>
          </a:p>
        </p:txBody>
      </p:sp>
      <p:sp>
        <p:nvSpPr>
          <p:cNvPr id="23" name="TextBox 23"/>
          <p:cNvSpPr txBox="1"/>
          <p:nvPr/>
        </p:nvSpPr>
        <p:spPr>
          <a:xfrm>
            <a:off x="1326261" y="3808571"/>
            <a:ext cx="4390962"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全社共通の CLAUDE.md を先に決める</a:t>
            </a:r>
          </a:p>
        </p:txBody>
      </p:sp>
      <p:sp>
        <p:nvSpPr>
          <p:cNvPr id="24" name="TextBox 24"/>
          <p:cNvSpPr txBox="1"/>
          <p:nvPr/>
        </p:nvSpPr>
        <p:spPr>
          <a:xfrm>
            <a:off x="1326261" y="4075271"/>
            <a:ext cx="908404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1つのリポジトリで効いた規約が無いまま決めると、守られない文言だけが残ります。</a:t>
            </a:r>
          </a:p>
        </p:txBody>
      </p:sp>
      <p:sp>
        <p:nvSpPr>
          <p:cNvPr id="25" name="Rectangle 25"/>
          <p:cNvSpPr/>
          <p:nvPr/>
        </p:nvSpPr>
        <p:spPr>
          <a:xfrm>
            <a:off x="609600" y="4476750"/>
            <a:ext cx="10972800" cy="685800"/>
          </a:xfrm>
          <a:prstGeom prst="roundRect">
            <a:avLst>
              <a:gd name="adj" fmla="val 11111"/>
            </a:avLst>
          </a:prstGeom>
          <a:solidFill>
            <a:srgbClr val="F5F7F8"/>
          </a:solidFill>
          <a:ln>
            <a:noFill/>
          </a:ln>
        </p:spPr>
      </p:sp>
      <p:sp>
        <p:nvSpPr>
          <p:cNvPr id="26" name="Ellipse 26"/>
          <p:cNvSpPr/>
          <p:nvPr/>
        </p:nvSpPr>
        <p:spPr>
          <a:xfrm>
            <a:off x="828675" y="4657725"/>
            <a:ext cx="323850" cy="323850"/>
          </a:xfrm>
          <a:prstGeom prst="ellipse">
            <a:avLst/>
          </a:prstGeom>
          <a:solidFill>
            <a:srgbClr val="E6ECEE"/>
          </a:solidFill>
          <a:ln>
            <a:noFill/>
          </a:ln>
        </p:spPr>
      </p:sp>
      <p:sp>
        <p:nvSpPr>
          <p:cNvPr id="27" name="TextBox 27"/>
          <p:cNvSpPr txBox="1"/>
          <p:nvPr/>
        </p:nvSpPr>
        <p:spPr>
          <a:xfrm>
            <a:off x="918665" y="4739164"/>
            <a:ext cx="143870" cy="249364"/>
          </a:xfrm>
          <a:prstGeom prst="rect">
            <a:avLst/>
          </a:prstGeom>
          <a:noFill/>
          <a:ln>
            <a:noFill/>
          </a:ln>
        </p:spPr>
        <p:txBody>
          <a:bodyPr wrap="none" lIns="0" tIns="0" rIns="0" bIns="0" anchor="t" anchorCtr="0">
            <a:spAutoFit/>
          </a:bodyPr>
          <a:lstStyle/>
          <a:p>
            <a:pPr algn="ctr"/>
            <a:r>
              <a:rPr lang="en-US" sz="1280" b="1" dirty="0">
                <a:solidFill>
                  <a:srgbClr val="6B7A7F"/>
                </a:solidFill>
                <a:latin typeface="Zen Kaku Gothic New"/>
                <a:ea typeface="Zen Kaku Gothic New"/>
                <a:cs typeface="Zen Kaku Gothic New"/>
              </a:rPr>
              <a:t>D</a:t>
            </a:r>
          </a:p>
        </p:txBody>
      </p:sp>
      <p:sp>
        <p:nvSpPr>
          <p:cNvPr id="28" name="TextBox 28"/>
          <p:cNvSpPr txBox="1"/>
          <p:nvPr/>
        </p:nvSpPr>
        <p:spPr>
          <a:xfrm>
            <a:off x="1326261" y="4608671"/>
            <a:ext cx="3966972"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演習フォルダで同じ課題をやり直す</a:t>
            </a:r>
          </a:p>
        </p:txBody>
      </p:sp>
      <p:sp>
        <p:nvSpPr>
          <p:cNvPr id="29" name="TextBox 29"/>
          <p:cNvSpPr txBox="1"/>
          <p:nvPr/>
        </p:nvSpPr>
        <p:spPr>
          <a:xfrm>
            <a:off x="1326261" y="4875371"/>
            <a:ext cx="660196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題材が固定なので、自分のコードで測らないと差が出ません。</a:t>
            </a:r>
          </a:p>
        </p:txBody>
      </p:sp>
      <p:sp>
        <p:nvSpPr>
          <p:cNvPr id="30" name="Rectangle 30"/>
          <p:cNvSpPr/>
          <p:nvPr/>
        </p:nvSpPr>
        <p:spPr>
          <a:xfrm>
            <a:off x="609600" y="5353050"/>
            <a:ext cx="10972800" cy="781050"/>
          </a:xfrm>
          <a:prstGeom prst="roundRect">
            <a:avLst>
              <a:gd name="adj" fmla="val 9756"/>
            </a:avLst>
          </a:prstGeom>
          <a:solidFill>
            <a:srgbClr val="EEF6F7"/>
          </a:solidFill>
          <a:ln>
            <a:noFill/>
          </a:ln>
        </p:spPr>
      </p:sp>
      <p:sp>
        <p:nvSpPr>
          <p:cNvPr id="31" name="Rectangle 31"/>
          <p:cNvSpPr/>
          <p:nvPr/>
        </p:nvSpPr>
        <p:spPr>
          <a:xfrm>
            <a:off x="609600" y="5353050"/>
            <a:ext cx="57150" cy="781050"/>
          </a:xfrm>
          <a:prstGeom prst="roundRect">
            <a:avLst>
              <a:gd name="adj" fmla="val 50000"/>
            </a:avLst>
          </a:prstGeom>
          <a:solidFill>
            <a:srgbClr val="47BCC6"/>
          </a:solidFill>
          <a:ln>
            <a:noFill/>
          </a:ln>
        </p:spPr>
      </p:sp>
      <p:sp>
        <p:nvSpPr>
          <p:cNvPr id="32" name="TextBox 32"/>
          <p:cNvSpPr txBox="1"/>
          <p:nvPr/>
        </p:nvSpPr>
        <p:spPr>
          <a:xfrm>
            <a:off x="868680" y="5514975"/>
            <a:ext cx="4892266"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順序は CLAUDE.md、規約、Hook です。</a:t>
            </a:r>
          </a:p>
        </p:txBody>
      </p:sp>
      <p:sp>
        <p:nvSpPr>
          <p:cNvPr id="33" name="TextBox 33"/>
          <p:cNvSpPr txBox="1"/>
          <p:nvPr/>
        </p:nvSpPr>
        <p:spPr>
          <a:xfrm>
            <a:off x="869061" y="5808821"/>
            <a:ext cx="69666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毎回言っている1件が決まってから、機械で止める側へ上げます。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216</a:t>
            </a:r>
          </a:p>
        </p:txBody>
      </p:sp>
    </p:spTree>
  </p:cSld>
  <p:clrMapOvr>
    <a:masterClrMapping/>
  </p:clrMapOvr>
  <p:transition xmlns:p14="http://schemas.microsoft.com/office/powerpoint/2010/main" p14:dur="400">
    <p:fade/>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明日からの一歩</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932" y="1221105"/>
            <a:ext cx="10253582" cy="410718"/>
          </a:xfrm>
          <a:prstGeom prst="rect">
            <a:avLst/>
          </a:prstGeom>
          <a:noFill/>
          <a:ln>
            <a:noFill/>
          </a:ln>
        </p:spPr>
        <p:txBody>
          <a:bodyPr wrap="none" lIns="0" tIns="0" rIns="0" bIns="0" anchor="t" anchorCtr="0">
            <a:spAutoFit/>
          </a:bodyPr>
          <a:lstStyle/>
          <a:p>
            <a:pPr algn="l"/>
            <a:r>
              <a:rPr lang="zh-CN" sz="2100" b="1" dirty="0">
                <a:solidFill>
                  <a:srgbClr val="000000"/>
                </a:solidFill>
                <a:latin typeface="Zen Kaku Gothic New"/>
                <a:ea typeface="Zen Kaku Gothic New"/>
                <a:cs typeface="Zen Kaku Gothic New"/>
              </a:rPr>
              <a:t>1週間の目標は、</a:t>
            </a:r>
            <a:r>
              <a:rPr lang="zh-CN" sz="2100" b="1" dirty="0">
                <a:solidFill>
                  <a:srgbClr val="264DBF"/>
                </a:solidFill>
                <a:latin typeface="Zen Kaku Gothic New"/>
                <a:ea typeface="Zen Kaku Gothic New"/>
                <a:cs typeface="Zen Kaku Gothic New"/>
              </a:rPr>
              <a:t>CLAUDE.md 1枚</a:t>
            </a:r>
            <a:r>
              <a:rPr lang="zh-CN" sz="2100" b="1" dirty="0">
                <a:solidFill>
                  <a:srgbClr val="000000"/>
                </a:solidFill>
                <a:latin typeface="Zen Kaku Gothic New"/>
                <a:ea typeface="Zen Kaku Gothic New"/>
                <a:cs typeface="Zen Kaku Gothic New"/>
              </a:rPr>
              <a:t>と、規約1つの Hook です。</a:t>
            </a:r>
          </a:p>
        </p:txBody>
      </p:sp>
      <p:sp>
        <p:nvSpPr>
          <p:cNvPr id="7" name="Rectangle 7"/>
          <p:cNvSpPr/>
          <p:nvPr/>
        </p:nvSpPr>
        <p:spPr>
          <a:xfrm>
            <a:off x="609600" y="1905000"/>
            <a:ext cx="6324600" cy="1066800"/>
          </a:xfrm>
          <a:prstGeom prst="roundRect">
            <a:avLst>
              <a:gd name="adj" fmla="val 8929"/>
            </a:avLst>
          </a:prstGeom>
          <a:solidFill>
            <a:srgbClr val="F3F3F3"/>
          </a:solidFill>
          <a:ln>
            <a:noFill/>
          </a:ln>
        </p:spPr>
      </p:sp>
      <p:sp>
        <p:nvSpPr>
          <p:cNvPr id="8" name="Ellipse 8"/>
          <p:cNvSpPr/>
          <p:nvPr/>
        </p:nvSpPr>
        <p:spPr>
          <a:xfrm>
            <a:off x="838200" y="2209800"/>
            <a:ext cx="457200" cy="457200"/>
          </a:xfrm>
          <a:prstGeom prst="ellipse">
            <a:avLst/>
          </a:prstGeom>
          <a:solidFill>
            <a:srgbClr val="47BCC6"/>
          </a:solidFill>
          <a:ln>
            <a:noFill/>
          </a:ln>
        </p:spPr>
      </p:sp>
      <p:sp>
        <p:nvSpPr>
          <p:cNvPr id="9" name="TextBox 9"/>
          <p:cNvSpPr txBox="1"/>
          <p:nvPr/>
        </p:nvSpPr>
        <p:spPr>
          <a:xfrm>
            <a:off x="987671" y="234315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1</a:t>
            </a:r>
          </a:p>
        </p:txBody>
      </p:sp>
      <p:sp>
        <p:nvSpPr>
          <p:cNvPr id="10" name="TextBox 10"/>
          <p:cNvSpPr txBox="1"/>
          <p:nvPr/>
        </p:nvSpPr>
        <p:spPr>
          <a:xfrm>
            <a:off x="1439799" y="2173129"/>
            <a:ext cx="452421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自分のリポジトリを VSCode で開く</a:t>
            </a:r>
          </a:p>
        </p:txBody>
      </p:sp>
      <p:sp>
        <p:nvSpPr>
          <p:cNvPr id="11" name="TextBox 11"/>
          <p:cNvSpPr txBox="1"/>
          <p:nvPr/>
        </p:nvSpPr>
        <p:spPr>
          <a:xfrm>
            <a:off x="1440561" y="251317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フォルダを開いて、信頼するを選びます。</a:t>
            </a:r>
          </a:p>
        </p:txBody>
      </p:sp>
      <p:sp>
        <p:nvSpPr>
          <p:cNvPr id="12" name="Rectangle 12"/>
          <p:cNvSpPr/>
          <p:nvPr/>
        </p:nvSpPr>
        <p:spPr>
          <a:xfrm>
            <a:off x="609600" y="3124200"/>
            <a:ext cx="6324600" cy="1066800"/>
          </a:xfrm>
          <a:prstGeom prst="roundRect">
            <a:avLst>
              <a:gd name="adj" fmla="val 8929"/>
            </a:avLst>
          </a:prstGeom>
          <a:solidFill>
            <a:srgbClr val="F3F3F3"/>
          </a:solidFill>
          <a:ln>
            <a:noFill/>
          </a:ln>
        </p:spPr>
      </p:sp>
      <p:sp>
        <p:nvSpPr>
          <p:cNvPr id="13" name="Ellipse 13"/>
          <p:cNvSpPr/>
          <p:nvPr/>
        </p:nvSpPr>
        <p:spPr>
          <a:xfrm>
            <a:off x="838200" y="3429000"/>
            <a:ext cx="457200" cy="457200"/>
          </a:xfrm>
          <a:prstGeom prst="ellipse">
            <a:avLst/>
          </a:prstGeom>
          <a:solidFill>
            <a:srgbClr val="47BCC6"/>
          </a:solidFill>
          <a:ln>
            <a:noFill/>
          </a:ln>
        </p:spPr>
      </p:sp>
      <p:sp>
        <p:nvSpPr>
          <p:cNvPr id="14" name="TextBox 14"/>
          <p:cNvSpPr txBox="1"/>
          <p:nvPr/>
        </p:nvSpPr>
        <p:spPr>
          <a:xfrm>
            <a:off x="987671" y="356235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2</a:t>
            </a:r>
          </a:p>
        </p:txBody>
      </p:sp>
      <p:sp>
        <p:nvSpPr>
          <p:cNvPr id="15" name="TextBox 15"/>
          <p:cNvSpPr txBox="1"/>
          <p:nvPr/>
        </p:nvSpPr>
        <p:spPr>
          <a:xfrm>
            <a:off x="1439799" y="3392329"/>
            <a:ext cx="394296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/init で CLAUDE.md を1枚作る</a:t>
            </a:r>
          </a:p>
        </p:txBody>
      </p:sp>
      <p:sp>
        <p:nvSpPr>
          <p:cNvPr id="16" name="TextBox 16"/>
          <p:cNvSpPr txBox="1"/>
          <p:nvPr/>
        </p:nvSpPr>
        <p:spPr>
          <a:xfrm>
            <a:off x="1440561" y="373237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生成された行から、要らないものを削ります。</a:t>
            </a:r>
          </a:p>
        </p:txBody>
      </p:sp>
      <p:sp>
        <p:nvSpPr>
          <p:cNvPr id="17" name="Rectangle 17"/>
          <p:cNvSpPr/>
          <p:nvPr/>
        </p:nvSpPr>
        <p:spPr>
          <a:xfrm>
            <a:off x="609600" y="4343400"/>
            <a:ext cx="6324600" cy="1066800"/>
          </a:xfrm>
          <a:prstGeom prst="roundRect">
            <a:avLst>
              <a:gd name="adj" fmla="val 8929"/>
            </a:avLst>
          </a:prstGeom>
          <a:solidFill>
            <a:srgbClr val="F3F3F3"/>
          </a:solidFill>
          <a:ln>
            <a:noFill/>
          </a:ln>
        </p:spPr>
      </p:sp>
      <p:sp>
        <p:nvSpPr>
          <p:cNvPr id="18" name="Ellipse 18"/>
          <p:cNvSpPr/>
          <p:nvPr/>
        </p:nvSpPr>
        <p:spPr>
          <a:xfrm>
            <a:off x="838200" y="4648200"/>
            <a:ext cx="457200" cy="457200"/>
          </a:xfrm>
          <a:prstGeom prst="ellipse">
            <a:avLst/>
          </a:prstGeom>
          <a:solidFill>
            <a:srgbClr val="47BCC6"/>
          </a:solidFill>
          <a:ln>
            <a:noFill/>
          </a:ln>
        </p:spPr>
      </p:sp>
      <p:sp>
        <p:nvSpPr>
          <p:cNvPr id="19" name="TextBox 19"/>
          <p:cNvSpPr txBox="1"/>
          <p:nvPr/>
        </p:nvSpPr>
        <p:spPr>
          <a:xfrm>
            <a:off x="987671" y="478155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3</a:t>
            </a:r>
          </a:p>
        </p:txBody>
      </p:sp>
      <p:sp>
        <p:nvSpPr>
          <p:cNvPr id="20" name="TextBox 20"/>
          <p:cNvSpPr txBox="1"/>
          <p:nvPr/>
        </p:nvSpPr>
        <p:spPr>
          <a:xfrm>
            <a:off x="1439799" y="4611529"/>
            <a:ext cx="456595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効いた規約を1つだけ Hook に上げる</a:t>
            </a:r>
          </a:p>
        </p:txBody>
      </p:sp>
      <p:sp>
        <p:nvSpPr>
          <p:cNvPr id="21" name="TextBox 21"/>
          <p:cNvSpPr txBox="1"/>
          <p:nvPr/>
        </p:nvSpPr>
        <p:spPr>
          <a:xfrm>
            <a:off x="1440561" y="4951571"/>
            <a:ext cx="50844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毎回言っている1件を選んで機械判定にします。</a:t>
            </a:r>
          </a:p>
        </p:txBody>
      </p:sp>
      <p:sp>
        <p:nvSpPr>
          <p:cNvPr id="22" name="Rectangle 22"/>
          <p:cNvSpPr/>
          <p:nvPr/>
        </p:nvSpPr>
        <p:spPr>
          <a:xfrm>
            <a:off x="7239000" y="1905000"/>
            <a:ext cx="4343400" cy="3505200"/>
          </a:xfrm>
          <a:prstGeom prst="roundRect">
            <a:avLst>
              <a:gd name="adj" fmla="val 2174"/>
            </a:avLst>
          </a:prstGeom>
          <a:solidFill>
            <a:srgbClr val="F2F4F8"/>
          </a:solidFill>
          <a:ln w="14288">
            <a:solidFill>
              <a:srgbClr val="9AA0B4"/>
            </a:solidFill>
            <a:custDash>
              <a:ds d="400000" sp="266666"/>
            </a:custDash>
          </a:ln>
        </p:spPr>
      </p:sp>
      <p:sp>
        <p:nvSpPr>
          <p:cNvPr id="23" name="TextBox 23"/>
          <p:cNvSpPr txBox="1"/>
          <p:nvPr/>
        </p:nvSpPr>
        <p:spPr>
          <a:xfrm>
            <a:off x="8362950" y="3190875"/>
            <a:ext cx="2095500" cy="293370"/>
          </a:xfrm>
          <a:prstGeom prst="rect">
            <a:avLst/>
          </a:prstGeom>
          <a:noFill/>
          <a:ln>
            <a:noFill/>
          </a:ln>
        </p:spPr>
        <p:txBody>
          <a:bodyPr wrap="none" lIns="0" tIns="0" rIns="0" bIns="0" anchor="t" anchorCtr="0">
            <a:spAutoFit/>
          </a:bodyPr>
          <a:lstStyle/>
          <a:p>
            <a:pPr algn="ctr"/>
            <a:r>
              <a:rPr lang="zh-CN" sz="1500" b="1" dirty="0">
                <a:solidFill>
                  <a:srgbClr val="5B6472"/>
                </a:solidFill>
                <a:latin typeface="Zen Kaku Gothic New"/>
                <a:ea typeface="Zen Kaku Gothic New"/>
                <a:cs typeface="Zen Kaku Gothic New"/>
              </a:rPr>
              <a:t>［要挿入：図版］</a:t>
            </a:r>
          </a:p>
        </p:txBody>
      </p:sp>
      <p:sp>
        <p:nvSpPr>
          <p:cNvPr id="24" name="TextBox 24"/>
          <p:cNvSpPr txBox="1"/>
          <p:nvPr/>
        </p:nvSpPr>
        <p:spPr>
          <a:xfrm>
            <a:off x="8009501" y="3560921"/>
            <a:ext cx="2802398" cy="545402"/>
          </a:xfrm>
          <a:prstGeom prst="rect">
            <a:avLst/>
          </a:prstGeom>
          <a:noFill/>
          <a:ln>
            <a:noFill/>
          </a:ln>
        </p:spPr>
        <p:txBody>
          <a:bodyPr wrap="square" lIns="0" tIns="0" rIns="0" bIns="0" anchor="t" anchorCtr="0"/>
          <a:lstStyle/>
          <a:p>
            <a:pPr algn="ctr">
              <a:lnSpc>
                <a:spcPts val="2100"/>
              </a:lnSpc>
            </a:pPr>
            <a:r>
              <a:rPr lang="zh-CN" sz="1420" dirty="0">
                <a:solidFill>
                  <a:srgbClr val="8A8F9C"/>
                </a:solidFill>
                <a:latin typeface="Zen Kaku Gothic New"/>
                <a:ea typeface="Zen Kaku Gothic New"/>
                <a:cs typeface="Zen Kaku Gothic New"/>
              </a:rPr>
              <a:t>自社リポジトリで /init を</a:t>
            </a:r>
          </a:p>
          <a:p>
            <a:pPr algn="ctr">
              <a:lnSpc>
                <a:spcPts val="2100"/>
              </a:lnSpc>
            </a:pPr>
            <a:r>
              <a:rPr lang="zh-CN" sz="1420" dirty="0">
                <a:solidFill>
                  <a:srgbClr val="8A8F9C"/>
                </a:solidFill>
                <a:latin typeface="Zen Kaku Gothic New"/>
                <a:ea typeface="Zen Kaku Gothic New"/>
                <a:cs typeface="Zen Kaku Gothic New"/>
              </a:rPr>
              <a:t>実行した画面（PS57）</a:t>
            </a:r>
          </a:p>
        </p:txBody>
      </p:sp>
      <p:sp>
        <p:nvSpPr>
          <p:cNvPr id="25" name="Rectangle 25"/>
          <p:cNvSpPr/>
          <p:nvPr/>
        </p:nvSpPr>
        <p:spPr>
          <a:xfrm>
            <a:off x="609600" y="5638800"/>
            <a:ext cx="10972800" cy="723900"/>
          </a:xfrm>
          <a:prstGeom prst="roundRect">
            <a:avLst>
              <a:gd name="adj" fmla="val 10526"/>
            </a:avLst>
          </a:prstGeom>
          <a:solidFill>
            <a:srgbClr val="EEF6F7"/>
          </a:solidFill>
          <a:ln>
            <a:noFill/>
          </a:ln>
        </p:spPr>
      </p:sp>
      <p:sp>
        <p:nvSpPr>
          <p:cNvPr id="26" name="Rectangle 26"/>
          <p:cNvSpPr/>
          <p:nvPr/>
        </p:nvSpPr>
        <p:spPr>
          <a:xfrm>
            <a:off x="609600" y="5638800"/>
            <a:ext cx="57150" cy="723900"/>
          </a:xfrm>
          <a:prstGeom prst="roundRect">
            <a:avLst>
              <a:gd name="adj" fmla="val 50000"/>
            </a:avLst>
          </a:prstGeom>
          <a:solidFill>
            <a:srgbClr val="47BCC6"/>
          </a:solidFill>
          <a:ln>
            <a:noFill/>
          </a:ln>
        </p:spPr>
      </p:sp>
      <p:sp>
        <p:nvSpPr>
          <p:cNvPr id="27" name="TextBox 27"/>
          <p:cNvSpPr txBox="1"/>
          <p:nvPr/>
        </p:nvSpPr>
        <p:spPr>
          <a:xfrm>
            <a:off x="906780" y="5781675"/>
            <a:ext cx="351217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Lv3 が正解ではありません。</a:t>
            </a:r>
          </a:p>
        </p:txBody>
      </p:sp>
      <p:sp>
        <p:nvSpPr>
          <p:cNvPr id="28" name="TextBox 28"/>
          <p:cNvSpPr txBox="1"/>
          <p:nvPr/>
        </p:nvSpPr>
        <p:spPr>
          <a:xfrm>
            <a:off x="907161" y="6056471"/>
            <a:ext cx="79547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Lv1 相当を1枚置いて、効いたものだけ足していくのが実務の順序です。</a:t>
            </a:r>
          </a:p>
        </p:txBody>
      </p:sp>
      <p:sp>
        <p:nvSpPr>
          <p:cNvPr id="29" name="TextBox 2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217</a:t>
            </a:r>
          </a:p>
        </p:txBody>
      </p:sp>
    </p:spTree>
  </p:cSld>
  <p:clrMapOvr>
    <a:masterClrMapping/>
  </p:clrMapOvr>
  <p:transition xmlns:p14="http://schemas.microsoft.com/office/powerpoint/2010/main" p14:dur="400">
    <p:fade/>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情報源と更新の粒度</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0456" y="1196340"/>
            <a:ext cx="6118650"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明日から自分で追う先は、この</a:t>
            </a:r>
            <a:r>
              <a:rPr lang="zh-CN" sz="1800" b="1" dirty="0">
                <a:solidFill>
                  <a:srgbClr val="264DBF"/>
                </a:solidFill>
                <a:latin typeface="Zen Kaku Gothic New"/>
                <a:ea typeface="Zen Kaku Gothic New"/>
                <a:cs typeface="Zen Kaku Gothic New"/>
              </a:rPr>
              <a:t>8か所</a:t>
            </a:r>
            <a:r>
              <a:rPr lang="zh-CN" sz="1800" b="1" dirty="0">
                <a:solidFill>
                  <a:srgbClr val="000000"/>
                </a:solidFill>
                <a:latin typeface="Zen Kaku Gothic New"/>
                <a:ea typeface="Zen Kaku Gothic New"/>
                <a:cs typeface="Zen Kaku Gothic New"/>
              </a:rPr>
              <a:t>です。</a:t>
            </a:r>
          </a:p>
        </p:txBody>
      </p:sp>
      <p:sp>
        <p:nvSpPr>
          <p:cNvPr id="7" name="Rectangle 7"/>
          <p:cNvSpPr/>
          <p:nvPr/>
        </p:nvSpPr>
        <p:spPr>
          <a:xfrm>
            <a:off x="609600" y="1562100"/>
            <a:ext cx="10972800" cy="514350"/>
          </a:xfrm>
          <a:prstGeom prst="rect">
            <a:avLst/>
          </a:prstGeom>
          <a:solidFill>
            <a:srgbClr val="FFFFFF"/>
          </a:solidFill>
          <a:ln>
            <a:noFill/>
          </a:ln>
        </p:spPr>
      </p:sp>
      <p:sp>
        <p:nvSpPr>
          <p:cNvPr id="8" name="Rectangle 8"/>
          <p:cNvSpPr/>
          <p:nvPr/>
        </p:nvSpPr>
        <p:spPr>
          <a:xfrm>
            <a:off x="609600" y="1562100"/>
            <a:ext cx="47625" cy="514350"/>
          </a:xfrm>
          <a:prstGeom prst="rect">
            <a:avLst/>
          </a:prstGeom>
          <a:solidFill>
            <a:srgbClr val="47BCC6"/>
          </a:solidFill>
          <a:ln>
            <a:noFill/>
          </a:ln>
        </p:spPr>
      </p:sp>
      <p:sp>
        <p:nvSpPr>
          <p:cNvPr id="9" name="TextBox 9"/>
          <p:cNvSpPr txBox="1"/>
          <p:nvPr/>
        </p:nvSpPr>
        <p:spPr>
          <a:xfrm>
            <a:off x="868680" y="16287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週次ダイジェスト</a:t>
            </a:r>
          </a:p>
        </p:txBody>
      </p:sp>
      <p:sp>
        <p:nvSpPr>
          <p:cNvPr id="10" name="TextBox 10"/>
          <p:cNvSpPr txBox="1"/>
          <p:nvPr/>
        </p:nvSpPr>
        <p:spPr>
          <a:xfrm>
            <a:off x="10876026" y="1636871"/>
            <a:ext cx="485013" cy="278702"/>
          </a:xfrm>
          <a:prstGeom prst="rect">
            <a:avLst/>
          </a:prstGeom>
          <a:noFill/>
          <a:ln>
            <a:noFill/>
          </a:ln>
        </p:spPr>
        <p:txBody>
          <a:bodyPr wrap="none" lIns="0" tIns="0" rIns="0" bIns="0" anchor="t" anchorCtr="0">
            <a:spAutoFit/>
          </a:bodyPr>
          <a:lstStyle/>
          <a:p>
            <a:pPr algn="r"/>
            <a:r>
              <a:rPr lang="zh-CN" sz="1420" dirty="0">
                <a:solidFill>
                  <a:srgbClr val="484848"/>
                </a:solidFill>
                <a:latin typeface="Zen Kaku Gothic New"/>
                <a:ea typeface="Zen Kaku Gothic New"/>
                <a:cs typeface="Zen Kaku Gothic New"/>
              </a:rPr>
              <a:t>毎週</a:t>
            </a:r>
          </a:p>
        </p:txBody>
      </p:sp>
      <p:sp>
        <p:nvSpPr>
          <p:cNvPr id="11" name="TextBox 11"/>
          <p:cNvSpPr txBox="1"/>
          <p:nvPr/>
        </p:nvSpPr>
        <p:spPr>
          <a:xfrm>
            <a:off x="869175" y="1848850"/>
            <a:ext cx="5316807"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https://code.claude.com/docs/en/whats-new</a:t>
            </a:r>
          </a:p>
        </p:txBody>
      </p:sp>
      <p:sp>
        <p:nvSpPr>
          <p:cNvPr id="12" name="Rectangle 12"/>
          <p:cNvSpPr/>
          <p:nvPr/>
        </p:nvSpPr>
        <p:spPr>
          <a:xfrm>
            <a:off x="609600" y="2076450"/>
            <a:ext cx="10972800" cy="514350"/>
          </a:xfrm>
          <a:prstGeom prst="rect">
            <a:avLst/>
          </a:prstGeom>
          <a:solidFill>
            <a:srgbClr val="F7F9FA"/>
          </a:solidFill>
          <a:ln>
            <a:noFill/>
          </a:ln>
        </p:spPr>
      </p:sp>
      <p:sp>
        <p:nvSpPr>
          <p:cNvPr id="13" name="Rectangle 13"/>
          <p:cNvSpPr/>
          <p:nvPr/>
        </p:nvSpPr>
        <p:spPr>
          <a:xfrm>
            <a:off x="609600" y="2076450"/>
            <a:ext cx="47625" cy="514350"/>
          </a:xfrm>
          <a:prstGeom prst="rect">
            <a:avLst/>
          </a:prstGeom>
          <a:solidFill>
            <a:srgbClr val="47BCC6"/>
          </a:solidFill>
          <a:ln>
            <a:noFill/>
          </a:ln>
        </p:spPr>
      </p:sp>
      <p:sp>
        <p:nvSpPr>
          <p:cNvPr id="14" name="TextBox 14"/>
          <p:cNvSpPr txBox="1"/>
          <p:nvPr/>
        </p:nvSpPr>
        <p:spPr>
          <a:xfrm>
            <a:off x="868680" y="21431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変更点の一覧</a:t>
            </a:r>
          </a:p>
        </p:txBody>
      </p:sp>
      <p:sp>
        <p:nvSpPr>
          <p:cNvPr id="15" name="TextBox 15"/>
          <p:cNvSpPr txBox="1"/>
          <p:nvPr/>
        </p:nvSpPr>
        <p:spPr>
          <a:xfrm>
            <a:off x="10405491" y="2151221"/>
            <a:ext cx="955548" cy="278702"/>
          </a:xfrm>
          <a:prstGeom prst="rect">
            <a:avLst/>
          </a:prstGeom>
          <a:noFill/>
          <a:ln>
            <a:noFill/>
          </a:ln>
        </p:spPr>
        <p:txBody>
          <a:bodyPr wrap="none" lIns="0" tIns="0" rIns="0" bIns="0" anchor="t" anchorCtr="0">
            <a:spAutoFit/>
          </a:bodyPr>
          <a:lstStyle/>
          <a:p>
            <a:pPr algn="r"/>
            <a:r>
              <a:rPr lang="zh-CN" sz="1420" dirty="0">
                <a:solidFill>
                  <a:srgbClr val="484848"/>
                </a:solidFill>
                <a:latin typeface="Zen Kaku Gothic New"/>
                <a:ea typeface="Zen Kaku Gothic New"/>
                <a:cs typeface="Zen Kaku Gothic New"/>
              </a:rPr>
              <a:t>ほぼ毎日</a:t>
            </a:r>
          </a:p>
        </p:txBody>
      </p:sp>
      <p:sp>
        <p:nvSpPr>
          <p:cNvPr id="16" name="TextBox 16"/>
          <p:cNvSpPr txBox="1"/>
          <p:nvPr/>
        </p:nvSpPr>
        <p:spPr>
          <a:xfrm>
            <a:off x="869175" y="2363200"/>
            <a:ext cx="5166298"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https://code.claude.com/docs/en/changelog</a:t>
            </a:r>
          </a:p>
        </p:txBody>
      </p:sp>
      <p:sp>
        <p:nvSpPr>
          <p:cNvPr id="17" name="Rectangle 17"/>
          <p:cNvSpPr/>
          <p:nvPr/>
        </p:nvSpPr>
        <p:spPr>
          <a:xfrm>
            <a:off x="609600" y="2590800"/>
            <a:ext cx="10972800" cy="514350"/>
          </a:xfrm>
          <a:prstGeom prst="rect">
            <a:avLst/>
          </a:prstGeom>
          <a:solidFill>
            <a:srgbClr val="FFFFFF"/>
          </a:solidFill>
          <a:ln>
            <a:noFill/>
          </a:ln>
        </p:spPr>
      </p:sp>
      <p:sp>
        <p:nvSpPr>
          <p:cNvPr id="18" name="Rectangle 18"/>
          <p:cNvSpPr/>
          <p:nvPr/>
        </p:nvSpPr>
        <p:spPr>
          <a:xfrm>
            <a:off x="609600" y="2590800"/>
            <a:ext cx="47625" cy="514350"/>
          </a:xfrm>
          <a:prstGeom prst="rect">
            <a:avLst/>
          </a:prstGeom>
          <a:solidFill>
            <a:srgbClr val="47BCC6"/>
          </a:solidFill>
          <a:ln>
            <a:noFill/>
          </a:ln>
        </p:spPr>
      </p:sp>
      <p:sp>
        <p:nvSpPr>
          <p:cNvPr id="19" name="TextBox 19"/>
          <p:cNvSpPr txBox="1"/>
          <p:nvPr/>
        </p:nvSpPr>
        <p:spPr>
          <a:xfrm>
            <a:off x="868680" y="265747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変更点の原本</a:t>
            </a:r>
          </a:p>
        </p:txBody>
      </p:sp>
      <p:sp>
        <p:nvSpPr>
          <p:cNvPr id="20" name="TextBox 20"/>
          <p:cNvSpPr txBox="1"/>
          <p:nvPr/>
        </p:nvSpPr>
        <p:spPr>
          <a:xfrm>
            <a:off x="10405491" y="2665571"/>
            <a:ext cx="955548" cy="278702"/>
          </a:xfrm>
          <a:prstGeom prst="rect">
            <a:avLst/>
          </a:prstGeom>
          <a:noFill/>
          <a:ln>
            <a:noFill/>
          </a:ln>
        </p:spPr>
        <p:txBody>
          <a:bodyPr wrap="none" lIns="0" tIns="0" rIns="0" bIns="0" anchor="t" anchorCtr="0">
            <a:spAutoFit/>
          </a:bodyPr>
          <a:lstStyle/>
          <a:p>
            <a:pPr algn="r"/>
            <a:r>
              <a:rPr lang="zh-CN" sz="1420" dirty="0">
                <a:solidFill>
                  <a:srgbClr val="484848"/>
                </a:solidFill>
                <a:latin typeface="Zen Kaku Gothic New"/>
                <a:ea typeface="Zen Kaku Gothic New"/>
                <a:cs typeface="Zen Kaku Gothic New"/>
              </a:rPr>
              <a:t>ほぼ毎日</a:t>
            </a:r>
          </a:p>
        </p:txBody>
      </p:sp>
      <p:sp>
        <p:nvSpPr>
          <p:cNvPr id="21" name="TextBox 21"/>
          <p:cNvSpPr txBox="1"/>
          <p:nvPr/>
        </p:nvSpPr>
        <p:spPr>
          <a:xfrm>
            <a:off x="869175" y="2877550"/>
            <a:ext cx="8165814"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https://github.com/anthropics/claude-code/blob/main/CHANGELOG.md</a:t>
            </a:r>
          </a:p>
        </p:txBody>
      </p:sp>
      <p:sp>
        <p:nvSpPr>
          <p:cNvPr id="22" name="Rectangle 22"/>
          <p:cNvSpPr/>
          <p:nvPr/>
        </p:nvSpPr>
        <p:spPr>
          <a:xfrm>
            <a:off x="609600" y="3105150"/>
            <a:ext cx="10972800" cy="514350"/>
          </a:xfrm>
          <a:prstGeom prst="rect">
            <a:avLst/>
          </a:prstGeom>
          <a:solidFill>
            <a:srgbClr val="F7F9FA"/>
          </a:solidFill>
          <a:ln>
            <a:noFill/>
          </a:ln>
        </p:spPr>
      </p:sp>
      <p:sp>
        <p:nvSpPr>
          <p:cNvPr id="23" name="Rectangle 23"/>
          <p:cNvSpPr/>
          <p:nvPr/>
        </p:nvSpPr>
        <p:spPr>
          <a:xfrm>
            <a:off x="609600" y="3105150"/>
            <a:ext cx="47625" cy="514350"/>
          </a:xfrm>
          <a:prstGeom prst="rect">
            <a:avLst/>
          </a:prstGeom>
          <a:solidFill>
            <a:srgbClr val="47BCC6"/>
          </a:solidFill>
          <a:ln>
            <a:noFill/>
          </a:ln>
        </p:spPr>
      </p:sp>
      <p:sp>
        <p:nvSpPr>
          <p:cNvPr id="24" name="TextBox 24"/>
          <p:cNvSpPr txBox="1"/>
          <p:nvPr/>
        </p:nvSpPr>
        <p:spPr>
          <a:xfrm>
            <a:off x="868680" y="3171825"/>
            <a:ext cx="273158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API のリリースノート</a:t>
            </a:r>
          </a:p>
        </p:txBody>
      </p:sp>
      <p:sp>
        <p:nvSpPr>
          <p:cNvPr id="25" name="TextBox 25"/>
          <p:cNvSpPr txBox="1"/>
          <p:nvPr/>
        </p:nvSpPr>
        <p:spPr>
          <a:xfrm>
            <a:off x="10405491" y="3179921"/>
            <a:ext cx="955548" cy="278702"/>
          </a:xfrm>
          <a:prstGeom prst="rect">
            <a:avLst/>
          </a:prstGeom>
          <a:noFill/>
          <a:ln>
            <a:noFill/>
          </a:ln>
        </p:spPr>
        <p:txBody>
          <a:bodyPr wrap="none" lIns="0" tIns="0" rIns="0" bIns="0" anchor="t" anchorCtr="0">
            <a:spAutoFit/>
          </a:bodyPr>
          <a:lstStyle/>
          <a:p>
            <a:pPr algn="r"/>
            <a:r>
              <a:rPr lang="zh-CN" sz="1420" dirty="0">
                <a:solidFill>
                  <a:srgbClr val="484848"/>
                </a:solidFill>
                <a:latin typeface="Zen Kaku Gothic New"/>
                <a:ea typeface="Zen Kaku Gothic New"/>
                <a:cs typeface="Zen Kaku Gothic New"/>
              </a:rPr>
              <a:t>数日ごと</a:t>
            </a:r>
          </a:p>
        </p:txBody>
      </p:sp>
      <p:sp>
        <p:nvSpPr>
          <p:cNvPr id="26" name="TextBox 26"/>
          <p:cNvSpPr txBox="1"/>
          <p:nvPr/>
        </p:nvSpPr>
        <p:spPr>
          <a:xfrm>
            <a:off x="869175" y="3391900"/>
            <a:ext cx="6625080"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https://platform.claude.com/docs/en/release-notes/api</a:t>
            </a:r>
          </a:p>
        </p:txBody>
      </p:sp>
      <p:sp>
        <p:nvSpPr>
          <p:cNvPr id="27" name="Rectangle 27"/>
          <p:cNvSpPr/>
          <p:nvPr/>
        </p:nvSpPr>
        <p:spPr>
          <a:xfrm>
            <a:off x="609600" y="3619500"/>
            <a:ext cx="10972800" cy="514350"/>
          </a:xfrm>
          <a:prstGeom prst="rect">
            <a:avLst/>
          </a:prstGeom>
          <a:solidFill>
            <a:srgbClr val="FFFFFF"/>
          </a:solidFill>
          <a:ln>
            <a:noFill/>
          </a:ln>
        </p:spPr>
      </p:sp>
      <p:sp>
        <p:nvSpPr>
          <p:cNvPr id="28" name="Rectangle 28"/>
          <p:cNvSpPr/>
          <p:nvPr/>
        </p:nvSpPr>
        <p:spPr>
          <a:xfrm>
            <a:off x="609600" y="3619500"/>
            <a:ext cx="47625" cy="514350"/>
          </a:xfrm>
          <a:prstGeom prst="rect">
            <a:avLst/>
          </a:prstGeom>
          <a:solidFill>
            <a:srgbClr val="47BCC6"/>
          </a:solidFill>
          <a:ln>
            <a:noFill/>
          </a:ln>
        </p:spPr>
      </p:sp>
      <p:sp>
        <p:nvSpPr>
          <p:cNvPr id="29" name="TextBox 29"/>
          <p:cNvSpPr txBox="1"/>
          <p:nvPr/>
        </p:nvSpPr>
        <p:spPr>
          <a:xfrm>
            <a:off x="868680" y="36861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モデル一覧</a:t>
            </a:r>
          </a:p>
        </p:txBody>
      </p:sp>
      <p:sp>
        <p:nvSpPr>
          <p:cNvPr id="30" name="TextBox 30"/>
          <p:cNvSpPr txBox="1"/>
          <p:nvPr/>
        </p:nvSpPr>
        <p:spPr>
          <a:xfrm>
            <a:off x="9934956" y="3694271"/>
            <a:ext cx="1426083" cy="278702"/>
          </a:xfrm>
          <a:prstGeom prst="rect">
            <a:avLst/>
          </a:prstGeom>
          <a:noFill/>
          <a:ln>
            <a:noFill/>
          </a:ln>
        </p:spPr>
        <p:txBody>
          <a:bodyPr wrap="none" lIns="0" tIns="0" rIns="0" bIns="0" anchor="t" anchorCtr="0">
            <a:spAutoFit/>
          </a:bodyPr>
          <a:lstStyle/>
          <a:p>
            <a:pPr algn="r"/>
            <a:r>
              <a:rPr lang="zh-CN" sz="1420" dirty="0">
                <a:solidFill>
                  <a:srgbClr val="484848"/>
                </a:solidFill>
                <a:latin typeface="Zen Kaku Gothic New"/>
                <a:ea typeface="Zen Kaku Gothic New"/>
                <a:cs typeface="Zen Kaku Gothic New"/>
              </a:rPr>
              <a:t>モデル公開時</a:t>
            </a:r>
          </a:p>
        </p:txBody>
      </p:sp>
      <p:sp>
        <p:nvSpPr>
          <p:cNvPr id="31" name="TextBox 31"/>
          <p:cNvSpPr txBox="1"/>
          <p:nvPr/>
        </p:nvSpPr>
        <p:spPr>
          <a:xfrm>
            <a:off x="869175" y="3906250"/>
            <a:ext cx="8060707"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https://platform.claude.com/docs/en/about-claude/models/overview</a:t>
            </a:r>
          </a:p>
        </p:txBody>
      </p:sp>
      <p:sp>
        <p:nvSpPr>
          <p:cNvPr id="32" name="Rectangle 32"/>
          <p:cNvSpPr/>
          <p:nvPr/>
        </p:nvSpPr>
        <p:spPr>
          <a:xfrm>
            <a:off x="609600" y="4133850"/>
            <a:ext cx="10972800" cy="514350"/>
          </a:xfrm>
          <a:prstGeom prst="rect">
            <a:avLst/>
          </a:prstGeom>
          <a:solidFill>
            <a:srgbClr val="F7F9FA"/>
          </a:solidFill>
          <a:ln>
            <a:noFill/>
          </a:ln>
        </p:spPr>
      </p:sp>
      <p:sp>
        <p:nvSpPr>
          <p:cNvPr id="33" name="Rectangle 33"/>
          <p:cNvSpPr/>
          <p:nvPr/>
        </p:nvSpPr>
        <p:spPr>
          <a:xfrm>
            <a:off x="609600" y="4133850"/>
            <a:ext cx="47625" cy="514350"/>
          </a:xfrm>
          <a:prstGeom prst="rect">
            <a:avLst/>
          </a:prstGeom>
          <a:solidFill>
            <a:srgbClr val="47BCC6"/>
          </a:solidFill>
          <a:ln>
            <a:noFill/>
          </a:ln>
        </p:spPr>
      </p:sp>
      <p:sp>
        <p:nvSpPr>
          <p:cNvPr id="34" name="TextBox 34"/>
          <p:cNvSpPr txBox="1"/>
          <p:nvPr/>
        </p:nvSpPr>
        <p:spPr>
          <a:xfrm>
            <a:off x="868680" y="42005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非推奨と引退の予定</a:t>
            </a:r>
          </a:p>
        </p:txBody>
      </p:sp>
      <p:sp>
        <p:nvSpPr>
          <p:cNvPr id="35" name="TextBox 35"/>
          <p:cNvSpPr txBox="1"/>
          <p:nvPr/>
        </p:nvSpPr>
        <p:spPr>
          <a:xfrm>
            <a:off x="10170224" y="4208621"/>
            <a:ext cx="1190816" cy="278702"/>
          </a:xfrm>
          <a:prstGeom prst="rect">
            <a:avLst/>
          </a:prstGeom>
          <a:noFill/>
          <a:ln>
            <a:noFill/>
          </a:ln>
        </p:spPr>
        <p:txBody>
          <a:bodyPr wrap="none" lIns="0" tIns="0" rIns="0" bIns="0" anchor="t" anchorCtr="0">
            <a:spAutoFit/>
          </a:bodyPr>
          <a:lstStyle/>
          <a:p>
            <a:pPr algn="r"/>
            <a:r>
              <a:rPr lang="zh-CN" sz="1420" dirty="0">
                <a:solidFill>
                  <a:srgbClr val="484848"/>
                </a:solidFill>
                <a:latin typeface="Zen Kaku Gothic New"/>
                <a:ea typeface="Zen Kaku Gothic New"/>
                <a:cs typeface="Zen Kaku Gothic New"/>
              </a:rPr>
              <a:t>廃止告知時</a:t>
            </a:r>
          </a:p>
        </p:txBody>
      </p:sp>
      <p:sp>
        <p:nvSpPr>
          <p:cNvPr id="36" name="TextBox 36"/>
          <p:cNvSpPr txBox="1"/>
          <p:nvPr/>
        </p:nvSpPr>
        <p:spPr>
          <a:xfrm>
            <a:off x="869175" y="4420600"/>
            <a:ext cx="8396459"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https://platform.claude.com/docs/en/about-claude/model-deprecations</a:t>
            </a:r>
          </a:p>
        </p:txBody>
      </p:sp>
      <p:sp>
        <p:nvSpPr>
          <p:cNvPr id="37" name="Rectangle 37"/>
          <p:cNvSpPr/>
          <p:nvPr/>
        </p:nvSpPr>
        <p:spPr>
          <a:xfrm>
            <a:off x="609600" y="4648200"/>
            <a:ext cx="10972800" cy="514350"/>
          </a:xfrm>
          <a:prstGeom prst="rect">
            <a:avLst/>
          </a:prstGeom>
          <a:solidFill>
            <a:srgbClr val="FFFFFF"/>
          </a:solidFill>
          <a:ln>
            <a:noFill/>
          </a:ln>
        </p:spPr>
      </p:sp>
      <p:sp>
        <p:nvSpPr>
          <p:cNvPr id="38" name="Rectangle 38"/>
          <p:cNvSpPr/>
          <p:nvPr/>
        </p:nvSpPr>
        <p:spPr>
          <a:xfrm>
            <a:off x="609600" y="4648200"/>
            <a:ext cx="47625" cy="514350"/>
          </a:xfrm>
          <a:prstGeom prst="rect">
            <a:avLst/>
          </a:prstGeom>
          <a:solidFill>
            <a:srgbClr val="47BCC6"/>
          </a:solidFill>
          <a:ln>
            <a:noFill/>
          </a:ln>
        </p:spPr>
      </p:sp>
      <p:sp>
        <p:nvSpPr>
          <p:cNvPr id="39" name="TextBox 39"/>
          <p:cNvSpPr txBox="1"/>
          <p:nvPr/>
        </p:nvSpPr>
        <p:spPr>
          <a:xfrm>
            <a:off x="868680" y="471487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稼働状況</a:t>
            </a:r>
          </a:p>
        </p:txBody>
      </p:sp>
      <p:sp>
        <p:nvSpPr>
          <p:cNvPr id="40" name="TextBox 40"/>
          <p:cNvSpPr txBox="1"/>
          <p:nvPr/>
        </p:nvSpPr>
        <p:spPr>
          <a:xfrm>
            <a:off x="10170224" y="4722971"/>
            <a:ext cx="1190816" cy="278702"/>
          </a:xfrm>
          <a:prstGeom prst="rect">
            <a:avLst/>
          </a:prstGeom>
          <a:noFill/>
          <a:ln>
            <a:noFill/>
          </a:ln>
        </p:spPr>
        <p:txBody>
          <a:bodyPr wrap="none" lIns="0" tIns="0" rIns="0" bIns="0" anchor="t" anchorCtr="0">
            <a:spAutoFit/>
          </a:bodyPr>
          <a:lstStyle/>
          <a:p>
            <a:pPr algn="r"/>
            <a:r>
              <a:rPr lang="zh-CN" sz="1420" dirty="0">
                <a:solidFill>
                  <a:srgbClr val="484848"/>
                </a:solidFill>
                <a:latin typeface="Zen Kaku Gothic New"/>
                <a:ea typeface="Zen Kaku Gothic New"/>
                <a:cs typeface="Zen Kaku Gothic New"/>
              </a:rPr>
              <a:t>障害発生時</a:t>
            </a:r>
          </a:p>
        </p:txBody>
      </p:sp>
      <p:sp>
        <p:nvSpPr>
          <p:cNvPr id="41" name="TextBox 41"/>
          <p:cNvSpPr txBox="1"/>
          <p:nvPr/>
        </p:nvSpPr>
        <p:spPr>
          <a:xfrm>
            <a:off x="869175" y="4934950"/>
            <a:ext cx="3313876"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https://status.claude.com/</a:t>
            </a:r>
          </a:p>
        </p:txBody>
      </p:sp>
      <p:sp>
        <p:nvSpPr>
          <p:cNvPr id="42" name="Rectangle 42"/>
          <p:cNvSpPr/>
          <p:nvPr/>
        </p:nvSpPr>
        <p:spPr>
          <a:xfrm>
            <a:off x="609600" y="5162550"/>
            <a:ext cx="10972800" cy="514350"/>
          </a:xfrm>
          <a:prstGeom prst="rect">
            <a:avLst/>
          </a:prstGeom>
          <a:solidFill>
            <a:srgbClr val="F7F9FA"/>
          </a:solidFill>
          <a:ln>
            <a:noFill/>
          </a:ln>
        </p:spPr>
      </p:sp>
      <p:sp>
        <p:nvSpPr>
          <p:cNvPr id="43" name="Rectangle 43"/>
          <p:cNvSpPr/>
          <p:nvPr/>
        </p:nvSpPr>
        <p:spPr>
          <a:xfrm>
            <a:off x="609600" y="5162550"/>
            <a:ext cx="47625" cy="514350"/>
          </a:xfrm>
          <a:prstGeom prst="rect">
            <a:avLst/>
          </a:prstGeom>
          <a:solidFill>
            <a:srgbClr val="47BCC6"/>
          </a:solidFill>
          <a:ln>
            <a:noFill/>
          </a:ln>
        </p:spPr>
      </p:sp>
      <p:sp>
        <p:nvSpPr>
          <p:cNvPr id="44" name="TextBox 44"/>
          <p:cNvSpPr txBox="1"/>
          <p:nvPr/>
        </p:nvSpPr>
        <p:spPr>
          <a:xfrm>
            <a:off x="868680" y="522922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製品発表と事例</a:t>
            </a:r>
          </a:p>
        </p:txBody>
      </p:sp>
      <p:sp>
        <p:nvSpPr>
          <p:cNvPr id="45" name="TextBox 45"/>
          <p:cNvSpPr txBox="1"/>
          <p:nvPr/>
        </p:nvSpPr>
        <p:spPr>
          <a:xfrm>
            <a:off x="10876026" y="5237321"/>
            <a:ext cx="485013" cy="278702"/>
          </a:xfrm>
          <a:prstGeom prst="rect">
            <a:avLst/>
          </a:prstGeom>
          <a:noFill/>
          <a:ln>
            <a:noFill/>
          </a:ln>
        </p:spPr>
        <p:txBody>
          <a:bodyPr wrap="none" lIns="0" tIns="0" rIns="0" bIns="0" anchor="t" anchorCtr="0">
            <a:spAutoFit/>
          </a:bodyPr>
          <a:lstStyle/>
          <a:p>
            <a:pPr algn="r"/>
            <a:r>
              <a:rPr lang="zh-CN" sz="1420" dirty="0">
                <a:solidFill>
                  <a:srgbClr val="484848"/>
                </a:solidFill>
                <a:latin typeface="Zen Kaku Gothic New"/>
                <a:ea typeface="Zen Kaku Gothic New"/>
                <a:cs typeface="Zen Kaku Gothic New"/>
              </a:rPr>
              <a:t>随時</a:t>
            </a:r>
          </a:p>
        </p:txBody>
      </p:sp>
      <p:sp>
        <p:nvSpPr>
          <p:cNvPr id="46" name="TextBox 46"/>
          <p:cNvSpPr txBox="1"/>
          <p:nvPr/>
        </p:nvSpPr>
        <p:spPr>
          <a:xfrm>
            <a:off x="869175" y="5449300"/>
            <a:ext cx="4008534"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https://www.anthropic.com/news</a:t>
            </a:r>
          </a:p>
        </p:txBody>
      </p:sp>
      <p:sp>
        <p:nvSpPr>
          <p:cNvPr id="47" name="Line 47"/>
          <p:cNvSpPr/>
          <p:nvPr/>
        </p:nvSpPr>
        <p:spPr>
          <a:xfrm>
            <a:off x="609600" y="56769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48" name="Rectangle 48"/>
          <p:cNvSpPr/>
          <p:nvPr/>
        </p:nvSpPr>
        <p:spPr>
          <a:xfrm>
            <a:off x="609600" y="5829300"/>
            <a:ext cx="10972800" cy="609600"/>
          </a:xfrm>
          <a:prstGeom prst="roundRect">
            <a:avLst>
              <a:gd name="adj" fmla="val 12500"/>
            </a:avLst>
          </a:prstGeom>
          <a:solidFill>
            <a:srgbClr val="EEF6F7"/>
          </a:solidFill>
          <a:ln>
            <a:noFill/>
          </a:ln>
        </p:spPr>
      </p:sp>
      <p:sp>
        <p:nvSpPr>
          <p:cNvPr id="49" name="Rectangle 49"/>
          <p:cNvSpPr/>
          <p:nvPr/>
        </p:nvSpPr>
        <p:spPr>
          <a:xfrm>
            <a:off x="609600" y="5829300"/>
            <a:ext cx="57150" cy="609600"/>
          </a:xfrm>
          <a:prstGeom prst="roundRect">
            <a:avLst>
              <a:gd name="adj" fmla="val 50000"/>
            </a:avLst>
          </a:prstGeom>
          <a:solidFill>
            <a:srgbClr val="47BCC6"/>
          </a:solidFill>
          <a:ln>
            <a:noFill/>
          </a:ln>
        </p:spPr>
      </p:sp>
      <p:sp>
        <p:nvSpPr>
          <p:cNvPr id="50" name="TextBox 50"/>
          <p:cNvSpPr txBox="1"/>
          <p:nvPr/>
        </p:nvSpPr>
        <p:spPr>
          <a:xfrm>
            <a:off x="906780" y="6029325"/>
            <a:ext cx="979246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情報システム部門へ共有するなら、status.claude.com の購読を最初に入れます。</a:t>
            </a:r>
          </a:p>
        </p:txBody>
      </p:sp>
      <p:sp>
        <p:nvSpPr>
          <p:cNvPr id="51" name="TextBox 5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2" name="TextBox 5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218</a:t>
            </a:r>
          </a:p>
        </p:txBody>
      </p:sp>
    </p:spTree>
  </p:cSld>
  <p:clrMapOvr>
    <a:masterClrMapping/>
  </p:clrMapOvr>
  <p:transition xmlns:p14="http://schemas.microsoft.com/office/powerpoint/2010/main" p14:dur="400">
    <p:fade/>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292536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振り返りと Q&amp;A</a:t>
            </a:r>
          </a:p>
        </p:txBody>
      </p:sp>
      <p:sp>
        <p:nvSpPr>
          <p:cNvPr id="7" name="Rectangle 7"/>
          <p:cNvSpPr/>
          <p:nvPr/>
        </p:nvSpPr>
        <p:spPr>
          <a:xfrm>
            <a:off x="2000250" y="1028700"/>
            <a:ext cx="9582150" cy="19050"/>
          </a:xfrm>
          <a:prstGeom prst="rect">
            <a:avLst/>
          </a:prstGeom>
          <a:solidFill>
            <a:srgbClr val="C60000"/>
          </a:solidFill>
          <a:ln>
            <a:noFill/>
          </a:ln>
        </p:spPr>
      </p:sp>
      <p:sp>
        <p:nvSpPr>
          <p:cNvPr id="8" name="Rectangle 8"/>
          <p:cNvSpPr/>
          <p:nvPr/>
        </p:nvSpPr>
        <p:spPr>
          <a:xfrm>
            <a:off x="609600" y="1428750"/>
            <a:ext cx="10972800" cy="685800"/>
          </a:xfrm>
          <a:prstGeom prst="roundRect">
            <a:avLst>
              <a:gd name="adj" fmla="val 11111"/>
            </a:avLst>
          </a:prstGeom>
          <a:solidFill>
            <a:srgbClr val="F7F9FA"/>
          </a:solidFill>
          <a:ln>
            <a:noFill/>
          </a:ln>
        </p:spPr>
      </p:sp>
      <p:sp>
        <p:nvSpPr>
          <p:cNvPr id="9" name="Ellipse 9"/>
          <p:cNvSpPr/>
          <p:nvPr/>
        </p:nvSpPr>
        <p:spPr>
          <a:xfrm>
            <a:off x="857250" y="1562100"/>
            <a:ext cx="419100" cy="419100"/>
          </a:xfrm>
          <a:prstGeom prst="ellipse">
            <a:avLst/>
          </a:prstGeom>
          <a:solidFill>
            <a:srgbClr val="47BCC6"/>
          </a:solidFill>
          <a:ln>
            <a:noFill/>
          </a:ln>
        </p:spPr>
      </p:sp>
      <p:sp>
        <p:nvSpPr>
          <p:cNvPr id="10" name="TextBox 10"/>
          <p:cNvSpPr txBox="1"/>
          <p:nvPr/>
        </p:nvSpPr>
        <p:spPr>
          <a:xfrm>
            <a:off x="987671" y="167640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1</a:t>
            </a:r>
          </a:p>
        </p:txBody>
      </p:sp>
      <p:sp>
        <p:nvSpPr>
          <p:cNvPr id="11" name="TextBox 11"/>
          <p:cNvSpPr txBox="1"/>
          <p:nvPr/>
        </p:nvSpPr>
        <p:spPr>
          <a:xfrm>
            <a:off x="1477518" y="1669732"/>
            <a:ext cx="5165408"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今日いちばん効いた指示はどれでしたか</a:t>
            </a:r>
          </a:p>
        </p:txBody>
      </p:sp>
      <p:sp>
        <p:nvSpPr>
          <p:cNvPr id="12" name="Rectangle 12"/>
          <p:cNvSpPr/>
          <p:nvPr/>
        </p:nvSpPr>
        <p:spPr>
          <a:xfrm>
            <a:off x="609600" y="2228850"/>
            <a:ext cx="10972800" cy="685800"/>
          </a:xfrm>
          <a:prstGeom prst="roundRect">
            <a:avLst>
              <a:gd name="adj" fmla="val 11111"/>
            </a:avLst>
          </a:prstGeom>
          <a:solidFill>
            <a:srgbClr val="F7F9FA"/>
          </a:solidFill>
          <a:ln>
            <a:noFill/>
          </a:ln>
        </p:spPr>
      </p:sp>
      <p:sp>
        <p:nvSpPr>
          <p:cNvPr id="13" name="Ellipse 13"/>
          <p:cNvSpPr/>
          <p:nvPr/>
        </p:nvSpPr>
        <p:spPr>
          <a:xfrm>
            <a:off x="857250" y="2362200"/>
            <a:ext cx="419100" cy="419100"/>
          </a:xfrm>
          <a:prstGeom prst="ellipse">
            <a:avLst/>
          </a:prstGeom>
          <a:solidFill>
            <a:srgbClr val="47BCC6"/>
          </a:solidFill>
          <a:ln>
            <a:noFill/>
          </a:ln>
        </p:spPr>
      </p:sp>
      <p:sp>
        <p:nvSpPr>
          <p:cNvPr id="14" name="TextBox 14"/>
          <p:cNvSpPr txBox="1"/>
          <p:nvPr/>
        </p:nvSpPr>
        <p:spPr>
          <a:xfrm>
            <a:off x="987671" y="247650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2</a:t>
            </a:r>
          </a:p>
        </p:txBody>
      </p:sp>
      <p:sp>
        <p:nvSpPr>
          <p:cNvPr id="15" name="TextBox 15"/>
          <p:cNvSpPr txBox="1"/>
          <p:nvPr/>
        </p:nvSpPr>
        <p:spPr>
          <a:xfrm>
            <a:off x="1477518" y="2469832"/>
            <a:ext cx="3449193"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どこで手が止まりましたか</a:t>
            </a:r>
          </a:p>
        </p:txBody>
      </p:sp>
      <p:sp>
        <p:nvSpPr>
          <p:cNvPr id="16" name="Rectangle 16"/>
          <p:cNvSpPr/>
          <p:nvPr/>
        </p:nvSpPr>
        <p:spPr>
          <a:xfrm>
            <a:off x="609600" y="3028950"/>
            <a:ext cx="10972800" cy="685800"/>
          </a:xfrm>
          <a:prstGeom prst="roundRect">
            <a:avLst>
              <a:gd name="adj" fmla="val 11111"/>
            </a:avLst>
          </a:prstGeom>
          <a:solidFill>
            <a:srgbClr val="F7F9FA"/>
          </a:solidFill>
          <a:ln>
            <a:noFill/>
          </a:ln>
        </p:spPr>
      </p:sp>
      <p:sp>
        <p:nvSpPr>
          <p:cNvPr id="17" name="Ellipse 17"/>
          <p:cNvSpPr/>
          <p:nvPr/>
        </p:nvSpPr>
        <p:spPr>
          <a:xfrm>
            <a:off x="857250" y="3162300"/>
            <a:ext cx="419100" cy="419100"/>
          </a:xfrm>
          <a:prstGeom prst="ellipse">
            <a:avLst/>
          </a:prstGeom>
          <a:solidFill>
            <a:srgbClr val="47BCC6"/>
          </a:solidFill>
          <a:ln>
            <a:noFill/>
          </a:ln>
        </p:spPr>
      </p:sp>
      <p:sp>
        <p:nvSpPr>
          <p:cNvPr id="18" name="TextBox 18"/>
          <p:cNvSpPr txBox="1"/>
          <p:nvPr/>
        </p:nvSpPr>
        <p:spPr>
          <a:xfrm>
            <a:off x="987671" y="3276600"/>
            <a:ext cx="158258"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3</a:t>
            </a:r>
          </a:p>
        </p:txBody>
      </p:sp>
      <p:sp>
        <p:nvSpPr>
          <p:cNvPr id="19" name="TextBox 19"/>
          <p:cNvSpPr txBox="1"/>
          <p:nvPr/>
        </p:nvSpPr>
        <p:spPr>
          <a:xfrm>
            <a:off x="1477518" y="3269932"/>
            <a:ext cx="459333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現場で最初に使う場面はどこですか</a:t>
            </a:r>
          </a:p>
        </p:txBody>
      </p:sp>
      <p:sp>
        <p:nvSpPr>
          <p:cNvPr id="20" name="Rectangle 20"/>
          <p:cNvSpPr/>
          <p:nvPr/>
        </p:nvSpPr>
        <p:spPr>
          <a:xfrm>
            <a:off x="609600" y="3962400"/>
            <a:ext cx="10972800" cy="1676400"/>
          </a:xfrm>
          <a:prstGeom prst="roundRect">
            <a:avLst>
              <a:gd name="adj" fmla="val 5682"/>
            </a:avLst>
          </a:prstGeom>
          <a:solidFill>
            <a:srgbClr val="F7F9FA"/>
          </a:solidFill>
          <a:ln>
            <a:noFill/>
          </a:ln>
        </p:spPr>
      </p:sp>
      <p:sp>
        <p:nvSpPr>
          <p:cNvPr id="21" name="Freeform 21"/>
          <p:cNvSpPr/>
          <p:nvPr/>
        </p:nvSpPr>
        <p:spPr>
          <a:xfrm>
            <a:off x="1714702" y="4400550"/>
            <a:ext cx="532988" cy="533392"/>
          </a:xfrm>
          <a:custGeom>
            <a:avLst/>
            <a:gdLst/>
            <a:ahLst/>
            <a:cxnLst/>
            <a:rect l="l" t="t" r="r" b="b"/>
            <a:pathLst>
              <a:path w="532988" h="533392">
                <a:moveTo>
                  <a:pt x="104574" y="354606"/>
                </a:moveTo>
                <a:lnTo>
                  <a:pt x="209417" y="295775"/>
                </a:lnTo>
                <a:lnTo>
                  <a:pt x="211172" y="290648"/>
                </a:lnTo>
                <a:lnTo>
                  <a:pt x="209417" y="287814"/>
                </a:lnTo>
                <a:lnTo>
                  <a:pt x="204289" y="287814"/>
                </a:lnTo>
                <a:lnTo>
                  <a:pt x="186747" y="286734"/>
                </a:lnTo>
                <a:lnTo>
                  <a:pt x="126838" y="285114"/>
                </a:lnTo>
                <a:lnTo>
                  <a:pt x="74888" y="282956"/>
                </a:lnTo>
                <a:lnTo>
                  <a:pt x="24558" y="280258"/>
                </a:lnTo>
                <a:lnTo>
                  <a:pt x="11875" y="277557"/>
                </a:lnTo>
                <a:lnTo>
                  <a:pt x="0" y="261907"/>
                </a:lnTo>
                <a:lnTo>
                  <a:pt x="1213" y="254079"/>
                </a:lnTo>
                <a:lnTo>
                  <a:pt x="11875" y="246927"/>
                </a:lnTo>
                <a:lnTo>
                  <a:pt x="27121" y="248279"/>
                </a:lnTo>
                <a:lnTo>
                  <a:pt x="60856" y="250572"/>
                </a:lnTo>
                <a:lnTo>
                  <a:pt x="111455" y="254079"/>
                </a:lnTo>
                <a:lnTo>
                  <a:pt x="148156" y="256239"/>
                </a:lnTo>
                <a:lnTo>
                  <a:pt x="202536" y="261907"/>
                </a:lnTo>
                <a:lnTo>
                  <a:pt x="211172" y="261907"/>
                </a:lnTo>
                <a:lnTo>
                  <a:pt x="212386" y="258397"/>
                </a:lnTo>
                <a:lnTo>
                  <a:pt x="209417" y="256239"/>
                </a:lnTo>
                <a:lnTo>
                  <a:pt x="207123" y="254079"/>
                </a:lnTo>
                <a:lnTo>
                  <a:pt x="154770" y="218593"/>
                </a:lnTo>
                <a:lnTo>
                  <a:pt x="98098" y="181080"/>
                </a:lnTo>
                <a:lnTo>
                  <a:pt x="68414" y="159491"/>
                </a:lnTo>
                <a:lnTo>
                  <a:pt x="52357" y="148561"/>
                </a:lnTo>
                <a:lnTo>
                  <a:pt x="44260" y="138306"/>
                </a:lnTo>
                <a:lnTo>
                  <a:pt x="40753" y="115908"/>
                </a:lnTo>
                <a:lnTo>
                  <a:pt x="55326" y="99851"/>
                </a:lnTo>
                <a:lnTo>
                  <a:pt x="74891" y="101200"/>
                </a:lnTo>
                <a:lnTo>
                  <a:pt x="79882" y="102549"/>
                </a:lnTo>
                <a:lnTo>
                  <a:pt x="99718" y="117795"/>
                </a:lnTo>
                <a:lnTo>
                  <a:pt x="142087" y="150586"/>
                </a:lnTo>
                <a:lnTo>
                  <a:pt x="197411" y="191337"/>
                </a:lnTo>
                <a:lnTo>
                  <a:pt x="205507" y="198082"/>
                </a:lnTo>
                <a:lnTo>
                  <a:pt x="208745" y="195788"/>
                </a:lnTo>
                <a:lnTo>
                  <a:pt x="209150" y="194170"/>
                </a:lnTo>
                <a:lnTo>
                  <a:pt x="205505" y="188096"/>
                </a:lnTo>
                <a:lnTo>
                  <a:pt x="175415" y="133719"/>
                </a:lnTo>
                <a:lnTo>
                  <a:pt x="143300" y="78395"/>
                </a:lnTo>
                <a:lnTo>
                  <a:pt x="128999" y="55459"/>
                </a:lnTo>
                <a:lnTo>
                  <a:pt x="125221" y="41694"/>
                </a:lnTo>
                <a:cubicBezTo>
                  <a:pt x="123871" y="36026"/>
                  <a:pt x="122927" y="31306"/>
                  <a:pt x="122927" y="25503"/>
                </a:cubicBezTo>
                <a:lnTo>
                  <a:pt x="139524" y="2967"/>
                </a:lnTo>
                <a:lnTo>
                  <a:pt x="148696" y="0"/>
                </a:lnTo>
                <a:lnTo>
                  <a:pt x="170826" y="2969"/>
                </a:lnTo>
                <a:lnTo>
                  <a:pt x="180138" y="11063"/>
                </a:lnTo>
                <a:lnTo>
                  <a:pt x="193899" y="42505"/>
                </a:lnTo>
                <a:lnTo>
                  <a:pt x="216164" y="92026"/>
                </a:lnTo>
                <a:lnTo>
                  <a:pt x="250708" y="159358"/>
                </a:lnTo>
                <a:lnTo>
                  <a:pt x="260827" y="179327"/>
                </a:lnTo>
                <a:lnTo>
                  <a:pt x="266225" y="197813"/>
                </a:lnTo>
                <a:lnTo>
                  <a:pt x="268247" y="203480"/>
                </a:lnTo>
                <a:lnTo>
                  <a:pt x="271757" y="203480"/>
                </a:lnTo>
                <a:lnTo>
                  <a:pt x="271757" y="200242"/>
                </a:lnTo>
                <a:lnTo>
                  <a:pt x="274590" y="162327"/>
                </a:lnTo>
                <a:lnTo>
                  <a:pt x="279853" y="115773"/>
                </a:lnTo>
                <a:lnTo>
                  <a:pt x="284980" y="55862"/>
                </a:lnTo>
                <a:lnTo>
                  <a:pt x="286734" y="38995"/>
                </a:lnTo>
                <a:lnTo>
                  <a:pt x="295099" y="18755"/>
                </a:lnTo>
                <a:lnTo>
                  <a:pt x="311697" y="7825"/>
                </a:lnTo>
                <a:lnTo>
                  <a:pt x="324649" y="14033"/>
                </a:lnTo>
                <a:lnTo>
                  <a:pt x="335310" y="29279"/>
                </a:lnTo>
                <a:lnTo>
                  <a:pt x="333826" y="39131"/>
                </a:lnTo>
                <a:lnTo>
                  <a:pt x="327485" y="80284"/>
                </a:lnTo>
                <a:lnTo>
                  <a:pt x="315070" y="144783"/>
                </a:lnTo>
                <a:lnTo>
                  <a:pt x="306974" y="187963"/>
                </a:lnTo>
                <a:lnTo>
                  <a:pt x="311697" y="187963"/>
                </a:lnTo>
                <a:lnTo>
                  <a:pt x="317095" y="182565"/>
                </a:lnTo>
                <a:lnTo>
                  <a:pt x="338953" y="153555"/>
                </a:lnTo>
                <a:lnTo>
                  <a:pt x="375655" y="107676"/>
                </a:lnTo>
                <a:lnTo>
                  <a:pt x="391848" y="89461"/>
                </a:lnTo>
                <a:lnTo>
                  <a:pt x="410739" y="69357"/>
                </a:lnTo>
                <a:lnTo>
                  <a:pt x="422882" y="59776"/>
                </a:lnTo>
                <a:lnTo>
                  <a:pt x="445820" y="59776"/>
                </a:lnTo>
                <a:lnTo>
                  <a:pt x="462689" y="84874"/>
                </a:lnTo>
                <a:lnTo>
                  <a:pt x="455133" y="110781"/>
                </a:lnTo>
                <a:lnTo>
                  <a:pt x="431519" y="140736"/>
                </a:lnTo>
                <a:lnTo>
                  <a:pt x="411952" y="166103"/>
                </a:lnTo>
                <a:lnTo>
                  <a:pt x="383887" y="203885"/>
                </a:lnTo>
                <a:lnTo>
                  <a:pt x="366345" y="234110"/>
                </a:lnTo>
                <a:lnTo>
                  <a:pt x="367965" y="236540"/>
                </a:lnTo>
                <a:lnTo>
                  <a:pt x="372148" y="236133"/>
                </a:lnTo>
                <a:lnTo>
                  <a:pt x="435566" y="222642"/>
                </a:lnTo>
                <a:lnTo>
                  <a:pt x="469839" y="216433"/>
                </a:lnTo>
                <a:lnTo>
                  <a:pt x="510723" y="209417"/>
                </a:lnTo>
                <a:lnTo>
                  <a:pt x="529210" y="218053"/>
                </a:lnTo>
                <a:lnTo>
                  <a:pt x="531232" y="226823"/>
                </a:lnTo>
                <a:lnTo>
                  <a:pt x="523947" y="244769"/>
                </a:lnTo>
                <a:lnTo>
                  <a:pt x="480231" y="255564"/>
                </a:lnTo>
                <a:lnTo>
                  <a:pt x="428954" y="265818"/>
                </a:lnTo>
                <a:lnTo>
                  <a:pt x="352581" y="283900"/>
                </a:lnTo>
                <a:lnTo>
                  <a:pt x="351637" y="284576"/>
                </a:lnTo>
                <a:lnTo>
                  <a:pt x="352717" y="285925"/>
                </a:lnTo>
                <a:lnTo>
                  <a:pt x="387125" y="289163"/>
                </a:lnTo>
                <a:lnTo>
                  <a:pt x="401833" y="289972"/>
                </a:lnTo>
                <a:lnTo>
                  <a:pt x="437860" y="289972"/>
                </a:lnTo>
                <a:lnTo>
                  <a:pt x="504923" y="294966"/>
                </a:lnTo>
                <a:lnTo>
                  <a:pt x="522462" y="306567"/>
                </a:lnTo>
                <a:lnTo>
                  <a:pt x="532988" y="320738"/>
                </a:lnTo>
                <a:lnTo>
                  <a:pt x="531232" y="331532"/>
                </a:lnTo>
                <a:lnTo>
                  <a:pt x="504247" y="345296"/>
                </a:lnTo>
                <a:lnTo>
                  <a:pt x="467814" y="336659"/>
                </a:lnTo>
                <a:lnTo>
                  <a:pt x="382805" y="316419"/>
                </a:lnTo>
                <a:lnTo>
                  <a:pt x="353661" y="309132"/>
                </a:lnTo>
                <a:lnTo>
                  <a:pt x="349612" y="309132"/>
                </a:lnTo>
                <a:lnTo>
                  <a:pt x="349612" y="311561"/>
                </a:lnTo>
                <a:lnTo>
                  <a:pt x="373901" y="335310"/>
                </a:lnTo>
                <a:lnTo>
                  <a:pt x="418429" y="375519"/>
                </a:lnTo>
                <a:lnTo>
                  <a:pt x="474157" y="427334"/>
                </a:lnTo>
                <a:lnTo>
                  <a:pt x="476991" y="440153"/>
                </a:lnTo>
                <a:lnTo>
                  <a:pt x="469839" y="450274"/>
                </a:lnTo>
                <a:lnTo>
                  <a:pt x="462282" y="449194"/>
                </a:lnTo>
                <a:lnTo>
                  <a:pt x="413301" y="412357"/>
                </a:lnTo>
                <a:lnTo>
                  <a:pt x="394410" y="395759"/>
                </a:lnTo>
                <a:lnTo>
                  <a:pt x="351637" y="359733"/>
                </a:lnTo>
                <a:lnTo>
                  <a:pt x="348803" y="359733"/>
                </a:lnTo>
                <a:lnTo>
                  <a:pt x="348803" y="363511"/>
                </a:lnTo>
                <a:lnTo>
                  <a:pt x="358653" y="377949"/>
                </a:lnTo>
                <a:lnTo>
                  <a:pt x="410739" y="456211"/>
                </a:lnTo>
                <a:lnTo>
                  <a:pt x="413437" y="480229"/>
                </a:lnTo>
                <a:lnTo>
                  <a:pt x="409659" y="488054"/>
                </a:lnTo>
                <a:lnTo>
                  <a:pt x="396166" y="492777"/>
                </a:lnTo>
                <a:lnTo>
                  <a:pt x="381322" y="490079"/>
                </a:lnTo>
                <a:lnTo>
                  <a:pt x="350828" y="447305"/>
                </a:lnTo>
                <a:lnTo>
                  <a:pt x="319389" y="399133"/>
                </a:lnTo>
                <a:lnTo>
                  <a:pt x="294021" y="355955"/>
                </a:lnTo>
                <a:lnTo>
                  <a:pt x="290917" y="357711"/>
                </a:lnTo>
                <a:lnTo>
                  <a:pt x="275937" y="518955"/>
                </a:lnTo>
                <a:lnTo>
                  <a:pt x="268923" y="527185"/>
                </a:lnTo>
                <a:lnTo>
                  <a:pt x="252730" y="533392"/>
                </a:lnTo>
                <a:lnTo>
                  <a:pt x="239238" y="523138"/>
                </a:lnTo>
                <a:lnTo>
                  <a:pt x="232086" y="506541"/>
                </a:lnTo>
                <a:lnTo>
                  <a:pt x="239238" y="473752"/>
                </a:lnTo>
                <a:lnTo>
                  <a:pt x="247874" y="430979"/>
                </a:lnTo>
                <a:lnTo>
                  <a:pt x="254890" y="396975"/>
                </a:lnTo>
                <a:lnTo>
                  <a:pt x="261231" y="354739"/>
                </a:lnTo>
                <a:lnTo>
                  <a:pt x="265009" y="340707"/>
                </a:lnTo>
                <a:lnTo>
                  <a:pt x="264740" y="339762"/>
                </a:lnTo>
                <a:lnTo>
                  <a:pt x="261636" y="340167"/>
                </a:lnTo>
                <a:lnTo>
                  <a:pt x="229792" y="383887"/>
                </a:lnTo>
                <a:lnTo>
                  <a:pt x="181351" y="449330"/>
                </a:lnTo>
                <a:lnTo>
                  <a:pt x="143029" y="490348"/>
                </a:lnTo>
                <a:lnTo>
                  <a:pt x="133855" y="493992"/>
                </a:lnTo>
                <a:lnTo>
                  <a:pt x="117933" y="485760"/>
                </a:lnTo>
                <a:lnTo>
                  <a:pt x="119415" y="471052"/>
                </a:lnTo>
                <a:lnTo>
                  <a:pt x="128323" y="457964"/>
                </a:lnTo>
                <a:lnTo>
                  <a:pt x="181351" y="390497"/>
                </a:lnTo>
                <a:lnTo>
                  <a:pt x="213330" y="348670"/>
                </a:lnTo>
                <a:lnTo>
                  <a:pt x="233977" y="324516"/>
                </a:lnTo>
                <a:lnTo>
                  <a:pt x="233839" y="321007"/>
                </a:lnTo>
                <a:lnTo>
                  <a:pt x="232626" y="321007"/>
                </a:lnTo>
                <a:lnTo>
                  <a:pt x="91755" y="412492"/>
                </a:lnTo>
                <a:lnTo>
                  <a:pt x="66656" y="415730"/>
                </a:lnTo>
                <a:lnTo>
                  <a:pt x="55862" y="405609"/>
                </a:lnTo>
                <a:lnTo>
                  <a:pt x="57213" y="389014"/>
                </a:lnTo>
                <a:lnTo>
                  <a:pt x="62340" y="383616"/>
                </a:lnTo>
                <a:lnTo>
                  <a:pt x="104709" y="354470"/>
                </a:lnTo>
                <a:close/>
              </a:path>
            </a:pathLst>
          </a:custGeom>
          <a:solidFill>
            <a:srgbClr val="D97757"/>
          </a:solidFill>
          <a:ln>
            <a:noFill/>
          </a:ln>
        </p:spPr>
      </p:sp>
      <p:sp>
        <p:nvSpPr>
          <p:cNvPr id="22" name="TextBox 22"/>
          <p:cNvSpPr txBox="1"/>
          <p:nvPr/>
        </p:nvSpPr>
        <p:spPr>
          <a:xfrm>
            <a:off x="1277904" y="5199221"/>
            <a:ext cx="1406592"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Claude Code</a:t>
            </a:r>
          </a:p>
        </p:txBody>
      </p:sp>
      <p:sp>
        <p:nvSpPr>
          <p:cNvPr id="23" name="Freeform 23"/>
          <p:cNvSpPr/>
          <p:nvPr/>
        </p:nvSpPr>
        <p:spPr>
          <a:xfrm>
            <a:off x="4457688" y="4399093"/>
            <a:ext cx="533414" cy="536287"/>
          </a:xfrm>
          <a:custGeom>
            <a:avLst/>
            <a:gdLst/>
            <a:ahLst/>
            <a:cxnLst/>
            <a:rect l="l" t="t" r="r" b="b"/>
            <a:pathLst>
              <a:path w="533414" h="536287">
                <a:moveTo>
                  <a:pt x="514513" y="58952"/>
                </a:moveTo>
                <a:lnTo>
                  <a:pt x="404723" y="6124"/>
                </a:lnTo>
                <a:cubicBezTo>
                  <a:pt x="392006" y="0"/>
                  <a:pt x="376807" y="2585"/>
                  <a:pt x="366830" y="12569"/>
                </a:cubicBezTo>
                <a:lnTo>
                  <a:pt x="156585" y="204368"/>
                </a:lnTo>
                <a:lnTo>
                  <a:pt x="65019" y="134849"/>
                </a:lnTo>
                <a:cubicBezTo>
                  <a:pt x="56495" y="128384"/>
                  <a:pt x="44574" y="128917"/>
                  <a:pt x="36660" y="136116"/>
                </a:cubicBezTo>
                <a:lnTo>
                  <a:pt x="7279" y="162830"/>
                </a:lnTo>
                <a:cubicBezTo>
                  <a:pt x="2650" y="167039"/>
                  <a:pt x="8" y="173004"/>
                  <a:pt x="4" y="179261"/>
                </a:cubicBezTo>
                <a:cubicBezTo>
                  <a:pt x="0" y="185517"/>
                  <a:pt x="2633" y="191486"/>
                  <a:pt x="7257" y="195701"/>
                </a:cubicBezTo>
                <a:lnTo>
                  <a:pt x="86666" y="268153"/>
                </a:lnTo>
                <a:lnTo>
                  <a:pt x="7257" y="340606"/>
                </a:lnTo>
                <a:cubicBezTo>
                  <a:pt x="2633" y="344820"/>
                  <a:pt x="0" y="350789"/>
                  <a:pt x="4" y="357046"/>
                </a:cubicBezTo>
                <a:cubicBezTo>
                  <a:pt x="8" y="363302"/>
                  <a:pt x="2650" y="369267"/>
                  <a:pt x="7279" y="373476"/>
                </a:cubicBezTo>
                <a:lnTo>
                  <a:pt x="36683" y="400168"/>
                </a:lnTo>
                <a:cubicBezTo>
                  <a:pt x="44596" y="407367"/>
                  <a:pt x="56518" y="407900"/>
                  <a:pt x="65041" y="401435"/>
                </a:cubicBezTo>
                <a:lnTo>
                  <a:pt x="156607" y="331916"/>
                </a:lnTo>
                <a:lnTo>
                  <a:pt x="366852" y="523715"/>
                </a:lnTo>
                <a:cubicBezTo>
                  <a:pt x="376819" y="533701"/>
                  <a:pt x="392014" y="536287"/>
                  <a:pt x="404723" y="530160"/>
                </a:cubicBezTo>
                <a:lnTo>
                  <a:pt x="514558" y="477332"/>
                </a:lnTo>
                <a:cubicBezTo>
                  <a:pt x="526089" y="471766"/>
                  <a:pt x="533414" y="460088"/>
                  <a:pt x="533404" y="447284"/>
                </a:cubicBezTo>
                <a:lnTo>
                  <a:pt x="533404" y="89000"/>
                </a:lnTo>
                <a:cubicBezTo>
                  <a:pt x="533406" y="76186"/>
                  <a:pt x="526062" y="64505"/>
                  <a:pt x="514513" y="58952"/>
                </a:cubicBezTo>
                <a:close/>
                <a:moveTo>
                  <a:pt x="400145" y="389233"/>
                </a:moveTo>
                <a:lnTo>
                  <a:pt x="240616" y="268153"/>
                </a:lnTo>
                <a:lnTo>
                  <a:pt x="400145" y="147073"/>
                </a:lnTo>
                <a:lnTo>
                  <a:pt x="400145" y="389233"/>
                </a:lnTo>
                <a:close/>
              </a:path>
            </a:pathLst>
          </a:custGeom>
          <a:solidFill>
            <a:srgbClr val="0065A9"/>
          </a:solidFill>
          <a:ln>
            <a:noFill/>
          </a:ln>
        </p:spPr>
      </p:sp>
      <p:sp>
        <p:nvSpPr>
          <p:cNvPr id="24" name="TextBox 24"/>
          <p:cNvSpPr txBox="1"/>
          <p:nvPr/>
        </p:nvSpPr>
        <p:spPr>
          <a:xfrm>
            <a:off x="3633343" y="5199221"/>
            <a:ext cx="2182115"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Visual Studio Code</a:t>
            </a:r>
          </a:p>
        </p:txBody>
      </p:sp>
      <p:sp>
        <p:nvSpPr>
          <p:cNvPr id="25" name="Freeform 25"/>
          <p:cNvSpPr/>
          <p:nvPr/>
        </p:nvSpPr>
        <p:spPr>
          <a:xfrm>
            <a:off x="7200900" y="4407151"/>
            <a:ext cx="533392" cy="522236"/>
          </a:xfrm>
          <a:custGeom>
            <a:avLst/>
            <a:gdLst/>
            <a:ahLst/>
            <a:cxnLst/>
            <a:rect l="l" t="t" r="r" b="b"/>
            <a:pathLst>
              <a:path w="533392" h="522236">
                <a:moveTo>
                  <a:pt x="266696" y="0"/>
                </a:moveTo>
                <a:cubicBezTo>
                  <a:pt x="119347" y="0"/>
                  <a:pt x="0" y="119413"/>
                  <a:pt x="0" y="266696"/>
                </a:cubicBezTo>
                <a:cubicBezTo>
                  <a:pt x="0" y="384554"/>
                  <a:pt x="76408" y="484498"/>
                  <a:pt x="182354" y="519724"/>
                </a:cubicBezTo>
                <a:cubicBezTo>
                  <a:pt x="195688" y="522236"/>
                  <a:pt x="200578" y="513990"/>
                  <a:pt x="200578" y="506901"/>
                </a:cubicBezTo>
                <a:cubicBezTo>
                  <a:pt x="200578" y="500567"/>
                  <a:pt x="200356" y="483787"/>
                  <a:pt x="200244" y="461562"/>
                </a:cubicBezTo>
                <a:cubicBezTo>
                  <a:pt x="126058" y="477653"/>
                  <a:pt x="110412" y="425780"/>
                  <a:pt x="110412" y="425780"/>
                </a:cubicBezTo>
                <a:cubicBezTo>
                  <a:pt x="98278" y="394999"/>
                  <a:pt x="80742" y="386776"/>
                  <a:pt x="80742" y="386776"/>
                </a:cubicBezTo>
                <a:cubicBezTo>
                  <a:pt x="56584" y="370241"/>
                  <a:pt x="82609" y="370574"/>
                  <a:pt x="82609" y="370574"/>
                </a:cubicBezTo>
                <a:cubicBezTo>
                  <a:pt x="109390" y="372441"/>
                  <a:pt x="123458" y="398044"/>
                  <a:pt x="123458" y="398044"/>
                </a:cubicBezTo>
                <a:cubicBezTo>
                  <a:pt x="147239" y="438826"/>
                  <a:pt x="185887" y="427047"/>
                  <a:pt x="201133" y="420224"/>
                </a:cubicBezTo>
                <a:cubicBezTo>
                  <a:pt x="203534" y="402978"/>
                  <a:pt x="210401" y="391221"/>
                  <a:pt x="218024" y="384554"/>
                </a:cubicBezTo>
                <a:cubicBezTo>
                  <a:pt x="158795" y="377886"/>
                  <a:pt x="96544" y="354950"/>
                  <a:pt x="96544" y="252761"/>
                </a:cubicBezTo>
                <a:cubicBezTo>
                  <a:pt x="96544" y="223647"/>
                  <a:pt x="106878" y="199867"/>
                  <a:pt x="123992" y="181198"/>
                </a:cubicBezTo>
                <a:cubicBezTo>
                  <a:pt x="120991" y="174464"/>
                  <a:pt x="111990" y="147350"/>
                  <a:pt x="126325" y="110612"/>
                </a:cubicBezTo>
                <a:cubicBezTo>
                  <a:pt x="126325" y="110612"/>
                  <a:pt x="148661" y="103456"/>
                  <a:pt x="199667" y="137949"/>
                </a:cubicBezTo>
                <a:cubicBezTo>
                  <a:pt x="221002" y="132015"/>
                  <a:pt x="243671" y="129081"/>
                  <a:pt x="266341" y="128948"/>
                </a:cubicBezTo>
                <a:cubicBezTo>
                  <a:pt x="289010" y="129081"/>
                  <a:pt x="311679" y="132015"/>
                  <a:pt x="333015" y="137949"/>
                </a:cubicBezTo>
                <a:cubicBezTo>
                  <a:pt x="383687" y="103456"/>
                  <a:pt x="406023" y="110612"/>
                  <a:pt x="406023" y="110612"/>
                </a:cubicBezTo>
                <a:cubicBezTo>
                  <a:pt x="420358" y="147350"/>
                  <a:pt x="411357" y="174464"/>
                  <a:pt x="408690" y="181198"/>
                </a:cubicBezTo>
                <a:cubicBezTo>
                  <a:pt x="425692" y="199867"/>
                  <a:pt x="436026" y="223647"/>
                  <a:pt x="436026" y="252761"/>
                </a:cubicBezTo>
                <a:cubicBezTo>
                  <a:pt x="436026" y="355217"/>
                  <a:pt x="373686" y="377775"/>
                  <a:pt x="314346" y="384331"/>
                </a:cubicBezTo>
                <a:cubicBezTo>
                  <a:pt x="323680" y="392332"/>
                  <a:pt x="332348" y="408690"/>
                  <a:pt x="332348" y="433670"/>
                </a:cubicBezTo>
                <a:cubicBezTo>
                  <a:pt x="332348" y="469363"/>
                  <a:pt x="332015" y="498033"/>
                  <a:pt x="332015" y="506701"/>
                </a:cubicBezTo>
                <a:cubicBezTo>
                  <a:pt x="332015" y="513701"/>
                  <a:pt x="336682" y="522036"/>
                  <a:pt x="350350" y="519369"/>
                </a:cubicBezTo>
                <a:cubicBezTo>
                  <a:pt x="457051" y="484387"/>
                  <a:pt x="533392" y="384376"/>
                  <a:pt x="533392" y="266696"/>
                </a:cubicBezTo>
                <a:cubicBezTo>
                  <a:pt x="533392" y="119413"/>
                  <a:pt x="413979" y="0"/>
                  <a:pt x="266696" y="0"/>
                </a:cubicBezTo>
              </a:path>
            </a:pathLst>
          </a:custGeom>
          <a:solidFill>
            <a:srgbClr val="181717"/>
          </a:solidFill>
          <a:ln>
            <a:noFill/>
          </a:ln>
        </p:spPr>
      </p:sp>
      <p:sp>
        <p:nvSpPr>
          <p:cNvPr id="26" name="TextBox 26"/>
          <p:cNvSpPr txBox="1"/>
          <p:nvPr/>
        </p:nvSpPr>
        <p:spPr>
          <a:xfrm>
            <a:off x="7073979" y="5199221"/>
            <a:ext cx="787241"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GitHub</a:t>
            </a:r>
          </a:p>
        </p:txBody>
      </p:sp>
      <p:sp>
        <p:nvSpPr>
          <p:cNvPr id="27" name="Freeform 27"/>
          <p:cNvSpPr/>
          <p:nvPr/>
        </p:nvSpPr>
        <p:spPr>
          <a:xfrm>
            <a:off x="9942767" y="4400550"/>
            <a:ext cx="536059" cy="533392"/>
          </a:xfrm>
          <a:custGeom>
            <a:avLst/>
            <a:gdLst/>
            <a:ahLst/>
            <a:cxnLst/>
            <a:rect l="l" t="t" r="r" b="b"/>
            <a:pathLst>
              <a:path w="536059" h="533392">
                <a:moveTo>
                  <a:pt x="318035" y="4000"/>
                </a:moveTo>
                <a:lnTo>
                  <a:pt x="338037" y="8445"/>
                </a:lnTo>
                <a:lnTo>
                  <a:pt x="354261" y="14224"/>
                </a:lnTo>
                <a:lnTo>
                  <a:pt x="367374" y="20891"/>
                </a:lnTo>
                <a:lnTo>
                  <a:pt x="377375" y="28003"/>
                </a:lnTo>
                <a:lnTo>
                  <a:pt x="384932" y="35559"/>
                </a:lnTo>
                <a:lnTo>
                  <a:pt x="390488" y="43116"/>
                </a:lnTo>
                <a:lnTo>
                  <a:pt x="394044" y="50450"/>
                </a:lnTo>
                <a:lnTo>
                  <a:pt x="396266" y="57117"/>
                </a:lnTo>
                <a:lnTo>
                  <a:pt x="397155" y="62896"/>
                </a:lnTo>
                <a:lnTo>
                  <a:pt x="397600" y="67341"/>
                </a:lnTo>
                <a:lnTo>
                  <a:pt x="397377" y="70230"/>
                </a:lnTo>
                <a:lnTo>
                  <a:pt x="397377" y="188910"/>
                </a:lnTo>
                <a:lnTo>
                  <a:pt x="396266" y="202911"/>
                </a:lnTo>
                <a:lnTo>
                  <a:pt x="393377" y="215135"/>
                </a:lnTo>
                <a:lnTo>
                  <a:pt x="388710" y="225358"/>
                </a:lnTo>
                <a:lnTo>
                  <a:pt x="382931" y="233804"/>
                </a:lnTo>
                <a:lnTo>
                  <a:pt x="376264" y="240693"/>
                </a:lnTo>
                <a:lnTo>
                  <a:pt x="368930" y="246249"/>
                </a:lnTo>
                <a:lnTo>
                  <a:pt x="361151" y="250472"/>
                </a:lnTo>
                <a:lnTo>
                  <a:pt x="353372" y="253584"/>
                </a:lnTo>
                <a:lnTo>
                  <a:pt x="346038" y="255806"/>
                </a:lnTo>
                <a:lnTo>
                  <a:pt x="339371" y="257362"/>
                </a:lnTo>
                <a:lnTo>
                  <a:pt x="333592" y="258251"/>
                </a:lnTo>
                <a:lnTo>
                  <a:pt x="328925" y="258695"/>
                </a:lnTo>
                <a:lnTo>
                  <a:pt x="196244" y="258695"/>
                </a:lnTo>
                <a:lnTo>
                  <a:pt x="180909" y="259807"/>
                </a:lnTo>
                <a:lnTo>
                  <a:pt x="167796" y="262918"/>
                </a:lnTo>
                <a:lnTo>
                  <a:pt x="156684" y="267807"/>
                </a:lnTo>
                <a:lnTo>
                  <a:pt x="147572" y="273808"/>
                </a:lnTo>
                <a:lnTo>
                  <a:pt x="140238" y="280920"/>
                </a:lnTo>
                <a:lnTo>
                  <a:pt x="134237" y="288699"/>
                </a:lnTo>
                <a:lnTo>
                  <a:pt x="129792" y="296700"/>
                </a:lnTo>
                <a:lnTo>
                  <a:pt x="126458" y="304923"/>
                </a:lnTo>
                <a:lnTo>
                  <a:pt x="124236" y="312701"/>
                </a:lnTo>
                <a:lnTo>
                  <a:pt x="122680" y="319813"/>
                </a:lnTo>
                <a:lnTo>
                  <a:pt x="121791" y="325814"/>
                </a:lnTo>
                <a:lnTo>
                  <a:pt x="121347" y="330481"/>
                </a:lnTo>
                <a:lnTo>
                  <a:pt x="121347" y="398489"/>
                </a:lnTo>
                <a:lnTo>
                  <a:pt x="71786" y="398489"/>
                </a:lnTo>
                <a:lnTo>
                  <a:pt x="67119" y="397822"/>
                </a:lnTo>
                <a:lnTo>
                  <a:pt x="60896" y="396266"/>
                </a:lnTo>
                <a:lnTo>
                  <a:pt x="53784" y="393599"/>
                </a:lnTo>
                <a:lnTo>
                  <a:pt x="46005" y="389599"/>
                </a:lnTo>
                <a:lnTo>
                  <a:pt x="38004" y="383820"/>
                </a:lnTo>
                <a:lnTo>
                  <a:pt x="30003" y="375819"/>
                </a:lnTo>
                <a:lnTo>
                  <a:pt x="22225" y="365596"/>
                </a:lnTo>
                <a:lnTo>
                  <a:pt x="15113" y="352483"/>
                </a:lnTo>
                <a:lnTo>
                  <a:pt x="8890" y="336259"/>
                </a:lnTo>
                <a:lnTo>
                  <a:pt x="4223" y="316702"/>
                </a:lnTo>
                <a:lnTo>
                  <a:pt x="1111" y="293366"/>
                </a:lnTo>
                <a:lnTo>
                  <a:pt x="0" y="266029"/>
                </a:lnTo>
                <a:lnTo>
                  <a:pt x="1333" y="238915"/>
                </a:lnTo>
                <a:lnTo>
                  <a:pt x="4889" y="215802"/>
                </a:lnTo>
                <a:lnTo>
                  <a:pt x="10223" y="196466"/>
                </a:lnTo>
                <a:lnTo>
                  <a:pt x="17335" y="180687"/>
                </a:lnTo>
                <a:lnTo>
                  <a:pt x="25336" y="168019"/>
                </a:lnTo>
                <a:lnTo>
                  <a:pt x="34226" y="158240"/>
                </a:lnTo>
                <a:lnTo>
                  <a:pt x="43560" y="150906"/>
                </a:lnTo>
                <a:lnTo>
                  <a:pt x="52895" y="145572"/>
                </a:lnTo>
                <a:lnTo>
                  <a:pt x="61785" y="142016"/>
                </a:lnTo>
                <a:lnTo>
                  <a:pt x="69786" y="139793"/>
                </a:lnTo>
                <a:lnTo>
                  <a:pt x="76897" y="138682"/>
                </a:lnTo>
                <a:lnTo>
                  <a:pt x="82231" y="138460"/>
                </a:lnTo>
                <a:lnTo>
                  <a:pt x="85787" y="138460"/>
                </a:lnTo>
                <a:lnTo>
                  <a:pt x="87121" y="138682"/>
                </a:lnTo>
                <a:lnTo>
                  <a:pt x="268474" y="138682"/>
                </a:lnTo>
                <a:lnTo>
                  <a:pt x="268474" y="120236"/>
                </a:lnTo>
                <a:lnTo>
                  <a:pt x="138682" y="120236"/>
                </a:lnTo>
                <a:lnTo>
                  <a:pt x="138460" y="59118"/>
                </a:lnTo>
                <a:lnTo>
                  <a:pt x="138015" y="50895"/>
                </a:lnTo>
                <a:lnTo>
                  <a:pt x="139127" y="43338"/>
                </a:lnTo>
                <a:lnTo>
                  <a:pt x="141571" y="36448"/>
                </a:lnTo>
                <a:lnTo>
                  <a:pt x="145349" y="30226"/>
                </a:lnTo>
                <a:lnTo>
                  <a:pt x="150906" y="24447"/>
                </a:lnTo>
                <a:lnTo>
                  <a:pt x="157795" y="19335"/>
                </a:lnTo>
                <a:lnTo>
                  <a:pt x="166241" y="14891"/>
                </a:lnTo>
                <a:lnTo>
                  <a:pt x="176019" y="10890"/>
                </a:lnTo>
                <a:lnTo>
                  <a:pt x="187354" y="7556"/>
                </a:lnTo>
                <a:lnTo>
                  <a:pt x="200244" y="4889"/>
                </a:lnTo>
                <a:lnTo>
                  <a:pt x="214468" y="2667"/>
                </a:lnTo>
                <a:lnTo>
                  <a:pt x="230248" y="1333"/>
                </a:lnTo>
                <a:lnTo>
                  <a:pt x="247361" y="444"/>
                </a:lnTo>
                <a:lnTo>
                  <a:pt x="266029" y="0"/>
                </a:lnTo>
                <a:lnTo>
                  <a:pt x="294255" y="1111"/>
                </a:lnTo>
                <a:close/>
                <a:moveTo>
                  <a:pt x="178020" y="48005"/>
                </a:moveTo>
                <a:lnTo>
                  <a:pt x="172908" y="55339"/>
                </a:lnTo>
                <a:lnTo>
                  <a:pt x="171130" y="64452"/>
                </a:lnTo>
                <a:lnTo>
                  <a:pt x="172908" y="73564"/>
                </a:lnTo>
                <a:lnTo>
                  <a:pt x="178020" y="81120"/>
                </a:lnTo>
                <a:lnTo>
                  <a:pt x="185354" y="86010"/>
                </a:lnTo>
                <a:lnTo>
                  <a:pt x="194466" y="88010"/>
                </a:lnTo>
                <a:lnTo>
                  <a:pt x="203578" y="86010"/>
                </a:lnTo>
                <a:lnTo>
                  <a:pt x="210912" y="81120"/>
                </a:lnTo>
                <a:lnTo>
                  <a:pt x="216024" y="73564"/>
                </a:lnTo>
                <a:lnTo>
                  <a:pt x="217802" y="64452"/>
                </a:lnTo>
                <a:lnTo>
                  <a:pt x="216024" y="55339"/>
                </a:lnTo>
                <a:lnTo>
                  <a:pt x="210912" y="48005"/>
                </a:lnTo>
                <a:lnTo>
                  <a:pt x="203578" y="43116"/>
                </a:lnTo>
                <a:lnTo>
                  <a:pt x="194466" y="41116"/>
                </a:lnTo>
                <a:lnTo>
                  <a:pt x="185354" y="43116"/>
                </a:lnTo>
                <a:close/>
                <a:moveTo>
                  <a:pt x="468941" y="135793"/>
                </a:moveTo>
                <a:lnTo>
                  <a:pt x="475164" y="137126"/>
                </a:lnTo>
                <a:lnTo>
                  <a:pt x="482276" y="139793"/>
                </a:lnTo>
                <a:lnTo>
                  <a:pt x="490054" y="143794"/>
                </a:lnTo>
                <a:lnTo>
                  <a:pt x="498055" y="149794"/>
                </a:lnTo>
                <a:lnTo>
                  <a:pt x="506056" y="157573"/>
                </a:lnTo>
                <a:lnTo>
                  <a:pt x="513835" y="168019"/>
                </a:lnTo>
                <a:lnTo>
                  <a:pt x="520947" y="181131"/>
                </a:lnTo>
                <a:lnTo>
                  <a:pt x="527169" y="197355"/>
                </a:lnTo>
                <a:lnTo>
                  <a:pt x="531837" y="216913"/>
                </a:lnTo>
                <a:lnTo>
                  <a:pt x="534948" y="240027"/>
                </a:lnTo>
                <a:lnTo>
                  <a:pt x="536059" y="267363"/>
                </a:lnTo>
                <a:lnTo>
                  <a:pt x="534726" y="294699"/>
                </a:lnTo>
                <a:lnTo>
                  <a:pt x="531170" y="317813"/>
                </a:lnTo>
                <a:lnTo>
                  <a:pt x="525836" y="336926"/>
                </a:lnTo>
                <a:lnTo>
                  <a:pt x="518724" y="352706"/>
                </a:lnTo>
                <a:lnTo>
                  <a:pt x="510723" y="365374"/>
                </a:lnTo>
                <a:lnTo>
                  <a:pt x="501833" y="375375"/>
                </a:lnTo>
                <a:lnTo>
                  <a:pt x="492499" y="382709"/>
                </a:lnTo>
                <a:lnTo>
                  <a:pt x="483165" y="388043"/>
                </a:lnTo>
                <a:lnTo>
                  <a:pt x="474275" y="391599"/>
                </a:lnTo>
                <a:lnTo>
                  <a:pt x="466274" y="393599"/>
                </a:lnTo>
                <a:lnTo>
                  <a:pt x="459162" y="394710"/>
                </a:lnTo>
                <a:lnTo>
                  <a:pt x="453828" y="395155"/>
                </a:lnTo>
                <a:lnTo>
                  <a:pt x="450272" y="394933"/>
                </a:lnTo>
                <a:lnTo>
                  <a:pt x="267585" y="394933"/>
                </a:lnTo>
                <a:lnTo>
                  <a:pt x="267585" y="413157"/>
                </a:lnTo>
                <a:lnTo>
                  <a:pt x="397377" y="413157"/>
                </a:lnTo>
                <a:lnTo>
                  <a:pt x="397600" y="474497"/>
                </a:lnTo>
                <a:lnTo>
                  <a:pt x="398044" y="482498"/>
                </a:lnTo>
                <a:lnTo>
                  <a:pt x="396933" y="490054"/>
                </a:lnTo>
                <a:lnTo>
                  <a:pt x="394488" y="496944"/>
                </a:lnTo>
                <a:lnTo>
                  <a:pt x="390710" y="503389"/>
                </a:lnTo>
                <a:lnTo>
                  <a:pt x="385154" y="508945"/>
                </a:lnTo>
                <a:lnTo>
                  <a:pt x="378264" y="514279"/>
                </a:lnTo>
                <a:lnTo>
                  <a:pt x="369819" y="518724"/>
                </a:lnTo>
                <a:lnTo>
                  <a:pt x="360040" y="522502"/>
                </a:lnTo>
                <a:lnTo>
                  <a:pt x="348705" y="525836"/>
                </a:lnTo>
                <a:lnTo>
                  <a:pt x="335815" y="528725"/>
                </a:lnTo>
                <a:lnTo>
                  <a:pt x="321591" y="530725"/>
                </a:lnTo>
                <a:lnTo>
                  <a:pt x="305812" y="532281"/>
                </a:lnTo>
                <a:lnTo>
                  <a:pt x="288699" y="533170"/>
                </a:lnTo>
                <a:lnTo>
                  <a:pt x="270030" y="533392"/>
                </a:lnTo>
                <a:lnTo>
                  <a:pt x="241805" y="532503"/>
                </a:lnTo>
                <a:lnTo>
                  <a:pt x="218024" y="529392"/>
                </a:lnTo>
                <a:lnTo>
                  <a:pt x="198022" y="524947"/>
                </a:lnTo>
                <a:lnTo>
                  <a:pt x="181798" y="519391"/>
                </a:lnTo>
                <a:lnTo>
                  <a:pt x="168685" y="512723"/>
                </a:lnTo>
                <a:lnTo>
                  <a:pt x="158684" y="505389"/>
                </a:lnTo>
                <a:lnTo>
                  <a:pt x="151128" y="497833"/>
                </a:lnTo>
                <a:lnTo>
                  <a:pt x="145572" y="490276"/>
                </a:lnTo>
                <a:lnTo>
                  <a:pt x="142016" y="482942"/>
                </a:lnTo>
                <a:lnTo>
                  <a:pt x="139793" y="476275"/>
                </a:lnTo>
                <a:lnTo>
                  <a:pt x="138904" y="470719"/>
                </a:lnTo>
                <a:lnTo>
                  <a:pt x="138460" y="466274"/>
                </a:lnTo>
                <a:lnTo>
                  <a:pt x="138682" y="463385"/>
                </a:lnTo>
                <a:lnTo>
                  <a:pt x="138682" y="344705"/>
                </a:lnTo>
                <a:lnTo>
                  <a:pt x="139793" y="330481"/>
                </a:lnTo>
                <a:lnTo>
                  <a:pt x="142682" y="318480"/>
                </a:lnTo>
                <a:lnTo>
                  <a:pt x="147350" y="308256"/>
                </a:lnTo>
                <a:lnTo>
                  <a:pt x="153128" y="299811"/>
                </a:lnTo>
                <a:lnTo>
                  <a:pt x="159795" y="292699"/>
                </a:lnTo>
                <a:lnTo>
                  <a:pt x="167130" y="287365"/>
                </a:lnTo>
                <a:lnTo>
                  <a:pt x="174908" y="282920"/>
                </a:lnTo>
                <a:lnTo>
                  <a:pt x="182687" y="279809"/>
                </a:lnTo>
                <a:lnTo>
                  <a:pt x="190021" y="277586"/>
                </a:lnTo>
                <a:lnTo>
                  <a:pt x="196688" y="276253"/>
                </a:lnTo>
                <a:lnTo>
                  <a:pt x="202467" y="275364"/>
                </a:lnTo>
                <a:lnTo>
                  <a:pt x="207134" y="274919"/>
                </a:lnTo>
                <a:lnTo>
                  <a:pt x="210023" y="274697"/>
                </a:lnTo>
                <a:lnTo>
                  <a:pt x="339815" y="274697"/>
                </a:lnTo>
                <a:lnTo>
                  <a:pt x="355150" y="273586"/>
                </a:lnTo>
                <a:lnTo>
                  <a:pt x="368263" y="270474"/>
                </a:lnTo>
                <a:lnTo>
                  <a:pt x="379375" y="265807"/>
                </a:lnTo>
                <a:lnTo>
                  <a:pt x="388487" y="259584"/>
                </a:lnTo>
                <a:lnTo>
                  <a:pt x="395822" y="252472"/>
                </a:lnTo>
                <a:lnTo>
                  <a:pt x="401822" y="244694"/>
                </a:lnTo>
                <a:lnTo>
                  <a:pt x="406267" y="236693"/>
                </a:lnTo>
                <a:lnTo>
                  <a:pt x="409601" y="228692"/>
                </a:lnTo>
                <a:lnTo>
                  <a:pt x="411823" y="220913"/>
                </a:lnTo>
                <a:lnTo>
                  <a:pt x="413379" y="213801"/>
                </a:lnTo>
                <a:lnTo>
                  <a:pt x="414268" y="207579"/>
                </a:lnTo>
                <a:lnTo>
                  <a:pt x="414713" y="202911"/>
                </a:lnTo>
                <a:lnTo>
                  <a:pt x="414713" y="134904"/>
                </a:lnTo>
                <a:lnTo>
                  <a:pt x="461162" y="134904"/>
                </a:lnTo>
                <a:lnTo>
                  <a:pt x="464274" y="135126"/>
                </a:lnTo>
                <a:close/>
                <a:moveTo>
                  <a:pt x="325147" y="452495"/>
                </a:moveTo>
                <a:lnTo>
                  <a:pt x="320035" y="459829"/>
                </a:lnTo>
                <a:lnTo>
                  <a:pt x="318257" y="468941"/>
                </a:lnTo>
                <a:lnTo>
                  <a:pt x="320035" y="478053"/>
                </a:lnTo>
                <a:lnTo>
                  <a:pt x="325147" y="485387"/>
                </a:lnTo>
                <a:lnTo>
                  <a:pt x="332481" y="490499"/>
                </a:lnTo>
                <a:lnTo>
                  <a:pt x="341593" y="492277"/>
                </a:lnTo>
                <a:lnTo>
                  <a:pt x="350705" y="490499"/>
                </a:lnTo>
                <a:lnTo>
                  <a:pt x="358040" y="485387"/>
                </a:lnTo>
                <a:lnTo>
                  <a:pt x="363151" y="478053"/>
                </a:lnTo>
                <a:lnTo>
                  <a:pt x="364929" y="468941"/>
                </a:lnTo>
                <a:lnTo>
                  <a:pt x="363151" y="459829"/>
                </a:lnTo>
                <a:lnTo>
                  <a:pt x="358040" y="452495"/>
                </a:lnTo>
                <a:lnTo>
                  <a:pt x="350705" y="447383"/>
                </a:lnTo>
                <a:lnTo>
                  <a:pt x="341593" y="445605"/>
                </a:lnTo>
                <a:lnTo>
                  <a:pt x="332481" y="447383"/>
                </a:lnTo>
                <a:close/>
              </a:path>
            </a:pathLst>
          </a:custGeom>
          <a:solidFill>
            <a:srgbClr val="3776AB"/>
          </a:solidFill>
          <a:ln>
            <a:noFill/>
          </a:ln>
        </p:spPr>
      </p:sp>
      <p:sp>
        <p:nvSpPr>
          <p:cNvPr id="28" name="TextBox 28"/>
          <p:cNvSpPr txBox="1"/>
          <p:nvPr/>
        </p:nvSpPr>
        <p:spPr>
          <a:xfrm>
            <a:off x="9790734" y="5199221"/>
            <a:ext cx="840131" cy="278702"/>
          </a:xfrm>
          <a:prstGeom prst="rect">
            <a:avLst/>
          </a:prstGeom>
          <a:noFill/>
          <a:ln>
            <a:noFill/>
          </a:ln>
        </p:spPr>
        <p:txBody>
          <a:bodyPr wrap="none" lIns="0" tIns="0" rIns="0" bIns="0" anchor="t" anchorCtr="0">
            <a:spAutoFit/>
          </a:bodyPr>
          <a:lstStyle/>
          <a:p>
            <a:pPr algn="ctr"/>
            <a:r>
              <a:rPr lang="en-US" sz="1420" b="1" dirty="0">
                <a:solidFill>
                  <a:srgbClr val="000000"/>
                </a:solidFill>
                <a:latin typeface="Zen Kaku Gothic New"/>
                <a:ea typeface="Zen Kaku Gothic New"/>
                <a:cs typeface="Zen Kaku Gothic New"/>
              </a:rPr>
              <a:t>Python</a:t>
            </a:r>
          </a:p>
        </p:txBody>
      </p:sp>
      <p:sp>
        <p:nvSpPr>
          <p:cNvPr id="29" name="TextBox 29"/>
          <p:cNvSpPr txBox="1"/>
          <p:nvPr/>
        </p:nvSpPr>
        <p:spPr>
          <a:xfrm>
            <a:off x="602361" y="5865971"/>
            <a:ext cx="709603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今日さわった4つです。更新情報は前のページの8か所で追えます。</a:t>
            </a:r>
          </a:p>
        </p:txBody>
      </p:sp>
      <p:sp>
        <p:nvSpPr>
          <p:cNvPr id="30" name="TextBox 30"/>
          <p:cNvSpPr txBox="1"/>
          <p:nvPr/>
        </p:nvSpPr>
        <p:spPr>
          <a:xfrm>
            <a:off x="8551974" y="6170771"/>
            <a:ext cx="3037665"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 各ロゴは各社の商標です。</a:t>
            </a:r>
          </a:p>
        </p:txBody>
      </p:sp>
      <p:sp>
        <p:nvSpPr>
          <p:cNvPr id="31" name="TextBox 3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219</a:t>
            </a:r>
          </a:p>
        </p:txBody>
      </p:sp>
    </p:spTree>
  </p:cSld>
  <p:clrMapOvr>
    <a:masterClrMapping/>
  </p:clrMapOvr>
  <p:transition xmlns:p14="http://schemas.microsoft.com/office/powerpoint/2010/main" p14:dur="4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643189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個人スコープとプロジェクトスコープ</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180624"/>
            <a:ext cx="517379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演習ごとに開き直すので、</a:t>
            </a:r>
          </a:p>
        </p:txBody>
      </p:sp>
      <p:sp>
        <p:nvSpPr>
          <p:cNvPr id="7" name="TextBox 7"/>
          <p:cNvSpPr txBox="1"/>
          <p:nvPr/>
        </p:nvSpPr>
        <p:spPr>
          <a:xfrm>
            <a:off x="597027" y="1580674"/>
            <a:ext cx="669065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Skill は</a:t>
            </a:r>
            <a:r>
              <a:rPr lang="zh-CN" sz="2480" b="1" dirty="0">
                <a:solidFill>
                  <a:srgbClr val="264DBF"/>
                </a:solidFill>
                <a:latin typeface="Zen Kaku Gothic New"/>
                <a:ea typeface="Zen Kaku Gothic New"/>
                <a:cs typeface="Zen Kaku Gothic New"/>
              </a:rPr>
              <a:t>個人スコープ</a:t>
            </a:r>
            <a:r>
              <a:rPr lang="zh-CN" sz="2480" b="1" dirty="0">
                <a:solidFill>
                  <a:srgbClr val="000000"/>
                </a:solidFill>
                <a:latin typeface="Zen Kaku Gothic New"/>
                <a:ea typeface="Zen Kaku Gothic New"/>
                <a:cs typeface="Zen Kaku Gothic New"/>
              </a:rPr>
              <a:t>に置きます。</a:t>
            </a:r>
          </a:p>
        </p:txBody>
      </p:sp>
      <p:sp>
        <p:nvSpPr>
          <p:cNvPr id="8" name="Rectangle 8"/>
          <p:cNvSpPr/>
          <p:nvPr/>
        </p:nvSpPr>
        <p:spPr>
          <a:xfrm>
            <a:off x="609600" y="2190750"/>
            <a:ext cx="5334000" cy="3352800"/>
          </a:xfrm>
          <a:prstGeom prst="roundRect">
            <a:avLst>
              <a:gd name="adj" fmla="val 2841"/>
            </a:avLst>
          </a:prstGeom>
          <a:solidFill>
            <a:srgbClr val="F3F3F3"/>
          </a:solidFill>
          <a:ln>
            <a:noFill/>
          </a:ln>
        </p:spPr>
      </p:sp>
      <p:sp>
        <p:nvSpPr>
          <p:cNvPr id="9" name="Rectangle 9"/>
          <p:cNvSpPr/>
          <p:nvPr/>
        </p:nvSpPr>
        <p:spPr>
          <a:xfrm>
            <a:off x="609600" y="2190750"/>
            <a:ext cx="5334000" cy="495300"/>
          </a:xfrm>
          <a:prstGeom prst="roundRect">
            <a:avLst>
              <a:gd name="adj" fmla="val 19231"/>
            </a:avLst>
          </a:prstGeom>
          <a:solidFill>
            <a:srgbClr val="999999"/>
          </a:solidFill>
          <a:ln>
            <a:noFill/>
          </a:ln>
        </p:spPr>
      </p:sp>
      <p:sp>
        <p:nvSpPr>
          <p:cNvPr id="10" name="TextBox 10"/>
          <p:cNvSpPr txBox="1"/>
          <p:nvPr/>
        </p:nvSpPr>
        <p:spPr>
          <a:xfrm>
            <a:off x="868299" y="2354104"/>
            <a:ext cx="2746343"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プロジェクトスコープ</a:t>
            </a:r>
          </a:p>
        </p:txBody>
      </p:sp>
      <p:sp>
        <p:nvSpPr>
          <p:cNvPr id="11" name="TextBox 11"/>
          <p:cNvSpPr txBox="1"/>
          <p:nvPr/>
        </p:nvSpPr>
        <p:spPr>
          <a:xfrm>
            <a:off x="869061" y="2913221"/>
            <a:ext cx="326116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Source Code Pro"/>
                <a:ea typeface="Microsoft YaHei"/>
                <a:cs typeface="Source Code Pro"/>
              </a:rPr>
              <a:t>演習フォルダ/.claude/skills/</a:t>
            </a:r>
          </a:p>
        </p:txBody>
      </p:sp>
      <p:sp>
        <p:nvSpPr>
          <p:cNvPr id="12" name="TextBox 12"/>
          <p:cNvSpPr txBox="1"/>
          <p:nvPr/>
        </p:nvSpPr>
        <p:spPr>
          <a:xfrm>
            <a:off x="869061" y="3389471"/>
            <a:ext cx="4014026" cy="138360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そのフォルダを信頼したあとだけ</a:t>
            </a:r>
          </a:p>
          <a:p>
            <a:pPr algn="l">
              <a:lnSpc>
                <a:spcPts val="2175"/>
              </a:lnSpc>
            </a:pPr>
            <a:r>
              <a:rPr lang="zh-CN" sz="1420" dirty="0">
                <a:solidFill>
                  <a:srgbClr val="484848"/>
                </a:solidFill>
                <a:latin typeface="Zen Kaku Gothic New"/>
                <a:ea typeface="Zen Kaku Gothic New"/>
                <a:cs typeface="Zen Kaku Gothic New"/>
              </a:rPr>
              <a:t>効きます。別の演習フォルダを開くと</a:t>
            </a:r>
          </a:p>
          <a:p>
            <a:pPr algn="l">
              <a:lnSpc>
                <a:spcPts val="2175"/>
              </a:lnSpc>
            </a:pPr>
            <a:r>
              <a:rPr lang="zh-CN" sz="1420" dirty="0">
                <a:solidFill>
                  <a:srgbClr val="484848"/>
                </a:solidFill>
                <a:latin typeface="Zen Kaku Gothic New"/>
                <a:ea typeface="Zen Kaku Gothic New"/>
                <a:cs typeface="Zen Kaku Gothic New"/>
              </a:rPr>
              <a:t>読まれません。起動したフォルダの</a:t>
            </a:r>
          </a:p>
          <a:p>
            <a:pPr algn="l">
              <a:lnSpc>
                <a:spcPts val="2175"/>
              </a:lnSpc>
            </a:pPr>
            <a:r>
              <a:rPr lang="zh-CN" sz="1420" dirty="0">
                <a:solidFill>
                  <a:srgbClr val="484848"/>
                </a:solidFill>
                <a:latin typeface="Zen Kaku Gothic New"/>
                <a:ea typeface="Zen Kaku Gothic New"/>
                <a:cs typeface="Zen Kaku Gothic New"/>
              </a:rPr>
              <a:t>.claude/skills/ しか見ないので、</a:t>
            </a:r>
          </a:p>
          <a:p>
            <a:pPr algn="l">
              <a:lnSpc>
                <a:spcPts val="2175"/>
              </a:lnSpc>
            </a:pPr>
            <a:r>
              <a:rPr lang="zh-CN" sz="1420" dirty="0">
                <a:solidFill>
                  <a:srgbClr val="484848"/>
                </a:solidFill>
                <a:latin typeface="Zen Kaku Gothic New"/>
                <a:ea typeface="Zen Kaku Gothic New"/>
                <a:cs typeface="Zen Kaku Gothic New"/>
              </a:rPr>
              <a:t>上位のフォルダへは遡りません。</a:t>
            </a:r>
          </a:p>
        </p:txBody>
      </p:sp>
      <p:sp>
        <p:nvSpPr>
          <p:cNvPr id="13" name="Rectangle 13"/>
          <p:cNvSpPr/>
          <p:nvPr/>
        </p:nvSpPr>
        <p:spPr>
          <a:xfrm>
            <a:off x="6248400" y="2190750"/>
            <a:ext cx="5334000" cy="3352800"/>
          </a:xfrm>
          <a:prstGeom prst="roundRect">
            <a:avLst>
              <a:gd name="adj" fmla="val 2841"/>
            </a:avLst>
          </a:prstGeom>
          <a:solidFill>
            <a:srgbClr val="EEF6F7"/>
          </a:solidFill>
          <a:ln>
            <a:noFill/>
          </a:ln>
        </p:spPr>
      </p:sp>
      <p:sp>
        <p:nvSpPr>
          <p:cNvPr id="14" name="Rectangle 14"/>
          <p:cNvSpPr/>
          <p:nvPr/>
        </p:nvSpPr>
        <p:spPr>
          <a:xfrm>
            <a:off x="6248400" y="2190750"/>
            <a:ext cx="5334000" cy="495300"/>
          </a:xfrm>
          <a:prstGeom prst="roundRect">
            <a:avLst>
              <a:gd name="adj" fmla="val 19231"/>
            </a:avLst>
          </a:prstGeom>
          <a:solidFill>
            <a:srgbClr val="47BCC6"/>
          </a:solidFill>
          <a:ln>
            <a:noFill/>
          </a:ln>
        </p:spPr>
      </p:sp>
      <p:sp>
        <p:nvSpPr>
          <p:cNvPr id="15" name="TextBox 15"/>
          <p:cNvSpPr txBox="1"/>
          <p:nvPr/>
        </p:nvSpPr>
        <p:spPr>
          <a:xfrm>
            <a:off x="6507099" y="2354104"/>
            <a:ext cx="165420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個人スコープ</a:t>
            </a:r>
          </a:p>
        </p:txBody>
      </p:sp>
      <p:sp>
        <p:nvSpPr>
          <p:cNvPr id="16" name="TextBox 16"/>
          <p:cNvSpPr txBox="1"/>
          <p:nvPr/>
        </p:nvSpPr>
        <p:spPr>
          <a:xfrm>
            <a:off x="6507861" y="2913221"/>
            <a:ext cx="2497455"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Mac ~/.claude/skills/</a:t>
            </a:r>
          </a:p>
        </p:txBody>
      </p:sp>
      <p:sp>
        <p:nvSpPr>
          <p:cNvPr id="17" name="TextBox 17"/>
          <p:cNvSpPr txBox="1"/>
          <p:nvPr/>
        </p:nvSpPr>
        <p:spPr>
          <a:xfrm>
            <a:off x="6507861" y="3198971"/>
            <a:ext cx="4767605"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Windows %USERPROFILE%\.claude\skills\</a:t>
            </a:r>
          </a:p>
        </p:txBody>
      </p:sp>
      <p:sp>
        <p:nvSpPr>
          <p:cNvPr id="18" name="TextBox 18"/>
          <p:cNvSpPr txBox="1"/>
          <p:nvPr/>
        </p:nvSpPr>
        <p:spPr>
          <a:xfrm>
            <a:off x="6507861" y="3675221"/>
            <a:ext cx="4214003" cy="831152"/>
          </a:xfrm>
          <a:prstGeom prst="rect">
            <a:avLst/>
          </a:prstGeom>
          <a:noFill/>
          <a:ln>
            <a:noFill/>
          </a:ln>
        </p:spPr>
        <p:txBody>
          <a:bodyPr wrap="square" lIns="0" tIns="0" rIns="0" bIns="0" anchor="t" anchorCtr="0"/>
          <a:lstStyle/>
          <a:p>
            <a:pPr algn="l">
              <a:lnSpc>
                <a:spcPts val="2175"/>
              </a:lnSpc>
            </a:pPr>
            <a:r>
              <a:rPr lang="zh-CN" sz="1420" dirty="0">
                <a:solidFill>
                  <a:srgbClr val="000000"/>
                </a:solidFill>
                <a:latin typeface="Zen Kaku Gothic New"/>
                <a:ea typeface="Zen Kaku Gothic New"/>
                <a:cs typeface="Zen Kaku Gothic New"/>
              </a:rPr>
              <a:t>すべてのプロジェクトで効きます。</a:t>
            </a:r>
          </a:p>
          <a:p>
            <a:pPr algn="l">
              <a:lnSpc>
                <a:spcPts val="2175"/>
              </a:lnSpc>
            </a:pPr>
            <a:r>
              <a:rPr lang="zh-CN" sz="1420" dirty="0">
                <a:solidFill>
                  <a:srgbClr val="000000"/>
                </a:solidFill>
                <a:latin typeface="Zen Kaku Gothic New"/>
                <a:ea typeface="Zen Kaku Gothic New"/>
                <a:cs typeface="Zen Kaku Gothic New"/>
              </a:rPr>
              <a:t>本日はフォルダを4回開き直すので、</a:t>
            </a:r>
          </a:p>
          <a:p>
            <a:pPr algn="l">
              <a:lnSpc>
                <a:spcPts val="2175"/>
              </a:lnSpc>
            </a:pPr>
            <a:r>
              <a:rPr lang="zh-CN" sz="1420" dirty="0">
                <a:solidFill>
                  <a:srgbClr val="000000"/>
                </a:solidFill>
                <a:latin typeface="Zen Kaku Gothic New"/>
                <a:ea typeface="Zen Kaku Gothic New"/>
                <a:cs typeface="Zen Kaku Gothic New"/>
              </a:rPr>
              <a:t>公式Skill 2本はこちらへコピーします。</a:t>
            </a:r>
          </a:p>
        </p:txBody>
      </p:sp>
      <p:sp>
        <p:nvSpPr>
          <p:cNvPr id="19" name="TextBox 19"/>
          <p:cNvSpPr txBox="1"/>
          <p:nvPr/>
        </p:nvSpPr>
        <p:spPr>
          <a:xfrm>
            <a:off x="602361" y="5865971"/>
            <a:ext cx="900226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Plugins reference https://code.claude.com/docs/en/plugins-reference</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22</a:t>
            </a:r>
          </a:p>
        </p:txBody>
      </p:sp>
    </p:spTree>
  </p:cSld>
  <p:clrMapOvr>
    <a:masterClrMapping/>
  </p:clrMapOvr>
  <p:transition xmlns:p14="http://schemas.microsoft.com/office/powerpoint/2010/main" p14:dur="400">
    <p:fade/>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85077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出典一覧 ①</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932" y="1221105"/>
            <a:ext cx="9122474" cy="410718"/>
          </a:xfrm>
          <a:prstGeom prst="rect">
            <a:avLst/>
          </a:prstGeom>
          <a:noFill/>
          <a:ln>
            <a:noFill/>
          </a:ln>
        </p:spPr>
        <p:txBody>
          <a:bodyPr wrap="none" lIns="0" tIns="0" rIns="0" bIns="0" anchor="t" anchorCtr="0">
            <a:spAutoFit/>
          </a:bodyPr>
          <a:lstStyle/>
          <a:p>
            <a:pPr algn="l"/>
            <a:r>
              <a:rPr lang="zh-CN" sz="2100" b="1" dirty="0">
                <a:solidFill>
                  <a:srgbClr val="000000"/>
                </a:solidFill>
                <a:latin typeface="Zen Kaku Gothic New"/>
                <a:ea typeface="Zen Kaku Gothic New"/>
                <a:cs typeface="Zen Kaku Gothic New"/>
              </a:rPr>
              <a:t>本日の説明は、</a:t>
            </a:r>
            <a:r>
              <a:rPr lang="zh-CN" sz="2100" b="1" dirty="0">
                <a:solidFill>
                  <a:srgbClr val="264DBF"/>
                </a:solidFill>
                <a:latin typeface="Zen Kaku Gothic New"/>
                <a:ea typeface="Zen Kaku Gothic New"/>
                <a:cs typeface="Zen Kaku Gothic New"/>
              </a:rPr>
              <a:t>公式ドキュメント</a:t>
            </a:r>
            <a:r>
              <a:rPr lang="zh-CN" sz="2100" b="1" dirty="0">
                <a:solidFill>
                  <a:srgbClr val="000000"/>
                </a:solidFill>
                <a:latin typeface="Zen Kaku Gothic New"/>
                <a:ea typeface="Zen Kaku Gothic New"/>
                <a:cs typeface="Zen Kaku Gothic New"/>
              </a:rPr>
              <a:t>を出典にしています。</a:t>
            </a:r>
          </a:p>
        </p:txBody>
      </p:sp>
      <p:sp>
        <p:nvSpPr>
          <p:cNvPr id="7" name="Rectangle 7"/>
          <p:cNvSpPr/>
          <p:nvPr/>
        </p:nvSpPr>
        <p:spPr>
          <a:xfrm>
            <a:off x="609600" y="1866900"/>
            <a:ext cx="10972800" cy="1619250"/>
          </a:xfrm>
          <a:prstGeom prst="roundRect">
            <a:avLst>
              <a:gd name="adj" fmla="val 5882"/>
            </a:avLst>
          </a:prstGeom>
          <a:solidFill>
            <a:srgbClr val="F7F9FA"/>
          </a:solidFill>
          <a:ln>
            <a:noFill/>
          </a:ln>
        </p:spPr>
      </p:sp>
      <p:sp>
        <p:nvSpPr>
          <p:cNvPr id="8" name="Rectangle 8"/>
          <p:cNvSpPr/>
          <p:nvPr/>
        </p:nvSpPr>
        <p:spPr>
          <a:xfrm>
            <a:off x="609600" y="1866900"/>
            <a:ext cx="57150" cy="1619250"/>
          </a:xfrm>
          <a:prstGeom prst="roundRect">
            <a:avLst>
              <a:gd name="adj" fmla="val 50000"/>
            </a:avLst>
          </a:prstGeom>
          <a:solidFill>
            <a:srgbClr val="47BCC6"/>
          </a:solidFill>
          <a:ln>
            <a:noFill/>
          </a:ln>
        </p:spPr>
      </p:sp>
      <p:sp>
        <p:nvSpPr>
          <p:cNvPr id="9" name="TextBox 9"/>
          <p:cNvSpPr txBox="1"/>
          <p:nvPr/>
        </p:nvSpPr>
        <p:spPr>
          <a:xfrm>
            <a:off x="906399" y="2039779"/>
            <a:ext cx="385570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Claude Code 公式ドキュメント</a:t>
            </a:r>
          </a:p>
        </p:txBody>
      </p:sp>
      <p:sp>
        <p:nvSpPr>
          <p:cNvPr id="10" name="TextBox 10"/>
          <p:cNvSpPr txBox="1"/>
          <p:nvPr/>
        </p:nvSpPr>
        <p:spPr>
          <a:xfrm>
            <a:off x="907275" y="2344150"/>
            <a:ext cx="4078000"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https://code.claude.com/docs/en/</a:t>
            </a:r>
          </a:p>
        </p:txBody>
      </p:sp>
      <p:sp>
        <p:nvSpPr>
          <p:cNvPr id="11" name="TextBox 11"/>
          <p:cNvSpPr txBox="1"/>
          <p:nvPr/>
        </p:nvSpPr>
        <p:spPr>
          <a:xfrm>
            <a:off x="907275" y="2687050"/>
            <a:ext cx="7412360" cy="807701"/>
          </a:xfrm>
          <a:prstGeom prst="rect">
            <a:avLst/>
          </a:prstGeom>
          <a:noFill/>
          <a:ln>
            <a:noFill/>
          </a:ln>
        </p:spPr>
        <p:txBody>
          <a:bodyPr wrap="square" lIns="0" tIns="0" rIns="0" bIns="0" anchor="t" anchorCtr="0"/>
          <a:lstStyle/>
          <a:p>
            <a:pPr algn="l">
              <a:lnSpc>
                <a:spcPts val="2100"/>
              </a:lnSpc>
            </a:pPr>
            <a:r>
              <a:rPr lang="en-US" sz="1400" dirty="0">
                <a:solidFill>
                  <a:srgbClr val="484848"/>
                </a:solidFill>
                <a:latin typeface="Source Code Pro"/>
                <a:ea typeface="Source Code Pro"/>
                <a:cs typeface="Source Code Pro"/>
              </a:rPr>
              <a:t>overview, vs-code, permission-modes, commands, model-config,</a:t>
            </a:r>
          </a:p>
          <a:p>
            <a:pPr algn="l">
              <a:lnSpc>
                <a:spcPts val="2100"/>
              </a:lnSpc>
            </a:pPr>
            <a:r>
              <a:rPr lang="en-US" sz="1400" dirty="0">
                <a:solidFill>
                  <a:srgbClr val="484848"/>
                </a:solidFill>
                <a:latin typeface="Source Code Pro"/>
                <a:ea typeface="Source Code Pro"/>
                <a:cs typeface="Source Code Pro"/>
              </a:rPr>
              <a:t>hooks, skills, sub-agents, plugins, statusline, context-window,</a:t>
            </a:r>
          </a:p>
          <a:p>
            <a:pPr algn="l">
              <a:lnSpc>
                <a:spcPts val="2100"/>
              </a:lnSpc>
            </a:pPr>
            <a:r>
              <a:rPr lang="en-US" sz="1400" dirty="0">
                <a:solidFill>
                  <a:srgbClr val="484848"/>
                </a:solidFill>
                <a:latin typeface="Source Code Pro"/>
                <a:ea typeface="Source Code Pro"/>
                <a:cs typeface="Source Code Pro"/>
              </a:rPr>
              <a:t>whats-new, changelog</a:t>
            </a:r>
          </a:p>
        </p:txBody>
      </p:sp>
      <p:sp>
        <p:nvSpPr>
          <p:cNvPr id="12" name="Rectangle 12"/>
          <p:cNvSpPr/>
          <p:nvPr/>
        </p:nvSpPr>
        <p:spPr>
          <a:xfrm>
            <a:off x="609600" y="3638550"/>
            <a:ext cx="10972800" cy="1333500"/>
          </a:xfrm>
          <a:prstGeom prst="roundRect">
            <a:avLst>
              <a:gd name="adj" fmla="val 7143"/>
            </a:avLst>
          </a:prstGeom>
          <a:solidFill>
            <a:srgbClr val="F7F9FA"/>
          </a:solidFill>
          <a:ln>
            <a:noFill/>
          </a:ln>
        </p:spPr>
      </p:sp>
      <p:sp>
        <p:nvSpPr>
          <p:cNvPr id="13" name="Rectangle 13"/>
          <p:cNvSpPr/>
          <p:nvPr/>
        </p:nvSpPr>
        <p:spPr>
          <a:xfrm>
            <a:off x="609600" y="3638550"/>
            <a:ext cx="57150" cy="1333500"/>
          </a:xfrm>
          <a:prstGeom prst="roundRect">
            <a:avLst>
              <a:gd name="adj" fmla="val 50000"/>
            </a:avLst>
          </a:prstGeom>
          <a:solidFill>
            <a:srgbClr val="47BCC6"/>
          </a:solidFill>
          <a:ln>
            <a:noFill/>
          </a:ln>
        </p:spPr>
      </p:sp>
      <p:sp>
        <p:nvSpPr>
          <p:cNvPr id="14" name="TextBox 14"/>
          <p:cNvSpPr txBox="1"/>
          <p:nvPr/>
        </p:nvSpPr>
        <p:spPr>
          <a:xfrm>
            <a:off x="906399" y="3811429"/>
            <a:ext cx="431585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Claude Platform（モデルと API）</a:t>
            </a:r>
          </a:p>
        </p:txBody>
      </p:sp>
      <p:sp>
        <p:nvSpPr>
          <p:cNvPr id="15" name="TextBox 15"/>
          <p:cNvSpPr txBox="1"/>
          <p:nvPr/>
        </p:nvSpPr>
        <p:spPr>
          <a:xfrm>
            <a:off x="907275" y="4115800"/>
            <a:ext cx="4575839"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https://platform.claude.com/docs/en/</a:t>
            </a:r>
          </a:p>
        </p:txBody>
      </p:sp>
      <p:sp>
        <p:nvSpPr>
          <p:cNvPr id="16" name="TextBox 16"/>
          <p:cNvSpPr txBox="1"/>
          <p:nvPr/>
        </p:nvSpPr>
        <p:spPr>
          <a:xfrm>
            <a:off x="907275" y="4458700"/>
            <a:ext cx="6196708" cy="541001"/>
          </a:xfrm>
          <a:prstGeom prst="rect">
            <a:avLst/>
          </a:prstGeom>
          <a:noFill/>
          <a:ln>
            <a:noFill/>
          </a:ln>
        </p:spPr>
        <p:txBody>
          <a:bodyPr wrap="square" lIns="0" tIns="0" rIns="0" bIns="0" anchor="t" anchorCtr="0"/>
          <a:lstStyle/>
          <a:p>
            <a:pPr algn="l">
              <a:lnSpc>
                <a:spcPts val="2100"/>
              </a:lnSpc>
            </a:pPr>
            <a:r>
              <a:rPr lang="en-US" sz="1400" dirty="0">
                <a:solidFill>
                  <a:srgbClr val="484848"/>
                </a:solidFill>
                <a:latin typeface="Source Code Pro"/>
                <a:ea typeface="Source Code Pro"/>
                <a:cs typeface="Source Code Pro"/>
              </a:rPr>
              <a:t>about-claude/models/overview, about-claude/pricing,</a:t>
            </a:r>
          </a:p>
          <a:p>
            <a:pPr algn="l">
              <a:lnSpc>
                <a:spcPts val="2100"/>
              </a:lnSpc>
            </a:pPr>
            <a:r>
              <a:rPr lang="en-US" sz="1400" dirty="0">
                <a:solidFill>
                  <a:srgbClr val="484848"/>
                </a:solidFill>
                <a:latin typeface="Source Code Pro"/>
                <a:ea typeface="Source Code Pro"/>
                <a:cs typeface="Source Code Pro"/>
              </a:rPr>
              <a:t>release-notes/api, about-claude/model-deprecations</a:t>
            </a:r>
          </a:p>
        </p:txBody>
      </p:sp>
      <p:sp>
        <p:nvSpPr>
          <p:cNvPr id="17" name="Rectangle 17"/>
          <p:cNvSpPr/>
          <p:nvPr/>
        </p:nvSpPr>
        <p:spPr>
          <a:xfrm>
            <a:off x="609600" y="5124450"/>
            <a:ext cx="10972800" cy="819150"/>
          </a:xfrm>
          <a:prstGeom prst="roundRect">
            <a:avLst>
              <a:gd name="adj" fmla="val 11628"/>
            </a:avLst>
          </a:prstGeom>
          <a:solidFill>
            <a:srgbClr val="F7F9FA"/>
          </a:solidFill>
          <a:ln>
            <a:noFill/>
          </a:ln>
        </p:spPr>
      </p:sp>
      <p:sp>
        <p:nvSpPr>
          <p:cNvPr id="18" name="Rectangle 18"/>
          <p:cNvSpPr/>
          <p:nvPr/>
        </p:nvSpPr>
        <p:spPr>
          <a:xfrm>
            <a:off x="609600" y="5124450"/>
            <a:ext cx="57150" cy="819150"/>
          </a:xfrm>
          <a:prstGeom prst="roundRect">
            <a:avLst>
              <a:gd name="adj" fmla="val 50000"/>
            </a:avLst>
          </a:prstGeom>
          <a:solidFill>
            <a:srgbClr val="47BCC6"/>
          </a:solidFill>
          <a:ln>
            <a:noFill/>
          </a:ln>
        </p:spPr>
      </p:sp>
      <p:sp>
        <p:nvSpPr>
          <p:cNvPr id="19" name="TextBox 19"/>
          <p:cNvSpPr txBox="1"/>
          <p:nvPr/>
        </p:nvSpPr>
        <p:spPr>
          <a:xfrm>
            <a:off x="906399" y="529732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稼働状況と障害履歴</a:t>
            </a:r>
          </a:p>
        </p:txBody>
      </p:sp>
      <p:sp>
        <p:nvSpPr>
          <p:cNvPr id="20" name="TextBox 20"/>
          <p:cNvSpPr txBox="1"/>
          <p:nvPr/>
        </p:nvSpPr>
        <p:spPr>
          <a:xfrm>
            <a:off x="907275" y="5601700"/>
            <a:ext cx="3313876"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https://status.claude.com/</a:t>
            </a:r>
          </a:p>
        </p:txBody>
      </p:sp>
      <p:sp>
        <p:nvSpPr>
          <p:cNvPr id="21" name="TextBox 21"/>
          <p:cNvSpPr txBox="1"/>
          <p:nvPr/>
        </p:nvSpPr>
        <p:spPr>
          <a:xfrm>
            <a:off x="602361" y="6132671"/>
            <a:ext cx="609614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いずれも2026年7月30日に開いて内容を確認しています。</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220</a:t>
            </a:r>
          </a:p>
        </p:txBody>
      </p:sp>
    </p:spTree>
  </p:cSld>
  <p:clrMapOvr>
    <a:masterClrMapping/>
  </p:clrMapOvr>
  <p:transition xmlns:p14="http://schemas.microsoft.com/office/powerpoint/2010/main" p14:dur="400">
    <p:fade/>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85077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出典一覧 ②</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1599" y="1239679"/>
            <a:ext cx="1010461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章1と章2で出した数値は、次の資料を2026年7月30日に開いて確認したものです。</a:t>
            </a:r>
          </a:p>
        </p:txBody>
      </p:sp>
      <p:sp>
        <p:nvSpPr>
          <p:cNvPr id="7" name="TextBox 7"/>
          <p:cNvSpPr txBox="1"/>
          <p:nvPr/>
        </p:nvSpPr>
        <p:spPr>
          <a:xfrm>
            <a:off x="602361" y="161782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開発トレンド調査</a:t>
            </a:r>
          </a:p>
        </p:txBody>
      </p:sp>
      <p:sp>
        <p:nvSpPr>
          <p:cNvPr id="8" name="TextBox 8"/>
          <p:cNvSpPr txBox="1"/>
          <p:nvPr/>
        </p:nvSpPr>
        <p:spPr>
          <a:xfrm>
            <a:off x="2583675" y="1620250"/>
            <a:ext cx="8164906"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https://resources.anthropic.com/2026-agentic-coding-trends-report</a:t>
            </a:r>
          </a:p>
        </p:txBody>
      </p:sp>
      <p:sp>
        <p:nvSpPr>
          <p:cNvPr id="9" name="TextBox 9"/>
          <p:cNvSpPr txBox="1"/>
          <p:nvPr/>
        </p:nvSpPr>
        <p:spPr>
          <a:xfrm>
            <a:off x="602361" y="1874996"/>
            <a:ext cx="192991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METR 実験 2025</a:t>
            </a:r>
          </a:p>
        </p:txBody>
      </p:sp>
      <p:sp>
        <p:nvSpPr>
          <p:cNvPr id="10" name="TextBox 10"/>
          <p:cNvSpPr txBox="1"/>
          <p:nvPr/>
        </p:nvSpPr>
        <p:spPr>
          <a:xfrm>
            <a:off x="2583675" y="1877425"/>
            <a:ext cx="8998496"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https://metr.org/blog/2025-07-10-early-2025-ai-experienced-os-dev-study/</a:t>
            </a:r>
          </a:p>
        </p:txBody>
      </p:sp>
      <p:sp>
        <p:nvSpPr>
          <p:cNvPr id="11" name="TextBox 11"/>
          <p:cNvSpPr txBox="1"/>
          <p:nvPr/>
        </p:nvSpPr>
        <p:spPr>
          <a:xfrm>
            <a:off x="602361" y="2132171"/>
            <a:ext cx="192991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METR 追試 2026</a:t>
            </a:r>
          </a:p>
        </p:txBody>
      </p:sp>
      <p:sp>
        <p:nvSpPr>
          <p:cNvPr id="12" name="TextBox 12"/>
          <p:cNvSpPr txBox="1"/>
          <p:nvPr/>
        </p:nvSpPr>
        <p:spPr>
          <a:xfrm>
            <a:off x="2583675" y="2134600"/>
            <a:ext cx="5872534"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https://metr.org/blog/2026-02-24-uplift-update/</a:t>
            </a:r>
          </a:p>
        </p:txBody>
      </p:sp>
      <p:sp>
        <p:nvSpPr>
          <p:cNvPr id="13" name="TextBox 13"/>
          <p:cNvSpPr txBox="1"/>
          <p:nvPr/>
        </p:nvSpPr>
        <p:spPr>
          <a:xfrm>
            <a:off x="602361" y="2389346"/>
            <a:ext cx="186721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開発者調査 2025</a:t>
            </a:r>
          </a:p>
        </p:txBody>
      </p:sp>
      <p:sp>
        <p:nvSpPr>
          <p:cNvPr id="14" name="TextBox 14"/>
          <p:cNvSpPr txBox="1"/>
          <p:nvPr/>
        </p:nvSpPr>
        <p:spPr>
          <a:xfrm>
            <a:off x="2583675" y="2391775"/>
            <a:ext cx="4911590"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https://survey.stackoverflow.co/2025/ai</a:t>
            </a:r>
          </a:p>
        </p:txBody>
      </p:sp>
      <p:sp>
        <p:nvSpPr>
          <p:cNvPr id="15" name="TextBox 15"/>
          <p:cNvSpPr txBox="1"/>
          <p:nvPr/>
        </p:nvSpPr>
        <p:spPr>
          <a:xfrm>
            <a:off x="602361" y="264652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モデル横断比較</a:t>
            </a:r>
          </a:p>
        </p:txBody>
      </p:sp>
      <p:sp>
        <p:nvSpPr>
          <p:cNvPr id="16" name="TextBox 16"/>
          <p:cNvSpPr txBox="1"/>
          <p:nvPr/>
        </p:nvSpPr>
        <p:spPr>
          <a:xfrm>
            <a:off x="2583675" y="2648950"/>
            <a:ext cx="4182199"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https://artificialanalysis.ai/models</a:t>
            </a:r>
          </a:p>
        </p:txBody>
      </p:sp>
      <p:sp>
        <p:nvSpPr>
          <p:cNvPr id="17" name="TextBox 17"/>
          <p:cNvSpPr txBox="1"/>
          <p:nvPr/>
        </p:nvSpPr>
        <p:spPr>
          <a:xfrm>
            <a:off x="602361" y="2903696"/>
            <a:ext cx="190794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SWE-bench 本家</a:t>
            </a:r>
          </a:p>
        </p:txBody>
      </p:sp>
      <p:sp>
        <p:nvSpPr>
          <p:cNvPr id="18" name="TextBox 18"/>
          <p:cNvSpPr txBox="1"/>
          <p:nvPr/>
        </p:nvSpPr>
        <p:spPr>
          <a:xfrm>
            <a:off x="2583675" y="2906125"/>
            <a:ext cx="3429652"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https://www.swebench.com/</a:t>
            </a:r>
          </a:p>
        </p:txBody>
      </p:sp>
      <p:sp>
        <p:nvSpPr>
          <p:cNvPr id="19" name="TextBox 19"/>
          <p:cNvSpPr txBox="1"/>
          <p:nvPr/>
        </p:nvSpPr>
        <p:spPr>
          <a:xfrm>
            <a:off x="602361" y="3160871"/>
            <a:ext cx="181745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SWE-bench Pro</a:t>
            </a:r>
          </a:p>
        </p:txBody>
      </p:sp>
      <p:sp>
        <p:nvSpPr>
          <p:cNvPr id="20" name="TextBox 20"/>
          <p:cNvSpPr txBox="1"/>
          <p:nvPr/>
        </p:nvSpPr>
        <p:spPr>
          <a:xfrm>
            <a:off x="2583675" y="3163300"/>
            <a:ext cx="6821900"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https://labs.scale.com/leaderboard/swe_bench_pro_public</a:t>
            </a:r>
          </a:p>
        </p:txBody>
      </p:sp>
      <p:sp>
        <p:nvSpPr>
          <p:cNvPr id="21" name="TextBox 21"/>
          <p:cNvSpPr txBox="1"/>
          <p:nvPr/>
        </p:nvSpPr>
        <p:spPr>
          <a:xfrm>
            <a:off x="602361" y="3418046"/>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検証済みスコア</a:t>
            </a:r>
          </a:p>
        </p:txBody>
      </p:sp>
      <p:sp>
        <p:nvSpPr>
          <p:cNvPr id="22" name="TextBox 22"/>
          <p:cNvSpPr txBox="1"/>
          <p:nvPr/>
        </p:nvSpPr>
        <p:spPr>
          <a:xfrm>
            <a:off x="2583675" y="3420475"/>
            <a:ext cx="6462993"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https://llm-stats.com/benchmarks/swe-bench-verified</a:t>
            </a:r>
          </a:p>
        </p:txBody>
      </p:sp>
      <p:sp>
        <p:nvSpPr>
          <p:cNvPr id="23" name="TextBox 23"/>
          <p:cNvSpPr txBox="1"/>
          <p:nvPr/>
        </p:nvSpPr>
        <p:spPr>
          <a:xfrm>
            <a:off x="602361" y="367522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ベンチマーク飽和</a:t>
            </a:r>
          </a:p>
        </p:txBody>
      </p:sp>
      <p:sp>
        <p:nvSpPr>
          <p:cNvPr id="24" name="TextBox 24"/>
          <p:cNvSpPr txBox="1"/>
          <p:nvPr/>
        </p:nvSpPr>
        <p:spPr>
          <a:xfrm>
            <a:off x="2583675" y="3677650"/>
            <a:ext cx="4112733"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https://epoch.ai/benchmarks/mmlu</a:t>
            </a:r>
          </a:p>
        </p:txBody>
      </p:sp>
      <p:sp>
        <p:nvSpPr>
          <p:cNvPr id="25" name="TextBox 25"/>
          <p:cNvSpPr txBox="1"/>
          <p:nvPr/>
        </p:nvSpPr>
        <p:spPr>
          <a:xfrm>
            <a:off x="602361" y="3932396"/>
            <a:ext cx="217477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Copilot 課金の変更</a:t>
            </a:r>
          </a:p>
        </p:txBody>
      </p:sp>
      <p:sp>
        <p:nvSpPr>
          <p:cNvPr id="26" name="TextBox 26"/>
          <p:cNvSpPr txBox="1"/>
          <p:nvPr/>
        </p:nvSpPr>
        <p:spPr>
          <a:xfrm>
            <a:off x="602475" y="4192000"/>
            <a:ext cx="11418222"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https://github.blog/news-insights/company-news/github-copilot-is-moving-to-usage-based-billing</a:t>
            </a:r>
          </a:p>
        </p:txBody>
      </p:sp>
      <p:sp>
        <p:nvSpPr>
          <p:cNvPr id="27" name="TextBox 27"/>
          <p:cNvSpPr txBox="1"/>
          <p:nvPr/>
        </p:nvSpPr>
        <p:spPr>
          <a:xfrm>
            <a:off x="602361" y="4446746"/>
            <a:ext cx="167528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Copilot 単価表</a:t>
            </a:r>
          </a:p>
        </p:txBody>
      </p:sp>
      <p:sp>
        <p:nvSpPr>
          <p:cNvPr id="28" name="TextBox 28"/>
          <p:cNvSpPr txBox="1"/>
          <p:nvPr/>
        </p:nvSpPr>
        <p:spPr>
          <a:xfrm>
            <a:off x="2583675" y="4449175"/>
            <a:ext cx="9473179"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https://docs.github.com/en/copilot/reference/copilot-billing/models-and-pricing</a:t>
            </a:r>
          </a:p>
        </p:txBody>
      </p:sp>
      <p:sp>
        <p:nvSpPr>
          <p:cNvPr id="29" name="TextBox 29"/>
          <p:cNvSpPr txBox="1"/>
          <p:nvPr/>
        </p:nvSpPr>
        <p:spPr>
          <a:xfrm>
            <a:off x="602361" y="4703921"/>
            <a:ext cx="178454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VS Code の更新</a:t>
            </a:r>
          </a:p>
        </p:txBody>
      </p:sp>
      <p:sp>
        <p:nvSpPr>
          <p:cNvPr id="30" name="TextBox 30"/>
          <p:cNvSpPr txBox="1"/>
          <p:nvPr/>
        </p:nvSpPr>
        <p:spPr>
          <a:xfrm>
            <a:off x="2583675" y="4706350"/>
            <a:ext cx="4598994"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https://code.visualstudio.com/updates</a:t>
            </a:r>
          </a:p>
        </p:txBody>
      </p:sp>
      <p:sp>
        <p:nvSpPr>
          <p:cNvPr id="31" name="TextBox 31"/>
          <p:cNvSpPr txBox="1"/>
          <p:nvPr/>
        </p:nvSpPr>
        <p:spPr>
          <a:xfrm>
            <a:off x="602361" y="4961096"/>
            <a:ext cx="111851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MCP 仕様</a:t>
            </a:r>
          </a:p>
        </p:txBody>
      </p:sp>
      <p:sp>
        <p:nvSpPr>
          <p:cNvPr id="32" name="TextBox 32"/>
          <p:cNvSpPr txBox="1"/>
          <p:nvPr/>
        </p:nvSpPr>
        <p:spPr>
          <a:xfrm>
            <a:off x="2583675" y="4963525"/>
            <a:ext cx="6845056"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https://modelcontextprotocol.io/specification/2026-07-28</a:t>
            </a:r>
          </a:p>
        </p:txBody>
      </p:sp>
      <p:sp>
        <p:nvSpPr>
          <p:cNvPr id="33" name="TextBox 33"/>
          <p:cNvSpPr txBox="1"/>
          <p:nvPr/>
        </p:nvSpPr>
        <p:spPr>
          <a:xfrm>
            <a:off x="602361" y="5218271"/>
            <a:ext cx="159737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NEC 協業発表</a:t>
            </a:r>
          </a:p>
        </p:txBody>
      </p:sp>
      <p:sp>
        <p:nvSpPr>
          <p:cNvPr id="34" name="TextBox 34"/>
          <p:cNvSpPr txBox="1"/>
          <p:nvPr/>
        </p:nvSpPr>
        <p:spPr>
          <a:xfrm>
            <a:off x="2583675" y="5220700"/>
            <a:ext cx="5733602"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https://www.anthropic.com/news/anthropic-nec</a:t>
            </a:r>
          </a:p>
        </p:txBody>
      </p:sp>
      <p:sp>
        <p:nvSpPr>
          <p:cNvPr id="35" name="TextBox 35"/>
          <p:cNvSpPr txBox="1"/>
          <p:nvPr/>
        </p:nvSpPr>
        <p:spPr>
          <a:xfrm>
            <a:off x="602361" y="5475446"/>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国内の導入事例</a:t>
            </a:r>
          </a:p>
        </p:txBody>
      </p:sp>
      <p:sp>
        <p:nvSpPr>
          <p:cNvPr id="36" name="TextBox 36"/>
          <p:cNvSpPr txBox="1"/>
          <p:nvPr/>
        </p:nvSpPr>
        <p:spPr>
          <a:xfrm>
            <a:off x="2583675" y="5477875"/>
            <a:ext cx="7296583"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https://prtimes.jp/main/html/rd/p/000005136.000000136.html</a:t>
            </a:r>
          </a:p>
        </p:txBody>
      </p:sp>
      <p:sp>
        <p:nvSpPr>
          <p:cNvPr id="37" name="TextBox 37"/>
          <p:cNvSpPr txBox="1"/>
          <p:nvPr/>
        </p:nvSpPr>
        <p:spPr>
          <a:xfrm>
            <a:off x="602361" y="573262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就業者の意識調査</a:t>
            </a:r>
          </a:p>
        </p:txBody>
      </p:sp>
      <p:sp>
        <p:nvSpPr>
          <p:cNvPr id="38" name="TextBox 38"/>
          <p:cNvSpPr txBox="1"/>
          <p:nvPr/>
        </p:nvSpPr>
        <p:spPr>
          <a:xfrm>
            <a:off x="2583675" y="5735050"/>
            <a:ext cx="8685900"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https://rc.persol-group.co.jp/thinktank/thinktank-column/202603130001/</a:t>
            </a:r>
          </a:p>
        </p:txBody>
      </p:sp>
      <p:sp>
        <p:nvSpPr>
          <p:cNvPr id="39" name="TextBox 39"/>
          <p:cNvSpPr txBox="1"/>
          <p:nvPr/>
        </p:nvSpPr>
        <p:spPr>
          <a:xfrm>
            <a:off x="602361" y="5989796"/>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ハーネスの原典</a:t>
            </a:r>
          </a:p>
        </p:txBody>
      </p:sp>
      <p:sp>
        <p:nvSpPr>
          <p:cNvPr id="40" name="TextBox 40"/>
          <p:cNvSpPr txBox="1"/>
          <p:nvPr/>
        </p:nvSpPr>
        <p:spPr>
          <a:xfrm>
            <a:off x="2583675" y="5992225"/>
            <a:ext cx="5884112" cy="274301"/>
          </a:xfrm>
          <a:prstGeom prst="rect">
            <a:avLst/>
          </a:prstGeom>
          <a:noFill/>
          <a:ln>
            <a:noFill/>
          </a:ln>
        </p:spPr>
        <p:txBody>
          <a:bodyPr wrap="none" lIns="0" tIns="0" rIns="0" bIns="0" anchor="t" anchorCtr="0">
            <a:spAutoFit/>
          </a:bodyPr>
          <a:lstStyle/>
          <a:p>
            <a:pPr algn="l"/>
            <a:r>
              <a:rPr lang="en-US" sz="1400" dirty="0">
                <a:solidFill>
                  <a:srgbClr val="264DBF"/>
                </a:solidFill>
                <a:latin typeface="Source Code Pro"/>
                <a:ea typeface="Source Code Pro"/>
                <a:cs typeface="Source Code Pro"/>
              </a:rPr>
              <a:t>https://zenn.dev/r_kaga/articles/329afdc151899f</a:t>
            </a:r>
          </a:p>
        </p:txBody>
      </p:sp>
      <p:sp>
        <p:nvSpPr>
          <p:cNvPr id="41" name="TextBox 4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2" name="TextBox 42"/>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221</a:t>
            </a:r>
          </a:p>
        </p:txBody>
      </p:sp>
    </p:spTree>
  </p:cSld>
  <p:clrMapOvr>
    <a:masterClrMapping/>
  </p:clrMapOvr>
  <p:transition xmlns:p14="http://schemas.microsoft.com/office/powerpoint/2010/main" p14:dur="400">
    <p:fade/>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4131580" y="2724150"/>
            <a:ext cx="3928840" cy="1019175"/>
          </a:xfrm>
          <a:prstGeom prst="rect">
            <a:avLst/>
          </a:prstGeom>
        </p:spPr>
      </p:pic>
      <p:sp>
        <p:nvSpPr>
          <p:cNvPr id="4" name="Rectangle 4"/>
          <p:cNvSpPr/>
          <p:nvPr/>
        </p:nvSpPr>
        <p:spPr>
          <a:xfrm>
            <a:off x="4667250" y="4095750"/>
            <a:ext cx="2857500" cy="19050"/>
          </a:xfrm>
          <a:prstGeom prst="rect">
            <a:avLst/>
          </a:prstGeom>
          <a:solidFill>
            <a:srgbClr val="A3DDE3"/>
          </a:solidFill>
          <a:ln>
            <a:noFill/>
          </a:ln>
        </p:spPr>
      </p:sp>
      <p:sp>
        <p:nvSpPr>
          <p:cNvPr id="5" name="TextBox 5"/>
          <p:cNvSpPr txBox="1"/>
          <p:nvPr/>
        </p:nvSpPr>
        <p:spPr>
          <a:xfrm>
            <a:off x="5047869" y="4344829"/>
            <a:ext cx="2096262" cy="308039"/>
          </a:xfrm>
          <a:prstGeom prst="rect">
            <a:avLst/>
          </a:prstGeom>
          <a:noFill/>
          <a:ln>
            <a:noFill/>
          </a:ln>
        </p:spPr>
        <p:txBody>
          <a:bodyPr wrap="none" lIns="0" tIns="0" rIns="0" bIns="0" anchor="t" anchorCtr="0">
            <a:spAutoFit/>
          </a:bodyPr>
          <a:lstStyle/>
          <a:p>
            <a:pPr algn="ctr"/>
            <a:r>
              <a:rPr lang="zh-CN" sz="1580" dirty="0">
                <a:solidFill>
                  <a:srgbClr val="000000"/>
                </a:solidFill>
                <a:latin typeface="Zen Kaku Gothic New"/>
                <a:ea typeface="Zen Kaku Gothic New"/>
                <a:cs typeface="Zen Kaku Gothic New"/>
              </a:rPr>
              <a:t>株式会社ギブリー</a:t>
            </a:r>
          </a:p>
        </p:txBody>
      </p:sp>
      <p:sp>
        <p:nvSpPr>
          <p:cNvPr id="6" name="TextBox 6"/>
          <p:cNvSpPr txBox="1"/>
          <p:nvPr/>
        </p:nvSpPr>
        <p:spPr>
          <a:xfrm>
            <a:off x="2814018" y="4703921"/>
            <a:ext cx="656396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〒150-0036 東京都渋谷区南平台町15-13 帝都渋谷ビル8F</a:t>
            </a:r>
          </a:p>
        </p:txBody>
      </p:sp>
      <p:sp>
        <p:nvSpPr>
          <p:cNvPr id="7" name="TextBox 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8" name="TextBox 8"/>
          <p:cNvSpPr txBox="1"/>
          <p:nvPr/>
        </p:nvSpPr>
        <p:spPr>
          <a:xfrm>
            <a:off x="11352895" y="6597491"/>
            <a:ext cx="234267"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222</a:t>
            </a:r>
          </a:p>
        </p:txBody>
      </p:sp>
    </p:spTree>
  </p:cSld>
  <p:clrMapOvr>
    <a:masterClrMapping/>
  </p:clrMapOvr>
  <p:transition xmlns:p14="http://schemas.microsoft.com/office/powerpoint/2010/main" p14:dur="4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605485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プラグインとして読まれるフォルダ</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789" y="1273016"/>
            <a:ext cx="8931035"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.claude-plugin/plugin.json があるフォルダは、</a:t>
            </a:r>
          </a:p>
        </p:txBody>
      </p:sp>
      <p:sp>
        <p:nvSpPr>
          <p:cNvPr id="7" name="TextBox 7"/>
          <p:cNvSpPr txBox="1"/>
          <p:nvPr/>
        </p:nvSpPr>
        <p:spPr>
          <a:xfrm>
            <a:off x="597789" y="1654016"/>
            <a:ext cx="9031798" cy="454724"/>
          </a:xfrm>
          <a:prstGeom prst="rect">
            <a:avLst/>
          </a:prstGeom>
          <a:noFill/>
          <a:ln>
            <a:noFill/>
          </a:ln>
        </p:spPr>
        <p:txBody>
          <a:bodyPr wrap="none" lIns="0" tIns="0" rIns="0" bIns="0" anchor="t" anchorCtr="0">
            <a:spAutoFit/>
          </a:bodyPr>
          <a:lstStyle/>
          <a:p>
            <a:pPr algn="l"/>
            <a:r>
              <a:rPr lang="zh-CN" sz="2320" b="1" dirty="0">
                <a:solidFill>
                  <a:srgbClr val="264DBF"/>
                </a:solidFill>
                <a:latin typeface="Zen Kaku Gothic New"/>
                <a:ea typeface="Zen Kaku Gothic New"/>
                <a:cs typeface="Zen Kaku Gothic New"/>
              </a:rPr>
              <a:t>名前@skills-dir</a:t>
            </a:r>
            <a:r>
              <a:rPr lang="zh-CN" sz="2320" b="1" dirty="0">
                <a:solidFill>
                  <a:srgbClr val="000000"/>
                </a:solidFill>
                <a:latin typeface="Zen Kaku Gothic New"/>
                <a:ea typeface="Zen Kaku Gothic New"/>
                <a:cs typeface="Zen Kaku Gothic New"/>
              </a:rPr>
              <a:t xml:space="preserve"> のプラグインとして読まれます。</a:t>
            </a:r>
          </a:p>
        </p:txBody>
      </p:sp>
      <p:sp>
        <p:nvSpPr>
          <p:cNvPr id="8" name="Rectangle 8"/>
          <p:cNvSpPr/>
          <p:nvPr/>
        </p:nvSpPr>
        <p:spPr>
          <a:xfrm>
            <a:off x="666750" y="2247900"/>
            <a:ext cx="6238875" cy="3714750"/>
          </a:xfrm>
          <a:prstGeom prst="roundRect">
            <a:avLst>
              <a:gd name="adj" fmla="val 2051"/>
            </a:avLst>
          </a:prstGeom>
          <a:solidFill>
            <a:srgbClr val="000000">
              <a:alpha val="8000"/>
            </a:srgbClr>
          </a:solidFill>
          <a:ln>
            <a:noFill/>
          </a:ln>
        </p:spPr>
      </p:sp>
      <p:pic>
        <p:nvPicPr>
          <p:cNvPr id="9" name="Image 9"/>
          <p:cNvPicPr>
            <a:picLocks noChangeAspect="1"/>
          </p:cNvPicPr>
          <p:nvPr/>
        </p:nvPicPr>
        <p:blipFill>
          <a:blip r:embed="rId2"/>
          <a:stretch>
            <a:fillRect/>
          </a:stretch>
        </p:blipFill>
        <p:spPr>
          <a:xfrm>
            <a:off x="609600" y="2190750"/>
            <a:ext cx="6238875" cy="3714750"/>
          </a:xfrm>
          <a:prstGeom prst="rect">
            <a:avLst/>
          </a:prstGeom>
        </p:spPr>
      </p:pic>
      <p:sp>
        <p:nvSpPr>
          <p:cNvPr id="10" name="Rectangle 10"/>
          <p:cNvSpPr/>
          <p:nvPr/>
        </p:nvSpPr>
        <p:spPr>
          <a:xfrm>
            <a:off x="609600" y="2190750"/>
            <a:ext cx="6238875" cy="3714750"/>
          </a:xfrm>
          <a:prstGeom prst="roundRect">
            <a:avLst>
              <a:gd name="adj" fmla="val 2051"/>
            </a:avLst>
          </a:prstGeom>
          <a:noFill/>
          <a:ln w="14288">
            <a:solidFill>
              <a:srgbClr val="E3E7EA"/>
            </a:solidFill>
          </a:ln>
        </p:spPr>
      </p:sp>
      <p:sp>
        <p:nvSpPr>
          <p:cNvPr id="11" name="TextBox 11"/>
          <p:cNvSpPr txBox="1"/>
          <p:nvPr/>
        </p:nvSpPr>
        <p:spPr>
          <a:xfrm>
            <a:off x="602361" y="6037421"/>
            <a:ext cx="444695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公式 Plugins reference（実画面）</a:t>
            </a:r>
          </a:p>
        </p:txBody>
      </p:sp>
      <p:sp>
        <p:nvSpPr>
          <p:cNvPr id="12" name="TextBox 12"/>
          <p:cNvSpPr txBox="1"/>
          <p:nvPr/>
        </p:nvSpPr>
        <p:spPr>
          <a:xfrm>
            <a:off x="7154799" y="2325529"/>
            <a:ext cx="35654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配布物のどれが当てはまるか</a:t>
            </a:r>
          </a:p>
        </p:txBody>
      </p:sp>
      <p:sp>
        <p:nvSpPr>
          <p:cNvPr id="13" name="Rectangle 13"/>
          <p:cNvSpPr/>
          <p:nvPr/>
        </p:nvSpPr>
        <p:spPr>
          <a:xfrm>
            <a:off x="7162800" y="2647950"/>
            <a:ext cx="2095500" cy="28575"/>
          </a:xfrm>
          <a:prstGeom prst="rect">
            <a:avLst/>
          </a:prstGeom>
          <a:solidFill>
            <a:srgbClr val="47BCC6"/>
          </a:solidFill>
          <a:ln>
            <a:noFill/>
          </a:ln>
        </p:spPr>
      </p:sp>
      <p:sp>
        <p:nvSpPr>
          <p:cNvPr id="14" name="TextBox 14"/>
          <p:cNvSpPr txBox="1"/>
          <p:nvPr/>
        </p:nvSpPr>
        <p:spPr>
          <a:xfrm>
            <a:off x="7155561" y="2913221"/>
            <a:ext cx="4331637" cy="138360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配布ZIPの claude-code-setup が</a:t>
            </a:r>
          </a:p>
          <a:p>
            <a:pPr algn="l">
              <a:lnSpc>
                <a:spcPts val="2175"/>
              </a:lnSpc>
            </a:pPr>
            <a:r>
              <a:rPr lang="zh-CN" sz="1420" dirty="0">
                <a:solidFill>
                  <a:srgbClr val="484848"/>
                </a:solidFill>
                <a:latin typeface="Zen Kaku Gothic New"/>
                <a:ea typeface="Zen Kaku Gothic New"/>
                <a:cs typeface="Zen Kaku Gothic New"/>
              </a:rPr>
              <a:t>この形です。中に入っている Skill が</a:t>
            </a:r>
          </a:p>
          <a:p>
            <a:pPr algn="l">
              <a:lnSpc>
                <a:spcPts val="2175"/>
              </a:lnSpc>
            </a:pPr>
            <a:r>
              <a:rPr lang="zh-CN" sz="1420" dirty="0">
                <a:solidFill>
                  <a:srgbClr val="484848"/>
                </a:solidFill>
                <a:latin typeface="Zen Kaku Gothic New"/>
                <a:ea typeface="Zen Kaku Gothic New"/>
                <a:cs typeface="Zen Kaku Gothic New"/>
              </a:rPr>
              <a:t>claude-automation-recommender で、</a:t>
            </a:r>
          </a:p>
          <a:p>
            <a:pPr algn="l">
              <a:lnSpc>
                <a:spcPts val="2175"/>
              </a:lnSpc>
            </a:pPr>
            <a:r>
              <a:rPr lang="zh-CN" sz="1420" dirty="0">
                <a:solidFill>
                  <a:srgbClr val="484848"/>
                </a:solidFill>
                <a:latin typeface="Zen Kaku Gothic New"/>
                <a:ea typeface="Zen Kaku Gothic New"/>
                <a:cs typeface="Zen Kaku Gothic New"/>
              </a:rPr>
              <a:t>コピーしたあと読み込まれるのは</a:t>
            </a:r>
          </a:p>
          <a:p>
            <a:pPr algn="l">
              <a:lnSpc>
                <a:spcPts val="2175"/>
              </a:lnSpc>
            </a:pPr>
            <a:r>
              <a:rPr lang="zh-CN" sz="1420" dirty="0">
                <a:solidFill>
                  <a:srgbClr val="484848"/>
                </a:solidFill>
                <a:latin typeface="Zen Kaku Gothic New"/>
                <a:ea typeface="Zen Kaku Gothic New"/>
                <a:cs typeface="Zen Kaku Gothic New"/>
              </a:rPr>
              <a:t>次のセッションからです。</a:t>
            </a:r>
          </a:p>
        </p:txBody>
      </p:sp>
      <p:sp>
        <p:nvSpPr>
          <p:cNvPr id="15" name="Rectangle 15"/>
          <p:cNvSpPr/>
          <p:nvPr/>
        </p:nvSpPr>
        <p:spPr>
          <a:xfrm>
            <a:off x="7162800" y="4781550"/>
            <a:ext cx="4419600" cy="1123950"/>
          </a:xfrm>
          <a:prstGeom prst="roundRect">
            <a:avLst>
              <a:gd name="adj" fmla="val 6780"/>
            </a:avLst>
          </a:prstGeom>
          <a:solidFill>
            <a:srgbClr val="EEF6F7"/>
          </a:solidFill>
          <a:ln>
            <a:noFill/>
          </a:ln>
        </p:spPr>
      </p:sp>
      <p:sp>
        <p:nvSpPr>
          <p:cNvPr id="16" name="Rectangle 16"/>
          <p:cNvSpPr/>
          <p:nvPr/>
        </p:nvSpPr>
        <p:spPr>
          <a:xfrm>
            <a:off x="7162800" y="4781550"/>
            <a:ext cx="57150" cy="1123950"/>
          </a:xfrm>
          <a:prstGeom prst="roundRect">
            <a:avLst>
              <a:gd name="adj" fmla="val 50000"/>
            </a:avLst>
          </a:prstGeom>
          <a:solidFill>
            <a:srgbClr val="47BCC6"/>
          </a:solidFill>
          <a:ln>
            <a:noFill/>
          </a:ln>
        </p:spPr>
      </p:sp>
      <p:sp>
        <p:nvSpPr>
          <p:cNvPr id="17" name="TextBox 17"/>
          <p:cNvSpPr txBox="1"/>
          <p:nvPr/>
        </p:nvSpPr>
        <p:spPr>
          <a:xfrm>
            <a:off x="7421880" y="4943475"/>
            <a:ext cx="227272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もう1本は素のSkill</a:t>
            </a:r>
          </a:p>
        </p:txBody>
      </p:sp>
      <p:sp>
        <p:nvSpPr>
          <p:cNvPr id="18" name="TextBox 18"/>
          <p:cNvSpPr txBox="1"/>
          <p:nvPr/>
        </p:nvSpPr>
        <p:spPr>
          <a:xfrm>
            <a:off x="7422261" y="5256371"/>
            <a:ext cx="4390453"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skill-creator は plugin.json を持たず、</a:t>
            </a:r>
          </a:p>
          <a:p>
            <a:pPr algn="l">
              <a:lnSpc>
                <a:spcPts val="2175"/>
              </a:lnSpc>
            </a:pPr>
            <a:r>
              <a:rPr lang="zh-CN" sz="1420" dirty="0">
                <a:solidFill>
                  <a:srgbClr val="484848"/>
                </a:solidFill>
                <a:latin typeface="Zen Kaku Gothic New"/>
                <a:ea typeface="Zen Kaku Gothic New"/>
                <a:cs typeface="Zen Kaku Gothic New"/>
              </a:rPr>
              <a:t>ふつうの Skill として読まれます。</a:t>
            </a:r>
          </a:p>
        </p:txBody>
      </p:sp>
      <p:sp>
        <p:nvSpPr>
          <p:cNvPr id="19" name="TextBox 19"/>
          <p:cNvSpPr txBox="1"/>
          <p:nvPr/>
        </p:nvSpPr>
        <p:spPr>
          <a:xfrm>
            <a:off x="5987558" y="6037421"/>
            <a:ext cx="5602081"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出典: https://code.claude.com/docs/en/plugins</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23</a:t>
            </a:r>
          </a:p>
        </p:txBody>
      </p:sp>
    </p:spTree>
  </p:cSld>
  <p:clrMapOvr>
    <a:masterClrMapping/>
  </p:clrMapOvr>
  <p:transition xmlns:p14="http://schemas.microsoft.com/office/powerpoint/2010/main" p14:dur="40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コピー手順は2通り</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89337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どちらの手順でも、置き場所は</a:t>
            </a:r>
            <a:r>
              <a:rPr lang="zh-CN" sz="2480" b="1" dirty="0">
                <a:solidFill>
                  <a:srgbClr val="264DBF"/>
                </a:solidFill>
                <a:latin typeface="Zen Kaku Gothic New"/>
                <a:ea typeface="Zen Kaku Gothic New"/>
                <a:cs typeface="Zen Kaku Gothic New"/>
              </a:rPr>
              <a:t>個人スコープ</a:t>
            </a:r>
            <a:r>
              <a:rPr lang="zh-CN" sz="2480" b="1" dirty="0">
                <a:solidFill>
                  <a:srgbClr val="000000"/>
                </a:solidFill>
                <a:latin typeface="Zen Kaku Gothic New"/>
                <a:ea typeface="Zen Kaku Gothic New"/>
                <a:cs typeface="Zen Kaku Gothic New"/>
              </a:rPr>
              <a:t>です。</a:t>
            </a:r>
          </a:p>
        </p:txBody>
      </p:sp>
      <p:sp>
        <p:nvSpPr>
          <p:cNvPr id="7" name="Ellipse 7"/>
          <p:cNvSpPr/>
          <p:nvPr/>
        </p:nvSpPr>
        <p:spPr>
          <a:xfrm>
            <a:off x="704850" y="2095500"/>
            <a:ext cx="419100" cy="419100"/>
          </a:xfrm>
          <a:prstGeom prst="ellipse">
            <a:avLst/>
          </a:prstGeom>
          <a:solidFill>
            <a:srgbClr val="47BCC6"/>
          </a:solidFill>
          <a:ln>
            <a:noFill/>
          </a:ln>
        </p:spPr>
      </p:sp>
      <p:sp>
        <p:nvSpPr>
          <p:cNvPr id="8" name="TextBox 8"/>
          <p:cNvSpPr txBox="1"/>
          <p:nvPr/>
        </p:nvSpPr>
        <p:spPr>
          <a:xfrm>
            <a:off x="1287018" y="2088832"/>
            <a:ext cx="3163157"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フォルダをドラッグする</a:t>
            </a:r>
          </a:p>
        </p:txBody>
      </p:sp>
      <p:sp>
        <p:nvSpPr>
          <p:cNvPr id="9" name="TextBox 9"/>
          <p:cNvSpPr txBox="1"/>
          <p:nvPr/>
        </p:nvSpPr>
        <p:spPr>
          <a:xfrm>
            <a:off x="1288161" y="2456021"/>
            <a:ext cx="5813822"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配布フォルダの .claude/skills/ にある2本を、</a:t>
            </a:r>
          </a:p>
          <a:p>
            <a:pPr algn="l">
              <a:lnSpc>
                <a:spcPts val="2175"/>
              </a:lnSpc>
            </a:pPr>
            <a:r>
              <a:rPr lang="zh-CN" sz="1420" dirty="0">
                <a:solidFill>
                  <a:srgbClr val="484848"/>
                </a:solidFill>
                <a:latin typeface="Zen Kaku Gothic New"/>
                <a:ea typeface="Zen Kaku Gothic New"/>
                <a:cs typeface="Zen Kaku Gothic New"/>
              </a:rPr>
              <a:t>エクスプローラや Finder で個人スコープへ運びます。</a:t>
            </a:r>
          </a:p>
        </p:txBody>
      </p:sp>
      <p:sp>
        <p:nvSpPr>
          <p:cNvPr id="10" name="Ellipse 10"/>
          <p:cNvSpPr/>
          <p:nvPr/>
        </p:nvSpPr>
        <p:spPr>
          <a:xfrm>
            <a:off x="704850" y="3524250"/>
            <a:ext cx="419100" cy="419100"/>
          </a:xfrm>
          <a:prstGeom prst="ellipse">
            <a:avLst/>
          </a:prstGeom>
          <a:solidFill>
            <a:srgbClr val="47BCC6"/>
          </a:solidFill>
          <a:ln>
            <a:noFill/>
          </a:ln>
        </p:spPr>
      </p:sp>
      <p:sp>
        <p:nvSpPr>
          <p:cNvPr id="11" name="TextBox 11"/>
          <p:cNvSpPr txBox="1"/>
          <p:nvPr/>
        </p:nvSpPr>
        <p:spPr>
          <a:xfrm>
            <a:off x="1287018" y="3517582"/>
            <a:ext cx="3102100"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パネルで Claude に頼む</a:t>
            </a:r>
          </a:p>
        </p:txBody>
      </p:sp>
      <p:sp>
        <p:nvSpPr>
          <p:cNvPr id="12" name="TextBox 12"/>
          <p:cNvSpPr txBox="1"/>
          <p:nvPr/>
        </p:nvSpPr>
        <p:spPr>
          <a:xfrm>
            <a:off x="1288161" y="3884771"/>
            <a:ext cx="5402104" cy="83115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いま開いている演習1のパネルから頼みます。</a:t>
            </a:r>
          </a:p>
          <a:p>
            <a:pPr algn="l">
              <a:lnSpc>
                <a:spcPts val="2175"/>
              </a:lnSpc>
            </a:pPr>
            <a:r>
              <a:rPr lang="zh-CN" sz="1420" dirty="0">
                <a:solidFill>
                  <a:srgbClr val="484848"/>
                </a:solidFill>
                <a:latin typeface="Zen Kaku Gothic New"/>
                <a:ea typeface="Zen Kaku Gothic New"/>
                <a:cs typeface="Zen Kaku Gothic New"/>
              </a:rPr>
              <a:t>.claude 配下への書き込みなので毎回確認が入り、</a:t>
            </a:r>
          </a:p>
          <a:p>
            <a:pPr algn="l">
              <a:lnSpc>
                <a:spcPts val="2175"/>
              </a:lnSpc>
            </a:pPr>
            <a:r>
              <a:rPr lang="zh-CN" sz="1420" dirty="0">
                <a:solidFill>
                  <a:srgbClr val="484848"/>
                </a:solidFill>
                <a:latin typeface="Zen Kaku Gothic New"/>
                <a:ea typeface="Zen Kaku Gothic New"/>
                <a:cs typeface="Zen Kaku Gothic New"/>
              </a:rPr>
              <a:t>保護パスの挙動をそのまま体験できます。</a:t>
            </a:r>
          </a:p>
        </p:txBody>
      </p:sp>
      <p:pic>
        <p:nvPicPr>
          <p:cNvPr id="13" name="Image 13"/>
          <p:cNvPicPr>
            <a:picLocks noChangeAspect="1"/>
          </p:cNvPicPr>
          <p:nvPr/>
        </p:nvPicPr>
        <p:blipFill>
          <a:blip r:embed="rId2"/>
          <a:stretch>
            <a:fillRect/>
          </a:stretch>
        </p:blipFill>
        <p:spPr>
          <a:xfrm>
            <a:off x="6477000" y="2038350"/>
            <a:ext cx="5105400" cy="3143250"/>
          </a:xfrm>
          <a:prstGeom prst="rect">
            <a:avLst/>
          </a:prstGeom>
        </p:spPr>
      </p:pic>
      <p:sp>
        <p:nvSpPr>
          <p:cNvPr id="14" name="Rectangle 14"/>
          <p:cNvSpPr/>
          <p:nvPr/>
        </p:nvSpPr>
        <p:spPr>
          <a:xfrm>
            <a:off x="6477000" y="2038350"/>
            <a:ext cx="5105400" cy="3143250"/>
          </a:xfrm>
          <a:prstGeom prst="rect">
            <a:avLst/>
          </a:prstGeom>
          <a:noFill/>
          <a:ln w="9525">
            <a:solidFill>
              <a:srgbClr val="E3E7EA"/>
            </a:solidFill>
          </a:ln>
        </p:spPr>
      </p:sp>
      <p:sp>
        <p:nvSpPr>
          <p:cNvPr id="15" name="Rectangle 15"/>
          <p:cNvSpPr/>
          <p:nvPr/>
        </p:nvSpPr>
        <p:spPr>
          <a:xfrm>
            <a:off x="609600" y="5524500"/>
            <a:ext cx="10972800" cy="723900"/>
          </a:xfrm>
          <a:prstGeom prst="roundRect">
            <a:avLst>
              <a:gd name="adj" fmla="val 10526"/>
            </a:avLst>
          </a:prstGeom>
          <a:solidFill>
            <a:srgbClr val="EEF6F7"/>
          </a:solidFill>
          <a:ln>
            <a:noFill/>
          </a:ln>
        </p:spPr>
      </p:sp>
      <p:sp>
        <p:nvSpPr>
          <p:cNvPr id="16" name="Rectangle 16"/>
          <p:cNvSpPr/>
          <p:nvPr/>
        </p:nvSpPr>
        <p:spPr>
          <a:xfrm>
            <a:off x="609600" y="5524500"/>
            <a:ext cx="57150" cy="723900"/>
          </a:xfrm>
          <a:prstGeom prst="roundRect">
            <a:avLst>
              <a:gd name="adj" fmla="val 50000"/>
            </a:avLst>
          </a:prstGeom>
          <a:solidFill>
            <a:srgbClr val="47BCC6"/>
          </a:solidFill>
          <a:ln>
            <a:noFill/>
          </a:ln>
        </p:spPr>
      </p:sp>
      <p:sp>
        <p:nvSpPr>
          <p:cNvPr id="17" name="TextBox 17"/>
          <p:cNvSpPr txBox="1"/>
          <p:nvPr/>
        </p:nvSpPr>
        <p:spPr>
          <a:xfrm>
            <a:off x="868680" y="5667375"/>
            <a:ext cx="3369659"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.claude 配下は保護パスです</a:t>
            </a:r>
          </a:p>
        </p:txBody>
      </p:sp>
      <p:sp>
        <p:nvSpPr>
          <p:cNvPr id="18" name="TextBox 18"/>
          <p:cNvSpPr txBox="1"/>
          <p:nvPr/>
        </p:nvSpPr>
        <p:spPr>
          <a:xfrm>
            <a:off x="869061" y="5942171"/>
            <a:ext cx="89546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権限モードに関わらず、書き込みのたびに確認が入ります。仕様どおりの動きです。</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24</a:t>
            </a:r>
          </a:p>
        </p:txBody>
      </p:sp>
    </p:spTree>
  </p:cSld>
  <p:clrMapOvr>
    <a:masterClrMapping/>
  </p:clrMapOvr>
  <p:transition xmlns:p14="http://schemas.microsoft.com/office/powerpoint/2010/main" p14:dur="40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コピー元とコピー先</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55841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コピー先のフォルダ名が、そのまま</a:t>
            </a:r>
            <a:r>
              <a:rPr lang="zh-CN" sz="2480" b="1" dirty="0">
                <a:solidFill>
                  <a:srgbClr val="264DBF"/>
                </a:solidFill>
                <a:latin typeface="Zen Kaku Gothic New"/>
                <a:ea typeface="Zen Kaku Gothic New"/>
                <a:cs typeface="Zen Kaku Gothic New"/>
              </a:rPr>
              <a:t>/コマンド名</a:t>
            </a:r>
            <a:r>
              <a:rPr lang="zh-CN" sz="2480" b="1" dirty="0">
                <a:solidFill>
                  <a:srgbClr val="000000"/>
                </a:solidFill>
                <a:latin typeface="Zen Kaku Gothic New"/>
                <a:ea typeface="Zen Kaku Gothic New"/>
                <a:cs typeface="Zen Kaku Gothic New"/>
              </a:rPr>
              <a:t>です。</a:t>
            </a:r>
          </a:p>
        </p:txBody>
      </p:sp>
      <p:sp>
        <p:nvSpPr>
          <p:cNvPr id="7" name="Rectangle 7"/>
          <p:cNvSpPr/>
          <p:nvPr/>
        </p:nvSpPr>
        <p:spPr>
          <a:xfrm>
            <a:off x="609600" y="2057400"/>
            <a:ext cx="10972800" cy="2590800"/>
          </a:xfrm>
          <a:prstGeom prst="roundRect">
            <a:avLst>
              <a:gd name="adj" fmla="val 2941"/>
            </a:avLst>
          </a:prstGeom>
          <a:solidFill>
            <a:srgbClr val="1E1E1E"/>
          </a:solidFill>
          <a:ln>
            <a:noFill/>
          </a:ln>
        </p:spPr>
      </p:sp>
      <p:sp>
        <p:nvSpPr>
          <p:cNvPr id="8" name="TextBox 8"/>
          <p:cNvSpPr txBox="1"/>
          <p:nvPr/>
        </p:nvSpPr>
        <p:spPr>
          <a:xfrm>
            <a:off x="907161" y="2322671"/>
            <a:ext cx="7919466" cy="1897952"/>
          </a:xfrm>
          <a:prstGeom prst="rect">
            <a:avLst/>
          </a:prstGeom>
          <a:noFill/>
          <a:ln>
            <a:noFill/>
          </a:ln>
        </p:spPr>
        <p:txBody>
          <a:bodyPr wrap="square" lIns="0" tIns="0" rIns="0" bIns="0" anchor="t" anchorCtr="0"/>
          <a:lstStyle/>
          <a:p>
            <a:pPr algn="l">
              <a:lnSpc>
                <a:spcPts val="2550"/>
              </a:lnSpc>
            </a:pPr>
            <a:r>
              <a:rPr lang="zh-CN" sz="1420" dirty="0">
                <a:solidFill>
                  <a:srgbClr val="9CDCFE"/>
                </a:solidFill>
                <a:latin typeface="Source Code Pro"/>
                <a:ea typeface="Microsoft YaHei"/>
                <a:cs typeface="Source Code Pro"/>
              </a:rPr>
              <a:t># コピー元（配布フォルダの中）</a:t>
            </a:r>
          </a:p>
          <a:p>
            <a:pPr algn="l">
              <a:lnSpc>
                <a:spcPts val="2550"/>
              </a:lnSpc>
            </a:pPr>
            <a:r>
              <a:rPr lang="zh-CN" sz="1420" dirty="0">
                <a:solidFill>
                  <a:srgbClr val="E6E6E6"/>
                </a:solidFill>
                <a:latin typeface="Source Code Pro"/>
                <a:ea typeface="Microsoft YaHei"/>
                <a:cs typeface="Source Code Pro"/>
              </a:rPr>
              <a:t>nid-claudecode-handson_受講者用/.claude/skills/claude-code-setup/</a:t>
            </a:r>
          </a:p>
          <a:p>
            <a:pPr algn="l">
              <a:lnSpc>
                <a:spcPts val="2550"/>
              </a:lnSpc>
            </a:pPr>
            <a:r>
              <a:rPr lang="zh-CN" sz="1420" dirty="0">
                <a:solidFill>
                  <a:srgbClr val="E6E6E6"/>
                </a:solidFill>
                <a:latin typeface="Source Code Pro"/>
                <a:ea typeface="Microsoft YaHei"/>
                <a:cs typeface="Source Code Pro"/>
              </a:rPr>
              <a:t>nid-claudecode-handson_受講者用/.claude/skills/skill-creator/</a:t>
            </a:r>
          </a:p>
          <a:p>
            <a:pPr algn="l">
              <a:lnSpc>
                <a:spcPts val="2550"/>
              </a:lnSpc>
            </a:pPr>
            <a:r>
              <a:rPr lang="zh-CN" sz="1420" dirty="0">
                <a:solidFill>
                  <a:srgbClr val="9CDCFE"/>
                </a:solidFill>
                <a:latin typeface="Source Code Pro"/>
                <a:ea typeface="Microsoft YaHei"/>
                <a:cs typeface="Source Code Pro"/>
              </a:rPr>
              <a:t># コピー先</a:t>
            </a:r>
          </a:p>
          <a:p>
            <a:pPr algn="l">
              <a:lnSpc>
                <a:spcPts val="2550"/>
              </a:lnSpc>
            </a:pPr>
            <a:r>
              <a:rPr lang="en-US" sz="1420" dirty="0">
                <a:solidFill>
                  <a:srgbClr val="E6E6E6"/>
                </a:solidFill>
                <a:latin typeface="Source Code Pro"/>
                <a:ea typeface="Source Code Pro"/>
                <a:cs typeface="Source Code Pro"/>
              </a:rPr>
              <a:t>Mac ~/.claude/skills/</a:t>
            </a:r>
          </a:p>
          <a:p>
            <a:pPr algn="l">
              <a:lnSpc>
                <a:spcPts val="2550"/>
              </a:lnSpc>
            </a:pPr>
            <a:r>
              <a:rPr lang="en-US" sz="1420" dirty="0">
                <a:solidFill>
                  <a:srgbClr val="E6E6E6"/>
                </a:solidFill>
                <a:latin typeface="Source Code Pro"/>
                <a:ea typeface="Source Code Pro"/>
                <a:cs typeface="Source Code Pro"/>
              </a:rPr>
              <a:t>Windows %USERPROFILE%\.claude\skills\</a:t>
            </a:r>
          </a:p>
        </p:txBody>
      </p:sp>
      <p:sp>
        <p:nvSpPr>
          <p:cNvPr id="9" name="TextBox 9"/>
          <p:cNvSpPr txBox="1"/>
          <p:nvPr/>
        </p:nvSpPr>
        <p:spPr>
          <a:xfrm>
            <a:off x="602361" y="4856321"/>
            <a:ext cx="10283904"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Windows はエクスプローラのアドレス欄に %USERPROFILE%\.claude\skills を貼ると開きます。</a:t>
            </a:r>
          </a:p>
          <a:p>
            <a:pPr algn="l">
              <a:lnSpc>
                <a:spcPts val="2250"/>
              </a:lnSpc>
            </a:pPr>
            <a:r>
              <a:rPr lang="zh-CN" sz="1420" dirty="0">
                <a:solidFill>
                  <a:srgbClr val="484848"/>
                </a:solidFill>
                <a:latin typeface="Zen Kaku Gothic New"/>
                <a:ea typeface="Zen Kaku Gothic New"/>
                <a:cs typeface="Zen Kaku Gothic New"/>
              </a:rPr>
              <a:t>Mac は Finder で Shift+Command+G にパスを貼ると開きます。</a:t>
            </a:r>
          </a:p>
          <a:p>
            <a:pPr algn="l">
              <a:lnSpc>
                <a:spcPts val="2250"/>
              </a:lnSpc>
            </a:pPr>
            <a:r>
              <a:rPr lang="zh-CN" sz="1420" dirty="0">
                <a:solidFill>
                  <a:srgbClr val="484848"/>
                </a:solidFill>
                <a:latin typeface="Zen Kaku Gothic New"/>
                <a:ea typeface="Zen Kaku Gothic New"/>
                <a:cs typeface="Zen Kaku Gothic New"/>
              </a:rPr>
              <a:t>フォルダ名は変えません。claude-code-setup と skill-creator のままにします。</a:t>
            </a:r>
          </a:p>
        </p:txBody>
      </p:sp>
      <p:sp>
        <p:nvSpPr>
          <p:cNvPr id="10" name="TextBox 10"/>
          <p:cNvSpPr txBox="1"/>
          <p:nvPr/>
        </p:nvSpPr>
        <p:spPr>
          <a:xfrm>
            <a:off x="602361" y="6037421"/>
            <a:ext cx="6097349"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Skills https://code.claude.com/docs/en/skills</a:t>
            </a:r>
          </a:p>
        </p:txBody>
      </p:sp>
      <p:sp>
        <p:nvSpPr>
          <p:cNvPr id="11" name="TextBox 1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2" name="TextBox 1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25</a:t>
            </a:r>
          </a:p>
        </p:txBody>
      </p:sp>
    </p:spTree>
  </p:cSld>
  <p:clrMapOvr>
    <a:masterClrMapping/>
  </p:clrMapOvr>
  <p:transition xmlns:p14="http://schemas.microsoft.com/office/powerpoint/2010/main" p14:dur="40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8688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ここで教える3点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46432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置き場所の違いが、</a:t>
            </a:r>
            <a:r>
              <a:rPr lang="zh-CN" sz="2480" b="1" dirty="0">
                <a:solidFill>
                  <a:srgbClr val="264DBF"/>
                </a:solidFill>
                <a:latin typeface="Zen Kaku Gothic New"/>
                <a:ea typeface="Zen Kaku Gothic New"/>
                <a:cs typeface="Zen Kaku Gothic New"/>
              </a:rPr>
              <a:t>使えるかどうか</a:t>
            </a:r>
            <a:r>
              <a:rPr lang="zh-CN" sz="2480" b="1" dirty="0">
                <a:solidFill>
                  <a:srgbClr val="000000"/>
                </a:solidFill>
                <a:latin typeface="Zen Kaku Gothic New"/>
                <a:ea typeface="Zen Kaku Gothic New"/>
                <a:cs typeface="Zen Kaku Gothic New"/>
              </a:rPr>
              <a:t>を決めます。</a:t>
            </a:r>
          </a:p>
        </p:txBody>
      </p:sp>
      <p:sp>
        <p:nvSpPr>
          <p:cNvPr id="7" name="Rectangle 7"/>
          <p:cNvSpPr/>
          <p:nvPr/>
        </p:nvSpPr>
        <p:spPr>
          <a:xfrm>
            <a:off x="609600" y="2057400"/>
            <a:ext cx="10972800" cy="419100"/>
          </a:xfrm>
          <a:prstGeom prst="rect">
            <a:avLst/>
          </a:prstGeom>
          <a:solidFill>
            <a:srgbClr val="0B2E33"/>
          </a:solidFill>
          <a:ln>
            <a:noFill/>
          </a:ln>
        </p:spPr>
      </p:sp>
      <p:sp>
        <p:nvSpPr>
          <p:cNvPr id="8" name="TextBox 8"/>
          <p:cNvSpPr txBox="1"/>
          <p:nvPr/>
        </p:nvSpPr>
        <p:spPr>
          <a:xfrm>
            <a:off x="830961" y="21797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論点</a:t>
            </a:r>
          </a:p>
        </p:txBody>
      </p:sp>
      <p:sp>
        <p:nvSpPr>
          <p:cNvPr id="9" name="TextBox 9"/>
          <p:cNvSpPr txBox="1"/>
          <p:nvPr/>
        </p:nvSpPr>
        <p:spPr>
          <a:xfrm>
            <a:off x="4069461" y="21797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中身</a:t>
            </a:r>
          </a:p>
        </p:txBody>
      </p:sp>
      <p:sp>
        <p:nvSpPr>
          <p:cNvPr id="10" name="Rectangle 10"/>
          <p:cNvSpPr/>
          <p:nvPr/>
        </p:nvSpPr>
        <p:spPr>
          <a:xfrm>
            <a:off x="609600" y="2476500"/>
            <a:ext cx="10972800" cy="990600"/>
          </a:xfrm>
          <a:prstGeom prst="rect">
            <a:avLst/>
          </a:prstGeom>
          <a:solidFill>
            <a:srgbClr val="FFFFFF"/>
          </a:solidFill>
          <a:ln>
            <a:noFill/>
          </a:ln>
        </p:spPr>
      </p:sp>
      <p:sp>
        <p:nvSpPr>
          <p:cNvPr id="11" name="Line 11"/>
          <p:cNvSpPr/>
          <p:nvPr/>
        </p:nvSpPr>
        <p:spPr>
          <a:xfrm>
            <a:off x="609600" y="24765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12" name="TextBox 12"/>
          <p:cNvSpPr txBox="1"/>
          <p:nvPr/>
        </p:nvSpPr>
        <p:spPr>
          <a:xfrm>
            <a:off x="830199" y="28779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スコープの違い</a:t>
            </a:r>
          </a:p>
        </p:txBody>
      </p:sp>
      <p:sp>
        <p:nvSpPr>
          <p:cNvPr id="13" name="TextBox 13"/>
          <p:cNvSpPr txBox="1"/>
          <p:nvPr/>
        </p:nvSpPr>
        <p:spPr>
          <a:xfrm>
            <a:off x="4069461" y="2741771"/>
            <a:ext cx="7860649"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個人スコープ（~/.claude/skills/）はすべてのプロジェクトで効きます。</a:t>
            </a:r>
          </a:p>
          <a:p>
            <a:pPr algn="l">
              <a:lnSpc>
                <a:spcPts val="2400"/>
              </a:lnSpc>
            </a:pPr>
            <a:r>
              <a:rPr lang="zh-CN" sz="1420" dirty="0">
                <a:solidFill>
                  <a:srgbClr val="484848"/>
                </a:solidFill>
                <a:latin typeface="Zen Kaku Gothic New"/>
                <a:ea typeface="Zen Kaku Gothic New"/>
                <a:cs typeface="Zen Kaku Gothic New"/>
              </a:rPr>
              <a:t>プロジェクトスコープは、そのフォルダを信頼したあとだけ効きます。</a:t>
            </a:r>
          </a:p>
        </p:txBody>
      </p:sp>
      <p:sp>
        <p:nvSpPr>
          <p:cNvPr id="14" name="Rectangle 14"/>
          <p:cNvSpPr/>
          <p:nvPr/>
        </p:nvSpPr>
        <p:spPr>
          <a:xfrm>
            <a:off x="609600" y="3467100"/>
            <a:ext cx="10972800" cy="990600"/>
          </a:xfrm>
          <a:prstGeom prst="rect">
            <a:avLst/>
          </a:prstGeom>
          <a:solidFill>
            <a:srgbClr val="F7F9FA"/>
          </a:solidFill>
          <a:ln>
            <a:noFill/>
          </a:ln>
        </p:spPr>
      </p:sp>
      <p:sp>
        <p:nvSpPr>
          <p:cNvPr id="15" name="Line 15"/>
          <p:cNvSpPr/>
          <p:nvPr/>
        </p:nvSpPr>
        <p:spPr>
          <a:xfrm>
            <a:off x="609600" y="34671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16" name="TextBox 16"/>
          <p:cNvSpPr txBox="1"/>
          <p:nvPr/>
        </p:nvSpPr>
        <p:spPr>
          <a:xfrm>
            <a:off x="830199" y="3868579"/>
            <a:ext cx="35654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プラグインとして読まれる形</a:t>
            </a:r>
          </a:p>
        </p:txBody>
      </p:sp>
      <p:sp>
        <p:nvSpPr>
          <p:cNvPr id="17" name="TextBox 17"/>
          <p:cNvSpPr txBox="1"/>
          <p:nvPr/>
        </p:nvSpPr>
        <p:spPr>
          <a:xfrm>
            <a:off x="4069461" y="3732371"/>
            <a:ext cx="7484221"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.claude-plugin/plugin.json を含むフォルダは 名前@skills-dir として</a:t>
            </a:r>
          </a:p>
          <a:p>
            <a:pPr algn="l">
              <a:lnSpc>
                <a:spcPts val="2400"/>
              </a:lnSpc>
            </a:pPr>
            <a:r>
              <a:rPr lang="zh-CN" sz="1420" dirty="0">
                <a:solidFill>
                  <a:srgbClr val="484848"/>
                </a:solidFill>
                <a:latin typeface="Zen Kaku Gothic New"/>
                <a:ea typeface="Zen Kaku Gothic New"/>
                <a:cs typeface="Zen Kaku Gothic New"/>
              </a:rPr>
              <a:t>読まれます。反映されるのは次のセッションからです。</a:t>
            </a:r>
          </a:p>
        </p:txBody>
      </p:sp>
      <p:sp>
        <p:nvSpPr>
          <p:cNvPr id="18" name="Rectangle 18"/>
          <p:cNvSpPr/>
          <p:nvPr/>
        </p:nvSpPr>
        <p:spPr>
          <a:xfrm>
            <a:off x="609600" y="4457700"/>
            <a:ext cx="10972800" cy="990600"/>
          </a:xfrm>
          <a:prstGeom prst="rect">
            <a:avLst/>
          </a:prstGeom>
          <a:solidFill>
            <a:srgbClr val="FFFFFF"/>
          </a:solidFill>
          <a:ln>
            <a:noFill/>
          </a:ln>
        </p:spPr>
      </p:sp>
      <p:sp>
        <p:nvSpPr>
          <p:cNvPr id="19" name="Line 19"/>
          <p:cNvSpPr/>
          <p:nvPr/>
        </p:nvSpPr>
        <p:spPr>
          <a:xfrm>
            <a:off x="609600" y="44577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0" name="TextBox 20"/>
          <p:cNvSpPr txBox="1"/>
          <p:nvPr/>
        </p:nvSpPr>
        <p:spPr>
          <a:xfrm>
            <a:off x="830199" y="48591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上位へ遡らない</a:t>
            </a:r>
          </a:p>
        </p:txBody>
      </p:sp>
      <p:sp>
        <p:nvSpPr>
          <p:cNvPr id="21" name="TextBox 21"/>
          <p:cNvSpPr txBox="1"/>
          <p:nvPr/>
        </p:nvSpPr>
        <p:spPr>
          <a:xfrm>
            <a:off x="4069461" y="4722971"/>
            <a:ext cx="7590091"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名前@skills-dir は起動したフォルダの .claude/skills/ しか見ません。</a:t>
            </a:r>
          </a:p>
          <a:p>
            <a:pPr algn="l">
              <a:lnSpc>
                <a:spcPts val="2400"/>
              </a:lnSpc>
            </a:pPr>
            <a:r>
              <a:rPr lang="zh-CN" sz="1420" dirty="0">
                <a:solidFill>
                  <a:srgbClr val="484848"/>
                </a:solidFill>
                <a:latin typeface="Zen Kaku Gothic New"/>
                <a:ea typeface="Zen Kaku Gothic New"/>
                <a:cs typeface="Zen Kaku Gothic New"/>
              </a:rPr>
              <a:t>演習ごとに開き直すので、個人スコープへコピーします。</a:t>
            </a:r>
          </a:p>
        </p:txBody>
      </p:sp>
      <p:sp>
        <p:nvSpPr>
          <p:cNvPr id="22" name="Line 22"/>
          <p:cNvSpPr/>
          <p:nvPr/>
        </p:nvSpPr>
        <p:spPr>
          <a:xfrm>
            <a:off x="609600" y="54483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3" name="Line 23"/>
          <p:cNvSpPr/>
          <p:nvPr/>
        </p:nvSpPr>
        <p:spPr>
          <a:xfrm>
            <a:off x="3848100" y="2057400"/>
            <a:ext cx="9525" cy="3390900"/>
          </a:xfrm>
          <a:custGeom>
            <a:avLst/>
            <a:gdLst/>
            <a:ahLst/>
            <a:cxnLst/>
            <a:rect l="l" t="t" r="r" b="b"/>
            <a:pathLst>
              <a:path w="9525" h="3390900">
                <a:moveTo>
                  <a:pt x="0" y="0"/>
                </a:moveTo>
                <a:lnTo>
                  <a:pt x="0" y="3390900"/>
                </a:lnTo>
              </a:path>
            </a:pathLst>
          </a:custGeom>
          <a:noFill/>
          <a:ln w="9525">
            <a:solidFill>
              <a:srgbClr val="E3E7EA"/>
            </a:solidFill>
          </a:ln>
        </p:spPr>
      </p:sp>
      <p:sp>
        <p:nvSpPr>
          <p:cNvPr id="24" name="TextBox 24"/>
          <p:cNvSpPr txBox="1"/>
          <p:nvPr/>
        </p:nvSpPr>
        <p:spPr>
          <a:xfrm>
            <a:off x="602361" y="5942171"/>
            <a:ext cx="900226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Plugins reference https://code.claude.com/docs/en/plugins-reference</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26</a:t>
            </a:r>
          </a:p>
        </p:txBody>
      </p:sp>
    </p:spTree>
  </p:cSld>
  <p:clrMapOvr>
    <a:masterClrMapping/>
  </p:clrMapOvr>
  <p:transition xmlns:p14="http://schemas.microsoft.com/office/powerpoint/2010/main" p14:dur="4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コピーできたかの確認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10577322"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SKILL.md は</a:t>
            </a:r>
            <a:r>
              <a:rPr lang="zh-CN" sz="2250" b="1" dirty="0">
                <a:solidFill>
                  <a:srgbClr val="264DBF"/>
                </a:solidFill>
                <a:latin typeface="Zen Kaku Gothic New"/>
                <a:ea typeface="Zen Kaku Gothic New"/>
                <a:cs typeface="Zen Kaku Gothic New"/>
              </a:rPr>
              <a:t>その場</a:t>
            </a:r>
            <a:r>
              <a:rPr lang="zh-CN" sz="2250" b="1" dirty="0">
                <a:solidFill>
                  <a:srgbClr val="000000"/>
                </a:solidFill>
                <a:latin typeface="Zen Kaku Gothic New"/>
                <a:ea typeface="Zen Kaku Gothic New"/>
                <a:cs typeface="Zen Kaku Gothic New"/>
              </a:rPr>
              <a:t>で、プラグインは</a:t>
            </a:r>
            <a:r>
              <a:rPr lang="zh-CN" sz="2250" b="1" dirty="0">
                <a:solidFill>
                  <a:srgbClr val="264DBF"/>
                </a:solidFill>
                <a:latin typeface="Zen Kaku Gothic New"/>
                <a:ea typeface="Zen Kaku Gothic New"/>
                <a:cs typeface="Zen Kaku Gothic New"/>
              </a:rPr>
              <a:t>次のセッション</a:t>
            </a:r>
            <a:r>
              <a:rPr lang="zh-CN" sz="2250" b="1" dirty="0">
                <a:solidFill>
                  <a:srgbClr val="000000"/>
                </a:solidFill>
                <a:latin typeface="Zen Kaku Gothic New"/>
                <a:ea typeface="Zen Kaku Gothic New"/>
                <a:cs typeface="Zen Kaku Gothic New"/>
              </a:rPr>
              <a:t>から</a:t>
            </a:r>
          </a:p>
        </p:txBody>
      </p:sp>
      <p:sp>
        <p:nvSpPr>
          <p:cNvPr id="7" name="TextBox 7"/>
          <p:cNvSpPr txBox="1"/>
          <p:nvPr/>
        </p:nvSpPr>
        <p:spPr>
          <a:xfrm>
            <a:off x="598170" y="1624012"/>
            <a:ext cx="314325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読み込まれます。</a:t>
            </a:r>
          </a:p>
        </p:txBody>
      </p:sp>
      <p:sp>
        <p:nvSpPr>
          <p:cNvPr id="8" name="Rectangle 8"/>
          <p:cNvSpPr/>
          <p:nvPr/>
        </p:nvSpPr>
        <p:spPr>
          <a:xfrm>
            <a:off x="666750" y="2247900"/>
            <a:ext cx="6096000" cy="1971675"/>
          </a:xfrm>
          <a:prstGeom prst="roundRect">
            <a:avLst>
              <a:gd name="adj" fmla="val 3865"/>
            </a:avLst>
          </a:prstGeom>
          <a:solidFill>
            <a:srgbClr val="000000">
              <a:alpha val="8000"/>
            </a:srgbClr>
          </a:solidFill>
          <a:ln>
            <a:noFill/>
          </a:ln>
        </p:spPr>
      </p:sp>
      <p:pic>
        <p:nvPicPr>
          <p:cNvPr id="9" name="Image 9"/>
          <p:cNvPicPr>
            <a:picLocks noChangeAspect="1"/>
          </p:cNvPicPr>
          <p:nvPr/>
        </p:nvPicPr>
        <p:blipFill>
          <a:blip r:embed="rId2"/>
          <a:stretch>
            <a:fillRect/>
          </a:stretch>
        </p:blipFill>
        <p:spPr>
          <a:xfrm>
            <a:off x="609600" y="2190750"/>
            <a:ext cx="6096000" cy="1971675"/>
          </a:xfrm>
          <a:prstGeom prst="rect">
            <a:avLst/>
          </a:prstGeom>
        </p:spPr>
      </p:pic>
      <p:sp>
        <p:nvSpPr>
          <p:cNvPr id="10" name="Rectangle 10"/>
          <p:cNvSpPr/>
          <p:nvPr/>
        </p:nvSpPr>
        <p:spPr>
          <a:xfrm>
            <a:off x="609600" y="2190750"/>
            <a:ext cx="6096000" cy="1971675"/>
          </a:xfrm>
          <a:prstGeom prst="roundRect">
            <a:avLst>
              <a:gd name="adj" fmla="val 3865"/>
            </a:avLst>
          </a:prstGeom>
          <a:noFill/>
          <a:ln w="14288">
            <a:solidFill>
              <a:srgbClr val="E3E7EA"/>
            </a:solidFill>
          </a:ln>
        </p:spPr>
      </p:sp>
      <p:sp>
        <p:nvSpPr>
          <p:cNvPr id="11" name="TextBox 11"/>
          <p:cNvSpPr txBox="1"/>
          <p:nvPr/>
        </p:nvSpPr>
        <p:spPr>
          <a:xfrm>
            <a:off x="602361" y="4303871"/>
            <a:ext cx="397873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パネル下部の入力欄（実画面）</a:t>
            </a:r>
          </a:p>
        </p:txBody>
      </p:sp>
      <p:sp>
        <p:nvSpPr>
          <p:cNvPr id="12" name="Ellipse 12"/>
          <p:cNvSpPr/>
          <p:nvPr/>
        </p:nvSpPr>
        <p:spPr>
          <a:xfrm>
            <a:off x="7058025" y="2238375"/>
            <a:ext cx="323850" cy="323850"/>
          </a:xfrm>
          <a:prstGeom prst="ellipse">
            <a:avLst/>
          </a:prstGeom>
          <a:solidFill>
            <a:srgbClr val="264DBF"/>
          </a:solidFill>
          <a:ln>
            <a:noFill/>
          </a:ln>
        </p:spPr>
      </p:sp>
      <p:sp>
        <p:nvSpPr>
          <p:cNvPr id="13" name="TextBox 13"/>
          <p:cNvSpPr txBox="1"/>
          <p:nvPr/>
        </p:nvSpPr>
        <p:spPr>
          <a:xfrm>
            <a:off x="7144778" y="23131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4" name="TextBox 14"/>
          <p:cNvSpPr txBox="1"/>
          <p:nvPr/>
        </p:nvSpPr>
        <p:spPr>
          <a:xfrm>
            <a:off x="7497699" y="2296954"/>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スラッシュで一覧を開く</a:t>
            </a:r>
          </a:p>
        </p:txBody>
      </p:sp>
      <p:sp>
        <p:nvSpPr>
          <p:cNvPr id="15" name="TextBox 15"/>
          <p:cNvSpPr txBox="1"/>
          <p:nvPr/>
        </p:nvSpPr>
        <p:spPr>
          <a:xfrm>
            <a:off x="7498461" y="2627471"/>
            <a:ext cx="441398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入力欄で / を押し、2本が並ぶか見ます。</a:t>
            </a:r>
          </a:p>
        </p:txBody>
      </p:sp>
      <p:sp>
        <p:nvSpPr>
          <p:cNvPr id="16" name="Ellipse 16"/>
          <p:cNvSpPr/>
          <p:nvPr/>
        </p:nvSpPr>
        <p:spPr>
          <a:xfrm>
            <a:off x="7058025" y="3228975"/>
            <a:ext cx="323850" cy="323850"/>
          </a:xfrm>
          <a:prstGeom prst="ellipse">
            <a:avLst/>
          </a:prstGeom>
          <a:solidFill>
            <a:srgbClr val="264DBF"/>
          </a:solidFill>
          <a:ln>
            <a:noFill/>
          </a:ln>
        </p:spPr>
      </p:sp>
      <p:sp>
        <p:nvSpPr>
          <p:cNvPr id="17" name="TextBox 17"/>
          <p:cNvSpPr txBox="1"/>
          <p:nvPr/>
        </p:nvSpPr>
        <p:spPr>
          <a:xfrm>
            <a:off x="7144778" y="33037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7497699" y="3287554"/>
            <a:ext cx="329241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出ないときは自然文で呼ぶ</a:t>
            </a:r>
          </a:p>
        </p:txBody>
      </p:sp>
      <p:sp>
        <p:nvSpPr>
          <p:cNvPr id="19" name="TextBox 19"/>
          <p:cNvSpPr txBox="1"/>
          <p:nvPr/>
        </p:nvSpPr>
        <p:spPr>
          <a:xfrm>
            <a:off x="7498461" y="3618071"/>
            <a:ext cx="4084606" cy="554926"/>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「skill-creator の Skill を使って」と</a:t>
            </a:r>
          </a:p>
          <a:p>
            <a:pPr algn="l">
              <a:lnSpc>
                <a:spcPts val="2175"/>
              </a:lnSpc>
            </a:pPr>
            <a:r>
              <a:rPr lang="zh-CN" sz="1420" dirty="0">
                <a:solidFill>
                  <a:srgbClr val="484848"/>
                </a:solidFill>
                <a:latin typeface="Zen Kaku Gothic New"/>
                <a:ea typeface="Zen Kaku Gothic New"/>
                <a:cs typeface="Zen Kaku Gothic New"/>
              </a:rPr>
              <a:t>書けば、名前を指定して呼べます。</a:t>
            </a:r>
          </a:p>
        </p:txBody>
      </p:sp>
      <p:sp>
        <p:nvSpPr>
          <p:cNvPr id="20" name="Rectangle 20"/>
          <p:cNvSpPr/>
          <p:nvPr/>
        </p:nvSpPr>
        <p:spPr>
          <a:xfrm>
            <a:off x="609600" y="4762500"/>
            <a:ext cx="10972800" cy="1066800"/>
          </a:xfrm>
          <a:prstGeom prst="roundRect">
            <a:avLst>
              <a:gd name="adj" fmla="val 7143"/>
            </a:avLst>
          </a:prstGeom>
          <a:solidFill>
            <a:srgbClr val="EEF6F7"/>
          </a:solidFill>
          <a:ln>
            <a:noFill/>
          </a:ln>
        </p:spPr>
      </p:sp>
      <p:sp>
        <p:nvSpPr>
          <p:cNvPr id="21" name="Rectangle 21"/>
          <p:cNvSpPr/>
          <p:nvPr/>
        </p:nvSpPr>
        <p:spPr>
          <a:xfrm>
            <a:off x="609600" y="4762500"/>
            <a:ext cx="57150" cy="1066800"/>
          </a:xfrm>
          <a:prstGeom prst="roundRect">
            <a:avLst>
              <a:gd name="adj" fmla="val 50000"/>
            </a:avLst>
          </a:prstGeom>
          <a:solidFill>
            <a:srgbClr val="47BCC6"/>
          </a:solidFill>
          <a:ln>
            <a:noFill/>
          </a:ln>
        </p:spPr>
      </p:sp>
      <p:sp>
        <p:nvSpPr>
          <p:cNvPr id="22" name="TextBox 22"/>
          <p:cNvSpPr txBox="1"/>
          <p:nvPr/>
        </p:nvSpPr>
        <p:spPr>
          <a:xfrm>
            <a:off x="868680" y="492442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反映のタイミング</a:t>
            </a:r>
          </a:p>
        </p:txBody>
      </p:sp>
      <p:sp>
        <p:nvSpPr>
          <p:cNvPr id="23" name="TextBox 23"/>
          <p:cNvSpPr txBox="1"/>
          <p:nvPr/>
        </p:nvSpPr>
        <p:spPr>
          <a:xfrm>
            <a:off x="869061" y="5237321"/>
            <a:ext cx="1106028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SKILL.md の追加は同じセッションで反映されます。plugin.json を含む claude-code-setup は</a:t>
            </a:r>
          </a:p>
          <a:p>
            <a:pPr algn="l">
              <a:lnSpc>
                <a:spcPts val="2250"/>
              </a:lnSpc>
            </a:pPr>
            <a:r>
              <a:rPr lang="zh-CN" sz="1420" dirty="0">
                <a:solidFill>
                  <a:srgbClr val="484848"/>
                </a:solidFill>
                <a:latin typeface="Zen Kaku Gothic New"/>
                <a:ea typeface="Zen Kaku Gothic New"/>
                <a:cs typeface="Zen Kaku Gothic New"/>
              </a:rPr>
              <a:t>プラグイン扱いのため次のセッションからです。パネルは Developer: Reload Window で開き直せます。</a:t>
            </a:r>
          </a:p>
        </p:txBody>
      </p:sp>
      <p:sp>
        <p:nvSpPr>
          <p:cNvPr id="24" name="TextBox 24"/>
          <p:cNvSpPr txBox="1"/>
          <p:nvPr/>
        </p:nvSpPr>
        <p:spPr>
          <a:xfrm>
            <a:off x="602361" y="6037421"/>
            <a:ext cx="720190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スラッシュ一覧に2本が並ぶかは当日リハで確認します（未確認）。</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27</a:t>
            </a:r>
          </a:p>
        </p:txBody>
      </p:sp>
    </p:spTree>
  </p:cSld>
  <p:clrMapOvr>
    <a:masterClrMapping/>
  </p:clrMapOvr>
  <p:transition xmlns:p14="http://schemas.microsoft.com/office/powerpoint/2010/main" p14:dur="40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01</a:t>
            </a:r>
          </a:p>
        </p:txBody>
      </p:sp>
      <p:sp>
        <p:nvSpPr>
          <p:cNvPr id="5" name="TextBox 5"/>
          <p:cNvSpPr txBox="1"/>
          <p:nvPr/>
        </p:nvSpPr>
        <p:spPr>
          <a:xfrm>
            <a:off x="1125474" y="3875722"/>
            <a:ext cx="5735164"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生成AI最新トレンド</a:t>
            </a:r>
          </a:p>
        </p:txBody>
      </p:sp>
      <p:sp>
        <p:nvSpPr>
          <p:cNvPr id="6" name="Rectangle 6"/>
          <p:cNvSpPr/>
          <p:nvPr/>
        </p:nvSpPr>
        <p:spPr>
          <a:xfrm>
            <a:off x="1162050" y="4495800"/>
            <a:ext cx="3429000" cy="28575"/>
          </a:xfrm>
          <a:prstGeom prst="rect">
            <a:avLst/>
          </a:prstGeom>
          <a:solidFill>
            <a:srgbClr val="47BCC6"/>
          </a:solidFill>
          <a:ln>
            <a:noFill/>
          </a:ln>
        </p:spPr>
      </p:sp>
      <p:sp>
        <p:nvSpPr>
          <p:cNvPr id="7" name="TextBox 7"/>
          <p:cNvSpPr txBox="1"/>
          <p:nvPr/>
        </p:nvSpPr>
        <p:spPr>
          <a:xfrm>
            <a:off x="1154811" y="4761071"/>
            <a:ext cx="63667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市場の話ではなく、みなさんの仕事の話として見ていきます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28</a:t>
            </a:r>
          </a:p>
        </p:txBody>
      </p:sp>
    </p:spTree>
  </p:cSld>
  <p:clrMapOvr>
    <a:masterClrMapping/>
  </p:clrMapOvr>
  <p:transition xmlns:p14="http://schemas.microsoft.com/office/powerpoint/2010/main" p14:dur="40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この章の読み方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03527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数字は</a:t>
            </a:r>
            <a:r>
              <a:rPr lang="zh-CN" sz="2480" b="1" dirty="0">
                <a:solidFill>
                  <a:srgbClr val="264DBF"/>
                </a:solidFill>
                <a:latin typeface="Zen Kaku Gothic New"/>
                <a:ea typeface="Zen Kaku Gothic New"/>
                <a:cs typeface="Zen Kaku Gothic New"/>
              </a:rPr>
              <a:t>誰が・いつ・どう測ったか</a:t>
            </a:r>
            <a:r>
              <a:rPr lang="zh-CN" sz="2480" b="1" dirty="0">
                <a:solidFill>
                  <a:srgbClr val="000000"/>
                </a:solidFill>
                <a:latin typeface="Zen Kaku Gothic New"/>
                <a:ea typeface="Zen Kaku Gothic New"/>
                <a:cs typeface="Zen Kaku Gothic New"/>
              </a:rPr>
              <a:t>まで見ます。</a:t>
            </a:r>
          </a:p>
        </p:txBody>
      </p:sp>
      <p:sp>
        <p:nvSpPr>
          <p:cNvPr id="7" name="Rectangle 7"/>
          <p:cNvSpPr/>
          <p:nvPr/>
        </p:nvSpPr>
        <p:spPr>
          <a:xfrm>
            <a:off x="609600" y="2152650"/>
            <a:ext cx="10972800" cy="1162050"/>
          </a:xfrm>
          <a:prstGeom prst="roundRect">
            <a:avLst>
              <a:gd name="adj" fmla="val 6557"/>
            </a:avLst>
          </a:prstGeom>
          <a:solidFill>
            <a:srgbClr val="F7F9FA"/>
          </a:solidFill>
          <a:ln>
            <a:noFill/>
          </a:ln>
        </p:spPr>
      </p:sp>
      <p:sp>
        <p:nvSpPr>
          <p:cNvPr id="8" name="Rectangle 8"/>
          <p:cNvSpPr/>
          <p:nvPr/>
        </p:nvSpPr>
        <p:spPr>
          <a:xfrm>
            <a:off x="609600" y="2152650"/>
            <a:ext cx="57150" cy="1162050"/>
          </a:xfrm>
          <a:prstGeom prst="roundRect">
            <a:avLst>
              <a:gd name="adj" fmla="val 50000"/>
            </a:avLst>
          </a:prstGeom>
          <a:solidFill>
            <a:srgbClr val="47BCC6"/>
          </a:solidFill>
          <a:ln>
            <a:noFill/>
          </a:ln>
        </p:spPr>
      </p:sp>
      <p:sp>
        <p:nvSpPr>
          <p:cNvPr id="9" name="TextBox 9"/>
          <p:cNvSpPr txBox="1"/>
          <p:nvPr/>
        </p:nvSpPr>
        <p:spPr>
          <a:xfrm>
            <a:off x="906399" y="2344579"/>
            <a:ext cx="329241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時点と出典を必ず添えます</a:t>
            </a:r>
          </a:p>
        </p:txBody>
      </p:sp>
      <p:sp>
        <p:nvSpPr>
          <p:cNvPr id="10" name="TextBox 10"/>
          <p:cNvSpPr txBox="1"/>
          <p:nvPr/>
        </p:nvSpPr>
        <p:spPr>
          <a:xfrm>
            <a:off x="907161" y="2703671"/>
            <a:ext cx="9578102"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この章の数値には時点と出典URLを添えてあります。値は動くので、社内で引用するときは</a:t>
            </a:r>
          </a:p>
          <a:p>
            <a:pPr algn="l">
              <a:lnSpc>
                <a:spcPts val="2250"/>
              </a:lnSpc>
            </a:pPr>
            <a:r>
              <a:rPr lang="zh-CN" sz="1420" dirty="0">
                <a:solidFill>
                  <a:srgbClr val="484848"/>
                </a:solidFill>
                <a:latin typeface="Zen Kaku Gothic New"/>
                <a:ea typeface="Zen Kaku Gothic New"/>
                <a:cs typeface="Zen Kaku Gothic New"/>
              </a:rPr>
              <a:t>日付ごと引き写してください。研修の直前にも一次情報で確認しています。</a:t>
            </a:r>
          </a:p>
        </p:txBody>
      </p:sp>
      <p:sp>
        <p:nvSpPr>
          <p:cNvPr id="11" name="Rectangle 11"/>
          <p:cNvSpPr/>
          <p:nvPr/>
        </p:nvSpPr>
        <p:spPr>
          <a:xfrm>
            <a:off x="609600" y="3467100"/>
            <a:ext cx="10972800" cy="1162050"/>
          </a:xfrm>
          <a:prstGeom prst="roundRect">
            <a:avLst>
              <a:gd name="adj" fmla="val 6557"/>
            </a:avLst>
          </a:prstGeom>
          <a:solidFill>
            <a:srgbClr val="F7F9FA"/>
          </a:solidFill>
          <a:ln>
            <a:noFill/>
          </a:ln>
        </p:spPr>
      </p:sp>
      <p:sp>
        <p:nvSpPr>
          <p:cNvPr id="12" name="Rectangle 12"/>
          <p:cNvSpPr/>
          <p:nvPr/>
        </p:nvSpPr>
        <p:spPr>
          <a:xfrm>
            <a:off x="609600" y="3467100"/>
            <a:ext cx="57150" cy="1162050"/>
          </a:xfrm>
          <a:prstGeom prst="roundRect">
            <a:avLst>
              <a:gd name="adj" fmla="val 50000"/>
            </a:avLst>
          </a:prstGeom>
          <a:solidFill>
            <a:srgbClr val="47BCC6"/>
          </a:solidFill>
          <a:ln>
            <a:noFill/>
          </a:ln>
        </p:spPr>
      </p:sp>
      <p:sp>
        <p:nvSpPr>
          <p:cNvPr id="13" name="TextBox 13"/>
          <p:cNvSpPr txBox="1"/>
          <p:nvPr/>
        </p:nvSpPr>
        <p:spPr>
          <a:xfrm>
            <a:off x="906399" y="3659029"/>
            <a:ext cx="411151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ベンチマークは測り方で動きます</a:t>
            </a:r>
          </a:p>
        </p:txBody>
      </p:sp>
      <p:sp>
        <p:nvSpPr>
          <p:cNvPr id="14" name="TextBox 14"/>
          <p:cNvSpPr txBox="1"/>
          <p:nvPr/>
        </p:nvSpPr>
        <p:spPr>
          <a:xfrm>
            <a:off x="907161" y="4018121"/>
            <a:ext cx="9284018"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Terminal-Bench は 2.0 から 2.1 でベンチマーク側のバグを89問中28問直しただけで、</a:t>
            </a:r>
          </a:p>
          <a:p>
            <a:pPr algn="l">
              <a:lnSpc>
                <a:spcPts val="2250"/>
              </a:lnSpc>
            </a:pPr>
            <a:r>
              <a:rPr lang="zh-CN" sz="1420" dirty="0">
                <a:solidFill>
                  <a:srgbClr val="484848"/>
                </a:solidFill>
                <a:latin typeface="Zen Kaku Gothic New"/>
                <a:ea typeface="Zen Kaku Gothic New"/>
                <a:cs typeface="Zen Kaku Gothic New"/>
              </a:rPr>
              <a:t>同じモデル構成のスコアが12.1ポイント動きました（2026年5月6日）。</a:t>
            </a:r>
          </a:p>
        </p:txBody>
      </p:sp>
      <p:sp>
        <p:nvSpPr>
          <p:cNvPr id="15" name="Rectangle 15"/>
          <p:cNvSpPr/>
          <p:nvPr/>
        </p:nvSpPr>
        <p:spPr>
          <a:xfrm>
            <a:off x="609600" y="4781550"/>
            <a:ext cx="10972800" cy="1162050"/>
          </a:xfrm>
          <a:prstGeom prst="roundRect">
            <a:avLst>
              <a:gd name="adj" fmla="val 6557"/>
            </a:avLst>
          </a:prstGeom>
          <a:solidFill>
            <a:srgbClr val="F7F9FA"/>
          </a:solidFill>
          <a:ln>
            <a:noFill/>
          </a:ln>
        </p:spPr>
      </p:sp>
      <p:sp>
        <p:nvSpPr>
          <p:cNvPr id="16" name="Rectangle 16"/>
          <p:cNvSpPr/>
          <p:nvPr/>
        </p:nvSpPr>
        <p:spPr>
          <a:xfrm>
            <a:off x="609600" y="4781550"/>
            <a:ext cx="57150" cy="1162050"/>
          </a:xfrm>
          <a:prstGeom prst="roundRect">
            <a:avLst>
              <a:gd name="adj" fmla="val 50000"/>
            </a:avLst>
          </a:prstGeom>
          <a:solidFill>
            <a:srgbClr val="47BCC6"/>
          </a:solidFill>
          <a:ln>
            <a:noFill/>
          </a:ln>
        </p:spPr>
      </p:sp>
      <p:sp>
        <p:nvSpPr>
          <p:cNvPr id="17" name="TextBox 17"/>
          <p:cNvSpPr txBox="1"/>
          <p:nvPr/>
        </p:nvSpPr>
        <p:spPr>
          <a:xfrm>
            <a:off x="906399" y="4973479"/>
            <a:ext cx="453471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版数を出すのはこの章と章2だけです</a:t>
            </a:r>
          </a:p>
        </p:txBody>
      </p:sp>
      <p:sp>
        <p:nvSpPr>
          <p:cNvPr id="18" name="TextBox 18"/>
          <p:cNvSpPr txBox="1"/>
          <p:nvPr/>
        </p:nvSpPr>
        <p:spPr>
          <a:xfrm>
            <a:off x="907161" y="5332571"/>
            <a:ext cx="8954643"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手順の話に入ったら版数は書きません。当日、パネルのモデル一覧で実機を見ます。</a:t>
            </a:r>
          </a:p>
          <a:p>
            <a:pPr algn="l">
              <a:lnSpc>
                <a:spcPts val="2250"/>
              </a:lnSpc>
            </a:pPr>
            <a:r>
              <a:rPr lang="zh-CN" sz="1420" dirty="0">
                <a:solidFill>
                  <a:srgbClr val="484848"/>
                </a:solidFill>
                <a:latin typeface="Zen Kaku Gothic New"/>
                <a:ea typeface="Zen Kaku Gothic New"/>
                <a:cs typeface="Zen Kaku Gothic New"/>
              </a:rPr>
              <a:t>この章の版数と数値は、2026年7月30日時点で一次情報を確認したものです。</a:t>
            </a:r>
          </a:p>
        </p:txBody>
      </p:sp>
      <p:sp>
        <p:nvSpPr>
          <p:cNvPr id="19" name="TextBox 19"/>
          <p:cNvSpPr txBox="1"/>
          <p:nvPr/>
        </p:nvSpPr>
        <p:spPr>
          <a:xfrm>
            <a:off x="602361" y="6132671"/>
            <a:ext cx="656667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https://www.tbench.ai/news/terminal-bench-2-1</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29</a:t>
            </a:r>
          </a:p>
        </p:txBody>
      </p:sp>
    </p:spTree>
  </p:cSld>
  <p:clrMapOvr>
    <a:masterClrMapping/>
  </p:clrMapOvr>
  <p:transition xmlns:p14="http://schemas.microsoft.com/office/powerpoint/2010/main" p14:dur="4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5302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講師紹介</a:t>
            </a:r>
          </a:p>
        </p:txBody>
      </p:sp>
      <p:sp>
        <p:nvSpPr>
          <p:cNvPr id="5" name="Rectangle 5"/>
          <p:cNvSpPr/>
          <p:nvPr/>
        </p:nvSpPr>
        <p:spPr>
          <a:xfrm>
            <a:off x="609600" y="1028700"/>
            <a:ext cx="10744200" cy="19050"/>
          </a:xfrm>
          <a:prstGeom prst="rect">
            <a:avLst/>
          </a:prstGeom>
          <a:solidFill>
            <a:srgbClr val="A3DDE3"/>
          </a:solidFill>
          <a:ln>
            <a:noFill/>
          </a:ln>
        </p:spPr>
      </p:sp>
      <p:pic>
        <p:nvPicPr>
          <p:cNvPr id="6" name="Image 6"/>
          <p:cNvPicPr>
            <a:picLocks noChangeAspect="1"/>
          </p:cNvPicPr>
          <p:nvPr/>
        </p:nvPicPr>
        <p:blipFill>
          <a:blip r:embed="rId2"/>
          <a:srcRect l="8421" t="0" r="8421" b="0"/>
          <a:stretch>
            <a:fillRect/>
          </a:stretch>
        </p:blipFill>
        <p:spPr>
          <a:xfrm>
            <a:off x="609600" y="1200150"/>
            <a:ext cx="1666875" cy="1866900"/>
          </a:xfrm>
          <a:prstGeom prst="rect">
            <a:avLst/>
          </a:prstGeom>
        </p:spPr>
      </p:pic>
      <p:sp>
        <p:nvSpPr>
          <p:cNvPr id="7" name="Rectangle 7"/>
          <p:cNvSpPr/>
          <p:nvPr/>
        </p:nvSpPr>
        <p:spPr>
          <a:xfrm>
            <a:off x="609600" y="1200150"/>
            <a:ext cx="1666875" cy="1866900"/>
          </a:xfrm>
          <a:prstGeom prst="rect">
            <a:avLst/>
          </a:prstGeom>
          <a:noFill/>
          <a:ln w="9525">
            <a:solidFill>
              <a:srgbClr val="E3E7EA"/>
            </a:solidFill>
          </a:ln>
        </p:spPr>
      </p:sp>
      <p:sp>
        <p:nvSpPr>
          <p:cNvPr id="8" name="TextBox 8"/>
          <p:cNvSpPr txBox="1"/>
          <p:nvPr/>
        </p:nvSpPr>
        <p:spPr>
          <a:xfrm>
            <a:off x="2497836" y="1351121"/>
            <a:ext cx="4014026"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人的資本インテリジェンス部門講師・</a:t>
            </a:r>
          </a:p>
          <a:p>
            <a:pPr algn="l">
              <a:lnSpc>
                <a:spcPts val="2025"/>
              </a:lnSpc>
            </a:pPr>
            <a:r>
              <a:rPr lang="zh-CN" sz="1420" dirty="0">
                <a:solidFill>
                  <a:srgbClr val="484848"/>
                </a:solidFill>
                <a:latin typeface="Zen Kaku Gothic New"/>
                <a:ea typeface="Zen Kaku Gothic New"/>
                <a:cs typeface="Zen Kaku Gothic New"/>
              </a:rPr>
              <a:t>生成AIエバンジェリスト</a:t>
            </a:r>
          </a:p>
        </p:txBody>
      </p:sp>
      <p:sp>
        <p:nvSpPr>
          <p:cNvPr id="9" name="TextBox 9"/>
          <p:cNvSpPr txBox="1"/>
          <p:nvPr/>
        </p:nvSpPr>
        <p:spPr>
          <a:xfrm>
            <a:off x="2493645" y="1985962"/>
            <a:ext cx="170007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安田 光喜</a:t>
            </a:r>
          </a:p>
        </p:txBody>
      </p:sp>
      <p:sp>
        <p:nvSpPr>
          <p:cNvPr id="10" name="TextBox 10"/>
          <p:cNvSpPr txBox="1"/>
          <p:nvPr/>
        </p:nvSpPr>
        <p:spPr>
          <a:xfrm>
            <a:off x="2497836" y="2398871"/>
            <a:ext cx="1716548"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Mitsuki Yasuda</a:t>
            </a:r>
          </a:p>
        </p:txBody>
      </p:sp>
      <p:sp>
        <p:nvSpPr>
          <p:cNvPr id="11" name="TextBox 11"/>
          <p:cNvSpPr txBox="1"/>
          <p:nvPr/>
        </p:nvSpPr>
        <p:spPr>
          <a:xfrm>
            <a:off x="6888480" y="11906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得意領域</a:t>
            </a:r>
          </a:p>
        </p:txBody>
      </p:sp>
      <p:sp>
        <p:nvSpPr>
          <p:cNvPr id="12" name="Rectangle 12"/>
          <p:cNvSpPr/>
          <p:nvPr/>
        </p:nvSpPr>
        <p:spPr>
          <a:xfrm>
            <a:off x="6896100" y="1438275"/>
            <a:ext cx="4457700" cy="9525"/>
          </a:xfrm>
          <a:prstGeom prst="rect">
            <a:avLst/>
          </a:prstGeom>
          <a:solidFill>
            <a:srgbClr val="A3DDE3"/>
          </a:solidFill>
          <a:ln>
            <a:noFill/>
          </a:ln>
        </p:spPr>
      </p:sp>
      <p:sp>
        <p:nvSpPr>
          <p:cNvPr id="13" name="TextBox 13"/>
          <p:cNvSpPr txBox="1"/>
          <p:nvPr/>
        </p:nvSpPr>
        <p:spPr>
          <a:xfrm>
            <a:off x="6888861" y="1465421"/>
            <a:ext cx="4684538" cy="10216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・生成AIをはじめとした世界最先端トレンド</a:t>
            </a:r>
          </a:p>
          <a:p>
            <a:pPr algn="l">
              <a:lnSpc>
                <a:spcPts val="1950"/>
              </a:lnSpc>
            </a:pPr>
            <a:r>
              <a:rPr lang="zh-CN" sz="1420" dirty="0">
                <a:solidFill>
                  <a:srgbClr val="484848"/>
                </a:solidFill>
                <a:latin typeface="Zen Kaku Gothic New"/>
                <a:ea typeface="Zen Kaku Gothic New"/>
                <a:cs typeface="Zen Kaku Gothic New"/>
              </a:rPr>
              <a:t>・生成AIによる新規事業の開発、運営、補助</a:t>
            </a:r>
          </a:p>
          <a:p>
            <a:pPr algn="l">
              <a:lnSpc>
                <a:spcPts val="1950"/>
              </a:lnSpc>
            </a:pPr>
            <a:r>
              <a:rPr lang="zh-CN" sz="1420" dirty="0">
                <a:solidFill>
                  <a:srgbClr val="484848"/>
                </a:solidFill>
                <a:latin typeface="Zen Kaku Gothic New"/>
                <a:ea typeface="Zen Kaku Gothic New"/>
                <a:cs typeface="Zen Kaku Gothic New"/>
              </a:rPr>
              <a:t>・アプリ開発、自動化環境の構築</a:t>
            </a:r>
          </a:p>
          <a:p>
            <a:pPr algn="l">
              <a:lnSpc>
                <a:spcPts val="1950"/>
              </a:lnSpc>
            </a:pPr>
            <a:r>
              <a:rPr lang="zh-CN" sz="1420" dirty="0">
                <a:solidFill>
                  <a:srgbClr val="484848"/>
                </a:solidFill>
                <a:latin typeface="Zen Kaku Gothic New"/>
                <a:ea typeface="Zen Kaku Gothic New"/>
                <a:cs typeface="Zen Kaku Gothic New"/>
              </a:rPr>
              <a:t>・教育（大学講師、研修、スクール運営）</a:t>
            </a:r>
          </a:p>
        </p:txBody>
      </p:sp>
      <p:sp>
        <p:nvSpPr>
          <p:cNvPr id="14" name="TextBox 14"/>
          <p:cNvSpPr txBox="1"/>
          <p:nvPr/>
        </p:nvSpPr>
        <p:spPr>
          <a:xfrm>
            <a:off x="6888480" y="24479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実績</a:t>
            </a:r>
          </a:p>
        </p:txBody>
      </p:sp>
      <p:sp>
        <p:nvSpPr>
          <p:cNvPr id="15" name="Rectangle 15"/>
          <p:cNvSpPr/>
          <p:nvPr/>
        </p:nvSpPr>
        <p:spPr>
          <a:xfrm>
            <a:off x="6896100" y="2695575"/>
            <a:ext cx="4457700" cy="9525"/>
          </a:xfrm>
          <a:prstGeom prst="rect">
            <a:avLst/>
          </a:prstGeom>
          <a:solidFill>
            <a:srgbClr val="A3DDE3"/>
          </a:solidFill>
          <a:ln>
            <a:noFill/>
          </a:ln>
        </p:spPr>
      </p:sp>
      <p:sp>
        <p:nvSpPr>
          <p:cNvPr id="16" name="TextBox 16"/>
          <p:cNvSpPr txBox="1"/>
          <p:nvPr/>
        </p:nvSpPr>
        <p:spPr>
          <a:xfrm>
            <a:off x="6888861" y="2722721"/>
            <a:ext cx="14966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・生成AI研修</a:t>
            </a:r>
          </a:p>
        </p:txBody>
      </p:sp>
      <p:sp>
        <p:nvSpPr>
          <p:cNvPr id="17" name="TextBox 17"/>
          <p:cNvSpPr txBox="1"/>
          <p:nvPr/>
        </p:nvSpPr>
        <p:spPr>
          <a:xfrm>
            <a:off x="6888861" y="2970371"/>
            <a:ext cx="43786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・大手企業、外資、教育機関(小中高大）</a:t>
            </a:r>
          </a:p>
        </p:txBody>
      </p:sp>
      <p:sp>
        <p:nvSpPr>
          <p:cNvPr id="18" name="TextBox 18"/>
          <p:cNvSpPr txBox="1"/>
          <p:nvPr/>
        </p:nvSpPr>
        <p:spPr>
          <a:xfrm>
            <a:off x="7069836" y="3218021"/>
            <a:ext cx="2256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でのITトレンド講演</a:t>
            </a:r>
          </a:p>
        </p:txBody>
      </p:sp>
      <p:sp>
        <p:nvSpPr>
          <p:cNvPr id="19" name="TextBox 19"/>
          <p:cNvSpPr txBox="1"/>
          <p:nvPr/>
        </p:nvSpPr>
        <p:spPr>
          <a:xfrm>
            <a:off x="6888861" y="346567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・自治体と連携した地域教育実績</a:t>
            </a:r>
          </a:p>
        </p:txBody>
      </p:sp>
      <p:sp>
        <p:nvSpPr>
          <p:cNvPr id="20" name="TextBox 20"/>
          <p:cNvSpPr txBox="1"/>
          <p:nvPr/>
        </p:nvSpPr>
        <p:spPr>
          <a:xfrm>
            <a:off x="6888861" y="37133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・上場企業社員対象のリスキリング支援</a:t>
            </a:r>
          </a:p>
        </p:txBody>
      </p:sp>
      <p:sp>
        <p:nvSpPr>
          <p:cNvPr id="21" name="TextBox 21"/>
          <p:cNvSpPr txBox="1"/>
          <p:nvPr/>
        </p:nvSpPr>
        <p:spPr>
          <a:xfrm>
            <a:off x="6888480" y="39528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メッセージ</a:t>
            </a:r>
          </a:p>
        </p:txBody>
      </p:sp>
      <p:sp>
        <p:nvSpPr>
          <p:cNvPr id="22" name="Rectangle 22"/>
          <p:cNvSpPr/>
          <p:nvPr/>
        </p:nvSpPr>
        <p:spPr>
          <a:xfrm>
            <a:off x="6896100" y="4200525"/>
            <a:ext cx="4457700" cy="9525"/>
          </a:xfrm>
          <a:prstGeom prst="rect">
            <a:avLst/>
          </a:prstGeom>
          <a:solidFill>
            <a:srgbClr val="A3DDE3"/>
          </a:solidFill>
          <a:ln>
            <a:noFill/>
          </a:ln>
        </p:spPr>
      </p:sp>
      <p:sp>
        <p:nvSpPr>
          <p:cNvPr id="23" name="TextBox 23"/>
          <p:cNvSpPr txBox="1"/>
          <p:nvPr/>
        </p:nvSpPr>
        <p:spPr>
          <a:xfrm>
            <a:off x="6888861" y="4227671"/>
            <a:ext cx="4484560" cy="126930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みなさんがこれから生成AIをパートナーに</a:t>
            </a:r>
          </a:p>
          <a:p>
            <a:pPr algn="l">
              <a:lnSpc>
                <a:spcPts val="1950"/>
              </a:lnSpc>
            </a:pPr>
            <a:r>
              <a:rPr lang="zh-CN" sz="1420" dirty="0">
                <a:solidFill>
                  <a:srgbClr val="484848"/>
                </a:solidFill>
                <a:latin typeface="Zen Kaku Gothic New"/>
                <a:ea typeface="Zen Kaku Gothic New"/>
                <a:cs typeface="Zen Kaku Gothic New"/>
              </a:rPr>
              <a:t>新しい時代を生きていけるように、本日は</a:t>
            </a:r>
          </a:p>
          <a:p>
            <a:pPr algn="l">
              <a:lnSpc>
                <a:spcPts val="1950"/>
              </a:lnSpc>
            </a:pPr>
            <a:r>
              <a:rPr lang="zh-CN" sz="1420" dirty="0">
                <a:solidFill>
                  <a:srgbClr val="484848"/>
                </a:solidFill>
                <a:latin typeface="Zen Kaku Gothic New"/>
                <a:ea typeface="Zen Kaku Gothic New"/>
                <a:cs typeface="Zen Kaku Gothic New"/>
              </a:rPr>
              <a:t>全力でサポートしていきます！</a:t>
            </a:r>
          </a:p>
          <a:p>
            <a:pPr algn="l">
              <a:lnSpc>
                <a:spcPts val="1950"/>
              </a:lnSpc>
            </a:pPr>
            <a:r>
              <a:rPr lang="zh-CN" sz="1420" dirty="0">
                <a:solidFill>
                  <a:srgbClr val="484848"/>
                </a:solidFill>
                <a:latin typeface="Zen Kaku Gothic New"/>
                <a:ea typeface="Zen Kaku Gothic New"/>
                <a:cs typeface="Zen Kaku Gothic New"/>
              </a:rPr>
              <a:t>なにかご不明点などありましたら、</a:t>
            </a:r>
          </a:p>
          <a:p>
            <a:pPr algn="l">
              <a:lnSpc>
                <a:spcPts val="1950"/>
              </a:lnSpc>
            </a:pPr>
            <a:r>
              <a:rPr lang="zh-CN" sz="1420" dirty="0">
                <a:solidFill>
                  <a:srgbClr val="484848"/>
                </a:solidFill>
                <a:latin typeface="Zen Kaku Gothic New"/>
                <a:ea typeface="Zen Kaku Gothic New"/>
                <a:cs typeface="Zen Kaku Gothic New"/>
              </a:rPr>
              <a:t>講師陣になんでも気軽にご質問ください。</a:t>
            </a:r>
          </a:p>
        </p:txBody>
      </p:sp>
      <p:sp>
        <p:nvSpPr>
          <p:cNvPr id="24" name="TextBox 24"/>
          <p:cNvSpPr txBox="1"/>
          <p:nvPr/>
        </p:nvSpPr>
        <p:spPr>
          <a:xfrm>
            <a:off x="6888861" y="5465921"/>
            <a:ext cx="4708065" cy="774002"/>
          </a:xfrm>
          <a:prstGeom prst="rect">
            <a:avLst/>
          </a:prstGeom>
          <a:noFill/>
          <a:ln>
            <a:noFill/>
          </a:ln>
        </p:spPr>
        <p:txBody>
          <a:bodyPr wrap="square" lIns="0" tIns="0" rIns="0" bIns="0" anchor="t" anchorCtr="0"/>
          <a:lstStyle/>
          <a:p>
            <a:pPr algn="l">
              <a:lnSpc>
                <a:spcPts val="1950"/>
              </a:lnSpc>
            </a:pPr>
            <a:r>
              <a:rPr lang="en-US" sz="1420" dirty="0">
                <a:solidFill>
                  <a:srgbClr val="264DBF"/>
                </a:solidFill>
                <a:latin typeface="Zen Kaku Gothic New"/>
                <a:ea typeface="Zen Kaku Gothic New"/>
                <a:cs typeface="Zen Kaku Gothic New"/>
              </a:rPr>
              <a:t>#ClaudeCode #Codex #Cursor #Antigravity</a:t>
            </a:r>
          </a:p>
          <a:p>
            <a:pPr algn="l">
              <a:lnSpc>
                <a:spcPts val="1950"/>
              </a:lnSpc>
            </a:pPr>
            <a:r>
              <a:rPr lang="zh-CN" sz="1420" dirty="0">
                <a:solidFill>
                  <a:srgbClr val="264DBF"/>
                </a:solidFill>
                <a:latin typeface="Zen Kaku Gothic New"/>
                <a:ea typeface="Zen Kaku Gothic New"/>
                <a:cs typeface="Zen Kaku Gothic New"/>
              </a:rPr>
              <a:t>#全国統一生成AI活用技能試験S1</a:t>
            </a:r>
          </a:p>
          <a:p>
            <a:pPr algn="l">
              <a:lnSpc>
                <a:spcPts val="1950"/>
              </a:lnSpc>
            </a:pPr>
            <a:r>
              <a:rPr lang="zh-CN" sz="1420" dirty="0">
                <a:solidFill>
                  <a:srgbClr val="264DBF"/>
                </a:solidFill>
                <a:latin typeface="Zen Kaku Gothic New"/>
                <a:ea typeface="Zen Kaku Gothic New"/>
                <a:cs typeface="Zen Kaku Gothic New"/>
              </a:rPr>
              <a:t>#生成AIパスポート #G検定</a:t>
            </a:r>
          </a:p>
        </p:txBody>
      </p:sp>
      <p:sp>
        <p:nvSpPr>
          <p:cNvPr id="25" name="TextBox 25"/>
          <p:cNvSpPr txBox="1"/>
          <p:nvPr/>
        </p:nvSpPr>
        <p:spPr>
          <a:xfrm>
            <a:off x="602361" y="3046571"/>
            <a:ext cx="7848886" cy="34981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公立はこだて未来大学 大学院（メディアデザイン領域）を卒業し、街づ</a:t>
            </a:r>
          </a:p>
          <a:p>
            <a:pPr algn="l">
              <a:lnSpc>
                <a:spcPts val="1950"/>
              </a:lnSpc>
            </a:pPr>
            <a:r>
              <a:rPr lang="zh-CN" sz="1420" dirty="0">
                <a:solidFill>
                  <a:srgbClr val="484848"/>
                </a:solidFill>
                <a:latin typeface="Zen Kaku Gothic New"/>
                <a:ea typeface="Zen Kaku Gothic New"/>
                <a:cs typeface="Zen Kaku Gothic New"/>
              </a:rPr>
              <a:t>くり会社での複合商業ビルの立ち上げにおける情報インフラ整備やデザイ</a:t>
            </a:r>
          </a:p>
          <a:p>
            <a:pPr algn="l">
              <a:lnSpc>
                <a:spcPts val="1950"/>
              </a:lnSpc>
            </a:pPr>
            <a:r>
              <a:rPr lang="zh-CN" sz="1420" dirty="0">
                <a:solidFill>
                  <a:srgbClr val="484848"/>
                </a:solidFill>
                <a:latin typeface="Zen Kaku Gothic New"/>
                <a:ea typeface="Zen Kaku Gothic New"/>
                <a:cs typeface="Zen Kaku Gothic New"/>
              </a:rPr>
              <a:t>ン全般業務の責任として関与。その後デザイン事務所を立ち上げ、飲食店</a:t>
            </a:r>
          </a:p>
          <a:p>
            <a:pPr algn="l">
              <a:lnSpc>
                <a:spcPts val="1950"/>
              </a:lnSpc>
            </a:pPr>
            <a:r>
              <a:rPr lang="zh-CN" sz="1420" dirty="0">
                <a:solidFill>
                  <a:srgbClr val="484848"/>
                </a:solidFill>
                <a:latin typeface="Zen Kaku Gothic New"/>
                <a:ea typeface="Zen Kaku Gothic New"/>
                <a:cs typeface="Zen Kaku Gothic New"/>
              </a:rPr>
              <a:t>を中心としたデザイン業務や美術館展示のアートコンテンツ開発などを行</a:t>
            </a:r>
          </a:p>
          <a:p>
            <a:pPr algn="l">
              <a:lnSpc>
                <a:spcPts val="1950"/>
              </a:lnSpc>
            </a:pPr>
            <a:r>
              <a:rPr lang="zh-CN" sz="1420" dirty="0">
                <a:solidFill>
                  <a:srgbClr val="484848"/>
                </a:solidFill>
                <a:latin typeface="Zen Kaku Gothic New"/>
                <a:ea typeface="Zen Kaku Gothic New"/>
                <a:cs typeface="Zen Kaku Gothic New"/>
              </a:rPr>
              <a:t>う。また、地域ブランディングにも注力し、市主催の企画運営業務を行な</a:t>
            </a:r>
          </a:p>
          <a:p>
            <a:pPr algn="l">
              <a:lnSpc>
                <a:spcPts val="1950"/>
              </a:lnSpc>
            </a:pPr>
            <a:r>
              <a:rPr lang="zh-CN" sz="1420" dirty="0">
                <a:solidFill>
                  <a:srgbClr val="484848"/>
                </a:solidFill>
                <a:latin typeface="Zen Kaku Gothic New"/>
                <a:ea typeface="Zen Kaku Gothic New"/>
                <a:cs typeface="Zen Kaku Gothic New"/>
              </a:rPr>
              <a:t>った。2018年10月『小中学生向けのプログラミング教育』に注目し、函館</a:t>
            </a:r>
          </a:p>
          <a:p>
            <a:pPr algn="l">
              <a:lnSpc>
                <a:spcPts val="1950"/>
              </a:lnSpc>
            </a:pPr>
            <a:r>
              <a:rPr lang="zh-CN" sz="1420" dirty="0">
                <a:solidFill>
                  <a:srgbClr val="484848"/>
                </a:solidFill>
                <a:latin typeface="Zen Kaku Gothic New"/>
                <a:ea typeface="Zen Kaku Gothic New"/>
                <a:cs typeface="Zen Kaku Gothic New"/>
              </a:rPr>
              <a:t>市で初めての小中学生向けプログラミングスクール『 D-SCHOOL北海道』</a:t>
            </a:r>
          </a:p>
          <a:p>
            <a:pPr algn="l">
              <a:lnSpc>
                <a:spcPts val="1950"/>
              </a:lnSpc>
            </a:pPr>
            <a:r>
              <a:rPr lang="zh-CN" sz="1420" dirty="0">
                <a:solidFill>
                  <a:srgbClr val="484848"/>
                </a:solidFill>
                <a:latin typeface="Zen Kaku Gothic New"/>
                <a:ea typeface="Zen Kaku Gothic New"/>
                <a:cs typeface="Zen Kaku Gothic New"/>
              </a:rPr>
              <a:t>を立ち上げて運営。その後北海道のドラッグストア『サッポロドラッグス</a:t>
            </a:r>
          </a:p>
          <a:p>
            <a:pPr algn="l">
              <a:lnSpc>
                <a:spcPts val="1950"/>
              </a:lnSpc>
            </a:pPr>
            <a:r>
              <a:rPr lang="zh-CN" sz="1420" dirty="0">
                <a:solidFill>
                  <a:srgbClr val="484848"/>
                </a:solidFill>
                <a:latin typeface="Zen Kaku Gothic New"/>
                <a:ea typeface="Zen Kaku Gothic New"/>
                <a:cs typeface="Zen Kaku Gothic New"/>
              </a:rPr>
              <a:t>トアー』からスクールの買収を受け、教育を専門とするグループ会社『株</a:t>
            </a:r>
          </a:p>
          <a:p>
            <a:pPr algn="l">
              <a:lnSpc>
                <a:spcPts val="1950"/>
              </a:lnSpc>
            </a:pPr>
            <a:r>
              <a:rPr lang="zh-CN" sz="1420" dirty="0">
                <a:solidFill>
                  <a:srgbClr val="484848"/>
                </a:solidFill>
                <a:latin typeface="Zen Kaku Gothic New"/>
                <a:ea typeface="Zen Kaku Gothic New"/>
                <a:cs typeface="Zen Kaku Gothic New"/>
              </a:rPr>
              <a:t>式会社シーラクンス』にて技術開発責任者として運営。スクール設計・運</a:t>
            </a:r>
          </a:p>
          <a:p>
            <a:pPr algn="l">
              <a:lnSpc>
                <a:spcPts val="1950"/>
              </a:lnSpc>
            </a:pPr>
            <a:r>
              <a:rPr lang="zh-CN" sz="1420" dirty="0">
                <a:solidFill>
                  <a:srgbClr val="484848"/>
                </a:solidFill>
                <a:latin typeface="Zen Kaku Gothic New"/>
                <a:ea typeface="Zen Kaku Gothic New"/>
                <a:cs typeface="Zen Kaku Gothic New"/>
              </a:rPr>
              <a:t>営、20以上の自治体連携（イベントや出張教室運営）、大人向けプログラ</a:t>
            </a:r>
          </a:p>
          <a:p>
            <a:pPr algn="l">
              <a:lnSpc>
                <a:spcPts val="1950"/>
              </a:lnSpc>
            </a:pPr>
            <a:r>
              <a:rPr lang="zh-CN" sz="1420" dirty="0">
                <a:solidFill>
                  <a:srgbClr val="484848"/>
                </a:solidFill>
                <a:latin typeface="Zen Kaku Gothic New"/>
                <a:ea typeface="Zen Kaku Gothic New"/>
                <a:cs typeface="Zen Kaku Gothic New"/>
              </a:rPr>
              <a:t>ミングスクールメンターなどさまざまな『次世代IT教育』に取り組む。</a:t>
            </a:r>
          </a:p>
          <a:p>
            <a:pPr algn="l">
              <a:lnSpc>
                <a:spcPts val="1950"/>
              </a:lnSpc>
            </a:pPr>
            <a:r>
              <a:rPr lang="zh-CN" sz="1420" dirty="0">
                <a:solidFill>
                  <a:srgbClr val="484848"/>
                </a:solidFill>
                <a:latin typeface="Zen Kaku Gothic New"/>
                <a:ea typeface="Zen Kaku Gothic New"/>
                <a:cs typeface="Zen Kaku Gothic New"/>
              </a:rPr>
              <a:t>Dify公式資料の日本語翻訳や、SecondMeアンバサダーなど生成AI最新ト</a:t>
            </a:r>
          </a:p>
          <a:p>
            <a:pPr algn="l">
              <a:lnSpc>
                <a:spcPts val="1950"/>
              </a:lnSpc>
            </a:pPr>
            <a:r>
              <a:rPr lang="zh-CN" sz="1420" dirty="0">
                <a:solidFill>
                  <a:srgbClr val="484848"/>
                </a:solidFill>
                <a:latin typeface="Zen Kaku Gothic New"/>
                <a:ea typeface="Zen Kaku Gothic New"/>
                <a:cs typeface="Zen Kaku Gothic New"/>
              </a:rPr>
              <a:t>レンドに注力。</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a:t>
            </a:r>
          </a:p>
        </p:txBody>
      </p:sp>
    </p:spTree>
  </p:cSld>
  <p:clrMapOvr>
    <a:masterClrMapping/>
  </p:clrMapOvr>
  <p:transition xmlns:p14="http://schemas.microsoft.com/office/powerpoint/2010/main" p14:dur="400">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体感と実測のずれ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73003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熟練開発者16名の試験で、作業時間が</a:t>
            </a:r>
            <a:r>
              <a:rPr lang="zh-CN" sz="2480" b="1" dirty="0">
                <a:solidFill>
                  <a:srgbClr val="264DBF"/>
                </a:solidFill>
                <a:latin typeface="Zen Kaku Gothic New"/>
                <a:ea typeface="Zen Kaku Gothic New"/>
                <a:cs typeface="Zen Kaku Gothic New"/>
              </a:rPr>
              <a:t>19%延び</a:t>
            </a:r>
            <a:r>
              <a:rPr lang="zh-CN" sz="2480" b="1" dirty="0">
                <a:solidFill>
                  <a:srgbClr val="000000"/>
                </a:solidFill>
                <a:latin typeface="Zen Kaku Gothic New"/>
                <a:ea typeface="Zen Kaku Gothic New"/>
                <a:cs typeface="Zen Kaku Gothic New"/>
              </a:rPr>
              <a:t>ました。</a:t>
            </a:r>
          </a:p>
        </p:txBody>
      </p:sp>
      <p:sp>
        <p:nvSpPr>
          <p:cNvPr id="7" name="Rectangle 7"/>
          <p:cNvSpPr/>
          <p:nvPr/>
        </p:nvSpPr>
        <p:spPr>
          <a:xfrm>
            <a:off x="666750" y="2095500"/>
            <a:ext cx="6667500" cy="2933700"/>
          </a:xfrm>
          <a:prstGeom prst="roundRect">
            <a:avLst>
              <a:gd name="adj" fmla="val 2597"/>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38350"/>
            <a:ext cx="6667500" cy="2933700"/>
          </a:xfrm>
          <a:prstGeom prst="rect">
            <a:avLst/>
          </a:prstGeom>
        </p:spPr>
      </p:pic>
      <p:sp>
        <p:nvSpPr>
          <p:cNvPr id="9" name="Rectangle 9"/>
          <p:cNvSpPr/>
          <p:nvPr/>
        </p:nvSpPr>
        <p:spPr>
          <a:xfrm>
            <a:off x="609600" y="2038350"/>
            <a:ext cx="6667500" cy="2933700"/>
          </a:xfrm>
          <a:prstGeom prst="roundRect">
            <a:avLst>
              <a:gd name="adj" fmla="val 2597"/>
            </a:avLst>
          </a:prstGeom>
          <a:noFill/>
          <a:ln w="14288">
            <a:solidFill>
              <a:srgbClr val="E3E7EA"/>
            </a:solidFill>
          </a:ln>
        </p:spPr>
      </p:sp>
      <p:sp>
        <p:nvSpPr>
          <p:cNvPr id="10" name="TextBox 10"/>
          <p:cNvSpPr txBox="1"/>
          <p:nvPr/>
        </p:nvSpPr>
        <p:spPr>
          <a:xfrm>
            <a:off x="602361" y="5123021"/>
            <a:ext cx="598122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METR のランダム化比較試験の結果（実画面）</a:t>
            </a:r>
          </a:p>
        </p:txBody>
      </p:sp>
      <p:sp>
        <p:nvSpPr>
          <p:cNvPr id="11" name="Ellipse 11"/>
          <p:cNvSpPr/>
          <p:nvPr/>
        </p:nvSpPr>
        <p:spPr>
          <a:xfrm>
            <a:off x="7553325" y="2219325"/>
            <a:ext cx="323850" cy="323850"/>
          </a:xfrm>
          <a:prstGeom prst="ellipse">
            <a:avLst/>
          </a:prstGeom>
          <a:solidFill>
            <a:srgbClr val="264DBF"/>
          </a:solidFill>
          <a:ln>
            <a:noFill/>
          </a:ln>
        </p:spPr>
      </p:sp>
      <p:sp>
        <p:nvSpPr>
          <p:cNvPr id="12" name="TextBox 12"/>
          <p:cNvSpPr txBox="1"/>
          <p:nvPr/>
        </p:nvSpPr>
        <p:spPr>
          <a:xfrm>
            <a:off x="7640078" y="22845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7992999" y="2277904"/>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実測</a:t>
            </a:r>
          </a:p>
        </p:txBody>
      </p:sp>
      <p:sp>
        <p:nvSpPr>
          <p:cNvPr id="14" name="TextBox 14"/>
          <p:cNvSpPr txBox="1"/>
          <p:nvPr/>
        </p:nvSpPr>
        <p:spPr>
          <a:xfrm>
            <a:off x="7993761" y="2608421"/>
            <a:ext cx="3272933"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作業時間は19%長くなりました</a:t>
            </a:r>
          </a:p>
          <a:p>
            <a:pPr algn="l">
              <a:lnSpc>
                <a:spcPts val="2100"/>
              </a:lnSpc>
            </a:pPr>
            <a:r>
              <a:rPr lang="zh-CN" sz="1420" dirty="0">
                <a:solidFill>
                  <a:srgbClr val="484848"/>
                </a:solidFill>
                <a:latin typeface="Zen Kaku Gothic New"/>
                <a:ea typeface="Zen Kaku Gothic New"/>
                <a:cs typeface="Zen Kaku Gothic New"/>
              </a:rPr>
              <a:t>（信頼区間 +2%〜+39%）。</a:t>
            </a:r>
          </a:p>
          <a:p>
            <a:pPr algn="l">
              <a:lnSpc>
                <a:spcPts val="2100"/>
              </a:lnSpc>
            </a:pPr>
            <a:r>
              <a:rPr lang="zh-CN" sz="1420" dirty="0">
                <a:solidFill>
                  <a:srgbClr val="484848"/>
                </a:solidFill>
                <a:latin typeface="Zen Kaku Gothic New"/>
                <a:ea typeface="Zen Kaku Gothic New"/>
                <a:cs typeface="Zen Kaku Gothic New"/>
              </a:rPr>
              <a:t>16名・246課題の試験です。</a:t>
            </a:r>
          </a:p>
        </p:txBody>
      </p:sp>
      <p:sp>
        <p:nvSpPr>
          <p:cNvPr id="15" name="Ellipse 15"/>
          <p:cNvSpPr/>
          <p:nvPr/>
        </p:nvSpPr>
        <p:spPr>
          <a:xfrm>
            <a:off x="7553325" y="3476625"/>
            <a:ext cx="323850" cy="323850"/>
          </a:xfrm>
          <a:prstGeom prst="ellipse">
            <a:avLst/>
          </a:prstGeom>
          <a:solidFill>
            <a:srgbClr val="264DBF"/>
          </a:solidFill>
          <a:ln>
            <a:noFill/>
          </a:ln>
        </p:spPr>
      </p:sp>
      <p:sp>
        <p:nvSpPr>
          <p:cNvPr id="16" name="TextBox 16"/>
          <p:cNvSpPr txBox="1"/>
          <p:nvPr/>
        </p:nvSpPr>
        <p:spPr>
          <a:xfrm>
            <a:off x="7640078" y="35418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7992999" y="3535204"/>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体感</a:t>
            </a:r>
          </a:p>
        </p:txBody>
      </p:sp>
      <p:sp>
        <p:nvSpPr>
          <p:cNvPr id="18" name="TextBox 18"/>
          <p:cNvSpPr txBox="1"/>
          <p:nvPr/>
        </p:nvSpPr>
        <p:spPr>
          <a:xfrm>
            <a:off x="7993761" y="3865721"/>
            <a:ext cx="3272933"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事前予想は24%速い。実測後も</a:t>
            </a:r>
          </a:p>
          <a:p>
            <a:pPr algn="l">
              <a:lnSpc>
                <a:spcPts val="2100"/>
              </a:lnSpc>
            </a:pPr>
            <a:r>
              <a:rPr lang="zh-CN" sz="1420" dirty="0">
                <a:solidFill>
                  <a:srgbClr val="484848"/>
                </a:solidFill>
                <a:latin typeface="Zen Kaku Gothic New"/>
                <a:ea typeface="Zen Kaku Gothic New"/>
                <a:cs typeface="Zen Kaku Gothic New"/>
              </a:rPr>
              <a:t>20%速いと答えています。</a:t>
            </a:r>
          </a:p>
        </p:txBody>
      </p:sp>
      <p:sp>
        <p:nvSpPr>
          <p:cNvPr id="19" name="Ellipse 19"/>
          <p:cNvSpPr/>
          <p:nvPr/>
        </p:nvSpPr>
        <p:spPr>
          <a:xfrm>
            <a:off x="7553325" y="4467225"/>
            <a:ext cx="323850" cy="323850"/>
          </a:xfrm>
          <a:prstGeom prst="ellipse">
            <a:avLst/>
          </a:prstGeom>
          <a:solidFill>
            <a:srgbClr val="264DBF"/>
          </a:solidFill>
          <a:ln>
            <a:noFill/>
          </a:ln>
        </p:spPr>
      </p:sp>
      <p:sp>
        <p:nvSpPr>
          <p:cNvPr id="20" name="TextBox 20"/>
          <p:cNvSpPr txBox="1"/>
          <p:nvPr/>
        </p:nvSpPr>
        <p:spPr>
          <a:xfrm>
            <a:off x="7640078" y="45324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7992999" y="4525804"/>
            <a:ext cx="297842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続報（2026年2月24日）</a:t>
            </a:r>
          </a:p>
        </p:txBody>
      </p:sp>
      <p:sp>
        <p:nvSpPr>
          <p:cNvPr id="22" name="TextBox 22"/>
          <p:cNvSpPr txBox="1"/>
          <p:nvPr/>
        </p:nvSpPr>
        <p:spPr>
          <a:xfrm>
            <a:off x="7993761" y="4856321"/>
            <a:ext cx="3766995"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初回参加者 -18%、新規47名 -4%。</a:t>
            </a:r>
          </a:p>
          <a:p>
            <a:pPr algn="l">
              <a:lnSpc>
                <a:spcPts val="2100"/>
              </a:lnSpc>
            </a:pPr>
            <a:r>
              <a:rPr lang="zh-CN" sz="1420" dirty="0">
                <a:solidFill>
                  <a:srgbClr val="484848"/>
                </a:solidFill>
                <a:latin typeface="Zen Kaku Gothic New"/>
                <a:ea typeface="Zen Kaku Gothic New"/>
                <a:cs typeface="Zen Kaku Gothic New"/>
              </a:rPr>
              <a:t>信頼区間が0をまたぎます。</a:t>
            </a:r>
          </a:p>
        </p:txBody>
      </p:sp>
      <p:sp>
        <p:nvSpPr>
          <p:cNvPr id="23" name="TextBox 23"/>
          <p:cNvSpPr txBox="1"/>
          <p:nvPr/>
        </p:nvSpPr>
        <p:spPr>
          <a:xfrm>
            <a:off x="602361" y="5770721"/>
            <a:ext cx="9813369" cy="52635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出典: https://metr.org/blog/2025-07-10-early-2025-ai-experienced-os-dev-study/</a:t>
            </a:r>
          </a:p>
          <a:p>
            <a:pPr algn="l">
              <a:lnSpc>
                <a:spcPts val="1950"/>
              </a:lnSpc>
            </a:pPr>
            <a:r>
              <a:rPr lang="en-US" sz="1420" dirty="0">
                <a:solidFill>
                  <a:srgbClr val="999999"/>
                </a:solidFill>
                <a:latin typeface="Zen Kaku Gothic New"/>
                <a:ea typeface="Zen Kaku Gothic New"/>
                <a:cs typeface="Zen Kaku Gothic New"/>
              </a:rPr>
              <a:t>https://metr.org/blog/2026-02-24-uplift-update/</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30</a:t>
            </a:r>
          </a:p>
        </p:txBody>
      </p:sp>
    </p:spTree>
  </p:cSld>
  <p:clrMapOvr>
    <a:masterClrMapping/>
  </p:clrMapOvr>
  <p:transition xmlns:p14="http://schemas.microsoft.com/office/powerpoint/2010/main" p14:dur="40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丸ごと任せられる範囲</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89337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使う範囲は広く、</a:t>
            </a:r>
            <a:r>
              <a:rPr lang="zh-CN" sz="2480" b="1" dirty="0">
                <a:solidFill>
                  <a:srgbClr val="264DBF"/>
                </a:solidFill>
                <a:latin typeface="Zen Kaku Gothic New"/>
                <a:ea typeface="Zen Kaku Gothic New"/>
                <a:cs typeface="Zen Kaku Gothic New"/>
              </a:rPr>
              <a:t>任せきれる範囲</a:t>
            </a:r>
            <a:r>
              <a:rPr lang="zh-CN" sz="2480" b="1" dirty="0">
                <a:solidFill>
                  <a:srgbClr val="000000"/>
                </a:solidFill>
                <a:latin typeface="Zen Kaku Gothic New"/>
                <a:ea typeface="Zen Kaku Gothic New"/>
                <a:cs typeface="Zen Kaku Gothic New"/>
              </a:rPr>
              <a:t>は狭いままです。</a:t>
            </a:r>
          </a:p>
        </p:txBody>
      </p:sp>
      <p:sp>
        <p:nvSpPr>
          <p:cNvPr id="7" name="TextBox 7"/>
          <p:cNvSpPr txBox="1"/>
          <p:nvPr/>
        </p:nvSpPr>
        <p:spPr>
          <a:xfrm>
            <a:off x="590550" y="2697480"/>
            <a:ext cx="5033324" cy="1847850"/>
          </a:xfrm>
          <a:prstGeom prst="rect">
            <a:avLst/>
          </a:prstGeom>
          <a:noFill/>
          <a:ln>
            <a:noFill/>
          </a:ln>
        </p:spPr>
        <p:txBody>
          <a:bodyPr wrap="none" lIns="0" tIns="0" rIns="0" bIns="0" anchor="t" anchorCtr="0">
            <a:spAutoFit/>
          </a:bodyPr>
          <a:lstStyle/>
          <a:p>
            <a:pPr algn="l"/>
            <a:r>
              <a:rPr lang="zh-CN" sz="9600" b="1" dirty="0">
                <a:solidFill>
                  <a:srgbClr val="47BCC6"/>
                </a:solidFill>
                <a:latin typeface="Zen Kaku Gothic New"/>
                <a:ea typeface="Zen Kaku Gothic New"/>
                <a:cs typeface="Zen Kaku Gothic New"/>
              </a:rPr>
              <a:t>0〜20</a:t>
            </a:r>
            <a:r>
              <a:rPr lang="en-US" sz="4500" b="1" dirty="0">
                <a:solidFill>
                  <a:srgbClr val="000000"/>
                </a:solidFill>
                <a:latin typeface="Zen Kaku Gothic New"/>
                <a:ea typeface="Zen Kaku Gothic New"/>
                <a:cs typeface="Zen Kaku Gothic New"/>
              </a:rPr>
              <a:t>%</a:t>
            </a:r>
          </a:p>
        </p:txBody>
      </p:sp>
      <p:sp>
        <p:nvSpPr>
          <p:cNvPr id="8" name="TextBox 8"/>
          <p:cNvSpPr txBox="1"/>
          <p:nvPr/>
        </p:nvSpPr>
        <p:spPr>
          <a:xfrm>
            <a:off x="657606" y="4091940"/>
            <a:ext cx="6259068"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「完全に任せられる」と答えたタスクの割合</a:t>
            </a:r>
          </a:p>
        </p:txBody>
      </p:sp>
      <p:sp>
        <p:nvSpPr>
          <p:cNvPr id="9" name="TextBox 9"/>
          <p:cNvSpPr txBox="1"/>
          <p:nvPr/>
        </p:nvSpPr>
        <p:spPr>
          <a:xfrm>
            <a:off x="659511" y="4532471"/>
            <a:ext cx="6131433"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開発者は自分の仕事の約60%でAIを使うと答えています。</a:t>
            </a:r>
          </a:p>
          <a:p>
            <a:pPr algn="l">
              <a:lnSpc>
                <a:spcPts val="2250"/>
              </a:lnSpc>
            </a:pPr>
            <a:r>
              <a:rPr lang="zh-CN" sz="1420" dirty="0">
                <a:solidFill>
                  <a:srgbClr val="484848"/>
                </a:solidFill>
                <a:latin typeface="Zen Kaku Gothic New"/>
                <a:ea typeface="Zen Kaku Gothic New"/>
                <a:cs typeface="Zen Kaku Gothic New"/>
              </a:rPr>
              <a:t>使う範囲の広さと、任せきれる範囲の狭さは別の話です。</a:t>
            </a:r>
          </a:p>
        </p:txBody>
      </p:sp>
      <p:sp>
        <p:nvSpPr>
          <p:cNvPr id="10" name="Rectangle 10"/>
          <p:cNvSpPr/>
          <p:nvPr/>
        </p:nvSpPr>
        <p:spPr>
          <a:xfrm>
            <a:off x="7048500" y="2286000"/>
            <a:ext cx="4533900" cy="2286000"/>
          </a:xfrm>
          <a:prstGeom prst="roundRect">
            <a:avLst>
              <a:gd name="adj" fmla="val 4167"/>
            </a:avLst>
          </a:prstGeom>
          <a:solidFill>
            <a:srgbClr val="EEF6F7"/>
          </a:solidFill>
          <a:ln>
            <a:noFill/>
          </a:ln>
        </p:spPr>
      </p:sp>
      <p:sp>
        <p:nvSpPr>
          <p:cNvPr id="11" name="Rectangle 11"/>
          <p:cNvSpPr/>
          <p:nvPr/>
        </p:nvSpPr>
        <p:spPr>
          <a:xfrm>
            <a:off x="7048500" y="2286000"/>
            <a:ext cx="57150" cy="2286000"/>
          </a:xfrm>
          <a:prstGeom prst="roundRect">
            <a:avLst>
              <a:gd name="adj" fmla="val 50000"/>
            </a:avLst>
          </a:prstGeom>
          <a:solidFill>
            <a:srgbClr val="47BCC6"/>
          </a:solidFill>
          <a:ln>
            <a:noFill/>
          </a:ln>
        </p:spPr>
      </p:sp>
      <p:sp>
        <p:nvSpPr>
          <p:cNvPr id="12" name="TextBox 12"/>
          <p:cNvSpPr txBox="1"/>
          <p:nvPr/>
        </p:nvSpPr>
        <p:spPr>
          <a:xfrm>
            <a:off x="7345299" y="257317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増えたのは仕事そのもの</a:t>
            </a:r>
          </a:p>
        </p:txBody>
      </p:sp>
      <p:sp>
        <p:nvSpPr>
          <p:cNvPr id="13" name="TextBox 13"/>
          <p:cNvSpPr txBox="1"/>
          <p:nvPr/>
        </p:nvSpPr>
        <p:spPr>
          <a:xfrm>
            <a:off x="7346061" y="2970371"/>
            <a:ext cx="4214003" cy="11359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AI支援で行われた作業の約27%は、</a:t>
            </a:r>
          </a:p>
          <a:p>
            <a:pPr algn="l">
              <a:lnSpc>
                <a:spcPts val="2250"/>
              </a:lnSpc>
            </a:pPr>
            <a:r>
              <a:rPr lang="zh-CN" sz="1420" dirty="0">
                <a:solidFill>
                  <a:srgbClr val="000000"/>
                </a:solidFill>
                <a:latin typeface="Zen Kaku Gothic New"/>
                <a:ea typeface="Zen Kaku Gothic New"/>
                <a:cs typeface="Zen Kaku Gothic New"/>
              </a:rPr>
              <a:t>AIがなければやらなかった作業でした。</a:t>
            </a:r>
          </a:p>
          <a:p>
            <a:pPr algn="l">
              <a:lnSpc>
                <a:spcPts val="2250"/>
              </a:lnSpc>
            </a:pPr>
            <a:r>
              <a:rPr lang="zh-CN" sz="1420" dirty="0">
                <a:solidFill>
                  <a:srgbClr val="000000"/>
                </a:solidFill>
                <a:latin typeface="Zen Kaku Gothic New"/>
                <a:ea typeface="Zen Kaku Gothic New"/>
                <a:cs typeface="Zen Kaku Gothic New"/>
              </a:rPr>
              <a:t>ダッシュボード作成、探索的な調査、</a:t>
            </a:r>
          </a:p>
          <a:p>
            <a:pPr algn="l">
              <a:lnSpc>
                <a:spcPts val="2250"/>
              </a:lnSpc>
            </a:pPr>
            <a:r>
              <a:rPr lang="zh-CN" sz="1420" dirty="0">
                <a:solidFill>
                  <a:srgbClr val="000000"/>
                </a:solidFill>
                <a:latin typeface="Zen Kaku Gothic New"/>
                <a:ea typeface="Zen Kaku Gothic New"/>
                <a:cs typeface="Zen Kaku Gothic New"/>
              </a:rPr>
              <a:t>放置されていた小さな不具合です。</a:t>
            </a:r>
          </a:p>
        </p:txBody>
      </p:sp>
      <p:sp>
        <p:nvSpPr>
          <p:cNvPr id="14" name="TextBox 14"/>
          <p:cNvSpPr txBox="1"/>
          <p:nvPr/>
        </p:nvSpPr>
        <p:spPr>
          <a:xfrm>
            <a:off x="602361" y="5713571"/>
            <a:ext cx="8295894" cy="52635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出典: 2026年1月21日 Anthropic Agentic Coding Trends Report</a:t>
            </a:r>
          </a:p>
          <a:p>
            <a:pPr algn="l">
              <a:lnSpc>
                <a:spcPts val="1950"/>
              </a:lnSpc>
            </a:pPr>
            <a:r>
              <a:rPr lang="en-US" sz="1420" dirty="0">
                <a:solidFill>
                  <a:srgbClr val="999999"/>
                </a:solidFill>
                <a:latin typeface="Zen Kaku Gothic New"/>
                <a:ea typeface="Zen Kaku Gothic New"/>
                <a:cs typeface="Zen Kaku Gothic New"/>
              </a:rPr>
              <a:t>https://resources.anthropic.com/2026-agentic-coding-trends-report</a:t>
            </a:r>
          </a:p>
        </p:txBody>
      </p:sp>
      <p:sp>
        <p:nvSpPr>
          <p:cNvPr id="15" name="TextBox 1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6" name="TextBox 1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31</a:t>
            </a:r>
          </a:p>
        </p:txBody>
      </p:sp>
    </p:spTree>
  </p:cSld>
  <p:clrMapOvr>
    <a:masterClrMapping/>
  </p:clrMapOvr>
  <p:transition xmlns:p14="http://schemas.microsoft.com/office/powerpoint/2010/main" p14:dur="40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使う人と、精度への信頼</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75148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使う人は増えましたが、精度への信頼は</a:t>
            </a:r>
            <a:r>
              <a:rPr lang="zh-CN" sz="2480" b="1" dirty="0">
                <a:solidFill>
                  <a:srgbClr val="264DBF"/>
                </a:solidFill>
                <a:latin typeface="Zen Kaku Gothic New"/>
                <a:ea typeface="Zen Kaku Gothic New"/>
                <a:cs typeface="Zen Kaku Gothic New"/>
              </a:rPr>
              <a:t>割れて</a:t>
            </a:r>
            <a:r>
              <a:rPr lang="zh-CN" sz="2480" b="1" dirty="0">
                <a:solidFill>
                  <a:srgbClr val="000000"/>
                </a:solidFill>
                <a:latin typeface="Zen Kaku Gothic New"/>
                <a:ea typeface="Zen Kaku Gothic New"/>
                <a:cs typeface="Zen Kaku Gothic New"/>
              </a:rPr>
              <a:t>います。</a:t>
            </a:r>
          </a:p>
        </p:txBody>
      </p:sp>
      <p:sp>
        <p:nvSpPr>
          <p:cNvPr id="7" name="Rectangle 7"/>
          <p:cNvSpPr/>
          <p:nvPr/>
        </p:nvSpPr>
        <p:spPr>
          <a:xfrm>
            <a:off x="609600" y="2095500"/>
            <a:ext cx="5334000" cy="2762250"/>
          </a:xfrm>
          <a:prstGeom prst="roundRect">
            <a:avLst>
              <a:gd name="adj" fmla="val 3448"/>
            </a:avLst>
          </a:prstGeom>
          <a:solidFill>
            <a:srgbClr val="F3F3F3"/>
          </a:solidFill>
          <a:ln>
            <a:noFill/>
          </a:ln>
        </p:spPr>
      </p:sp>
      <p:sp>
        <p:nvSpPr>
          <p:cNvPr id="8" name="Rectangle 8"/>
          <p:cNvSpPr/>
          <p:nvPr/>
        </p:nvSpPr>
        <p:spPr>
          <a:xfrm>
            <a:off x="609600" y="2095500"/>
            <a:ext cx="5334000" cy="495300"/>
          </a:xfrm>
          <a:prstGeom prst="roundRect">
            <a:avLst>
              <a:gd name="adj" fmla="val 19231"/>
            </a:avLst>
          </a:prstGeom>
          <a:solidFill>
            <a:srgbClr val="999999"/>
          </a:solidFill>
          <a:ln>
            <a:noFill/>
          </a:ln>
        </p:spPr>
      </p:sp>
      <p:sp>
        <p:nvSpPr>
          <p:cNvPr id="9" name="TextBox 9"/>
          <p:cNvSpPr txBox="1"/>
          <p:nvPr/>
        </p:nvSpPr>
        <p:spPr>
          <a:xfrm>
            <a:off x="868299" y="2258854"/>
            <a:ext cx="1381173"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使っている</a:t>
            </a:r>
          </a:p>
        </p:txBody>
      </p:sp>
      <p:sp>
        <p:nvSpPr>
          <p:cNvPr id="10" name="TextBox 10"/>
          <p:cNvSpPr txBox="1"/>
          <p:nvPr/>
        </p:nvSpPr>
        <p:spPr>
          <a:xfrm>
            <a:off x="858774" y="2885122"/>
            <a:ext cx="1141490" cy="674751"/>
          </a:xfrm>
          <a:prstGeom prst="rect">
            <a:avLst/>
          </a:prstGeom>
          <a:noFill/>
          <a:ln>
            <a:noFill/>
          </a:ln>
        </p:spPr>
        <p:txBody>
          <a:bodyPr wrap="none" lIns="0" tIns="0" rIns="0" bIns="0" anchor="t" anchorCtr="0">
            <a:spAutoFit/>
          </a:bodyPr>
          <a:lstStyle/>
          <a:p>
            <a:pPr algn="l"/>
            <a:r>
              <a:rPr lang="en-US" sz="3450" b="1" dirty="0">
                <a:solidFill>
                  <a:srgbClr val="000000"/>
                </a:solidFill>
                <a:latin typeface="Zen Kaku Gothic New"/>
                <a:ea typeface="Zen Kaku Gothic New"/>
                <a:cs typeface="Zen Kaku Gothic New"/>
              </a:rPr>
              <a:t>84%</a:t>
            </a:r>
          </a:p>
        </p:txBody>
      </p:sp>
      <p:sp>
        <p:nvSpPr>
          <p:cNvPr id="11" name="TextBox 11"/>
          <p:cNvSpPr txBox="1"/>
          <p:nvPr/>
        </p:nvSpPr>
        <p:spPr>
          <a:xfrm>
            <a:off x="1859661" y="3103721"/>
            <a:ext cx="32729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が使うか使う予定（前年76%）</a:t>
            </a:r>
          </a:p>
        </p:txBody>
      </p:sp>
      <p:sp>
        <p:nvSpPr>
          <p:cNvPr id="12" name="TextBox 12"/>
          <p:cNvSpPr txBox="1"/>
          <p:nvPr/>
        </p:nvSpPr>
        <p:spPr>
          <a:xfrm>
            <a:off x="858774" y="3742372"/>
            <a:ext cx="1141490" cy="674751"/>
          </a:xfrm>
          <a:prstGeom prst="rect">
            <a:avLst/>
          </a:prstGeom>
          <a:noFill/>
          <a:ln>
            <a:noFill/>
          </a:ln>
        </p:spPr>
        <p:txBody>
          <a:bodyPr wrap="none" lIns="0" tIns="0" rIns="0" bIns="0" anchor="t" anchorCtr="0">
            <a:spAutoFit/>
          </a:bodyPr>
          <a:lstStyle/>
          <a:p>
            <a:pPr algn="l"/>
            <a:r>
              <a:rPr lang="en-US" sz="3450" b="1" dirty="0">
                <a:solidFill>
                  <a:srgbClr val="000000"/>
                </a:solidFill>
                <a:latin typeface="Zen Kaku Gothic New"/>
                <a:ea typeface="Zen Kaku Gothic New"/>
                <a:cs typeface="Zen Kaku Gothic New"/>
              </a:rPr>
              <a:t>51%</a:t>
            </a:r>
          </a:p>
        </p:txBody>
      </p:sp>
      <p:sp>
        <p:nvSpPr>
          <p:cNvPr id="13" name="TextBox 13"/>
          <p:cNvSpPr txBox="1"/>
          <p:nvPr/>
        </p:nvSpPr>
        <p:spPr>
          <a:xfrm>
            <a:off x="1859661" y="396097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の専業開発者が毎日使う</a:t>
            </a:r>
          </a:p>
        </p:txBody>
      </p:sp>
      <p:sp>
        <p:nvSpPr>
          <p:cNvPr id="14" name="Rectangle 14"/>
          <p:cNvSpPr/>
          <p:nvPr/>
        </p:nvSpPr>
        <p:spPr>
          <a:xfrm>
            <a:off x="6248400" y="2095500"/>
            <a:ext cx="5334000" cy="2762250"/>
          </a:xfrm>
          <a:prstGeom prst="roundRect">
            <a:avLst>
              <a:gd name="adj" fmla="val 3448"/>
            </a:avLst>
          </a:prstGeom>
          <a:solidFill>
            <a:srgbClr val="EEF6F7"/>
          </a:solidFill>
          <a:ln>
            <a:noFill/>
          </a:ln>
        </p:spPr>
      </p:sp>
      <p:sp>
        <p:nvSpPr>
          <p:cNvPr id="15" name="Rectangle 15"/>
          <p:cNvSpPr/>
          <p:nvPr/>
        </p:nvSpPr>
        <p:spPr>
          <a:xfrm>
            <a:off x="6248400" y="2095500"/>
            <a:ext cx="5334000" cy="495300"/>
          </a:xfrm>
          <a:prstGeom prst="roundRect">
            <a:avLst>
              <a:gd name="adj" fmla="val 19231"/>
            </a:avLst>
          </a:prstGeom>
          <a:solidFill>
            <a:srgbClr val="47BCC6"/>
          </a:solidFill>
          <a:ln>
            <a:noFill/>
          </a:ln>
        </p:spPr>
      </p:sp>
      <p:sp>
        <p:nvSpPr>
          <p:cNvPr id="16" name="TextBox 16"/>
          <p:cNvSpPr txBox="1"/>
          <p:nvPr/>
        </p:nvSpPr>
        <p:spPr>
          <a:xfrm>
            <a:off x="6507099" y="2258854"/>
            <a:ext cx="165420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精度への信頼</a:t>
            </a:r>
          </a:p>
        </p:txBody>
      </p:sp>
      <p:sp>
        <p:nvSpPr>
          <p:cNvPr id="17" name="TextBox 17"/>
          <p:cNvSpPr txBox="1"/>
          <p:nvPr/>
        </p:nvSpPr>
        <p:spPr>
          <a:xfrm>
            <a:off x="6497574" y="2885122"/>
            <a:ext cx="1141490" cy="674751"/>
          </a:xfrm>
          <a:prstGeom prst="rect">
            <a:avLst/>
          </a:prstGeom>
          <a:noFill/>
          <a:ln>
            <a:noFill/>
          </a:ln>
        </p:spPr>
        <p:txBody>
          <a:bodyPr wrap="none" lIns="0" tIns="0" rIns="0" bIns="0" anchor="t" anchorCtr="0">
            <a:spAutoFit/>
          </a:bodyPr>
          <a:lstStyle/>
          <a:p>
            <a:pPr algn="l"/>
            <a:r>
              <a:rPr lang="en-US" sz="3450" b="1" dirty="0">
                <a:solidFill>
                  <a:srgbClr val="000000"/>
                </a:solidFill>
                <a:latin typeface="Zen Kaku Gothic New"/>
                <a:ea typeface="Zen Kaku Gothic New"/>
                <a:cs typeface="Zen Kaku Gothic New"/>
              </a:rPr>
              <a:t>33%</a:t>
            </a:r>
          </a:p>
        </p:txBody>
      </p:sp>
      <p:sp>
        <p:nvSpPr>
          <p:cNvPr id="18" name="TextBox 18"/>
          <p:cNvSpPr txBox="1"/>
          <p:nvPr/>
        </p:nvSpPr>
        <p:spPr>
          <a:xfrm>
            <a:off x="7498461" y="3103721"/>
            <a:ext cx="18966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が精度を信頼する</a:t>
            </a:r>
          </a:p>
        </p:txBody>
      </p:sp>
      <p:sp>
        <p:nvSpPr>
          <p:cNvPr id="19" name="TextBox 19"/>
          <p:cNvSpPr txBox="1"/>
          <p:nvPr/>
        </p:nvSpPr>
        <p:spPr>
          <a:xfrm>
            <a:off x="6497574" y="3742372"/>
            <a:ext cx="1141490" cy="674751"/>
          </a:xfrm>
          <a:prstGeom prst="rect">
            <a:avLst/>
          </a:prstGeom>
          <a:noFill/>
          <a:ln>
            <a:noFill/>
          </a:ln>
        </p:spPr>
        <p:txBody>
          <a:bodyPr wrap="none" lIns="0" tIns="0" rIns="0" bIns="0" anchor="t" anchorCtr="0">
            <a:spAutoFit/>
          </a:bodyPr>
          <a:lstStyle/>
          <a:p>
            <a:pPr algn="l"/>
            <a:r>
              <a:rPr lang="en-US" sz="3450" b="1" dirty="0">
                <a:solidFill>
                  <a:srgbClr val="000000"/>
                </a:solidFill>
                <a:latin typeface="Zen Kaku Gothic New"/>
                <a:ea typeface="Zen Kaku Gothic New"/>
                <a:cs typeface="Zen Kaku Gothic New"/>
              </a:rPr>
              <a:t>46%</a:t>
            </a:r>
          </a:p>
        </p:txBody>
      </p:sp>
      <p:sp>
        <p:nvSpPr>
          <p:cNvPr id="20" name="TextBox 20"/>
          <p:cNvSpPr txBox="1"/>
          <p:nvPr/>
        </p:nvSpPr>
        <p:spPr>
          <a:xfrm>
            <a:off x="7498461" y="3960971"/>
            <a:ext cx="213188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が精度を信頼しない</a:t>
            </a:r>
          </a:p>
        </p:txBody>
      </p:sp>
      <p:sp>
        <p:nvSpPr>
          <p:cNvPr id="21" name="Rectangle 21"/>
          <p:cNvSpPr/>
          <p:nvPr/>
        </p:nvSpPr>
        <p:spPr>
          <a:xfrm>
            <a:off x="609600" y="5105400"/>
            <a:ext cx="10972800" cy="781050"/>
          </a:xfrm>
          <a:prstGeom prst="roundRect">
            <a:avLst>
              <a:gd name="adj" fmla="val 9756"/>
            </a:avLst>
          </a:prstGeom>
          <a:solidFill>
            <a:srgbClr val="F7F9FA"/>
          </a:solidFill>
          <a:ln w="14288">
            <a:solidFill>
              <a:srgbClr val="E3E7EA"/>
            </a:solidFill>
          </a:ln>
        </p:spPr>
      </p:sp>
      <p:sp>
        <p:nvSpPr>
          <p:cNvPr id="22" name="TextBox 22"/>
          <p:cNvSpPr txBox="1"/>
          <p:nvPr/>
        </p:nvSpPr>
        <p:spPr>
          <a:xfrm>
            <a:off x="868680" y="52673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不満の中身</a:t>
            </a:r>
          </a:p>
        </p:txBody>
      </p:sp>
      <p:sp>
        <p:nvSpPr>
          <p:cNvPr id="23" name="TextBox 23"/>
          <p:cNvSpPr txBox="1"/>
          <p:nvPr/>
        </p:nvSpPr>
        <p:spPr>
          <a:xfrm>
            <a:off x="869061" y="5561171"/>
            <a:ext cx="98486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1位は「ほぼ正しいが少し違う出力」で66%、2位は「デバッグに時間がかかる」で45%です。</a:t>
            </a:r>
          </a:p>
        </p:txBody>
      </p:sp>
      <p:sp>
        <p:nvSpPr>
          <p:cNvPr id="24" name="TextBox 24"/>
          <p:cNvSpPr txBox="1"/>
          <p:nvPr/>
        </p:nvSpPr>
        <p:spPr>
          <a:xfrm>
            <a:off x="602361" y="6094571"/>
            <a:ext cx="986362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2025年調査・AI設問への回答33,662件 https://survey.stackoverflow.co/2025/ai</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32</a:t>
            </a:r>
          </a:p>
        </p:txBody>
      </p:sp>
    </p:spTree>
  </p:cSld>
  <p:clrMapOvr>
    <a:masterClrMapping/>
  </p:clrMapOvr>
  <p:transition xmlns:p14="http://schemas.microsoft.com/office/powerpoint/2010/main" p14:dur="40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モデルの現在地</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31415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上位の差は</a:t>
            </a:r>
            <a:r>
              <a:rPr lang="zh-CN" sz="2480" b="1" dirty="0">
                <a:solidFill>
                  <a:srgbClr val="264DBF"/>
                </a:solidFill>
                <a:latin typeface="Zen Kaku Gothic New"/>
                <a:ea typeface="Zen Kaku Gothic New"/>
                <a:cs typeface="Zen Kaku Gothic New"/>
              </a:rPr>
              <a:t>2ポイント</a:t>
            </a:r>
            <a:r>
              <a:rPr lang="zh-CN" sz="2480" b="1" dirty="0">
                <a:solidFill>
                  <a:srgbClr val="000000"/>
                </a:solidFill>
                <a:latin typeface="Zen Kaku Gothic New"/>
                <a:ea typeface="Zen Kaku Gothic New"/>
                <a:cs typeface="Zen Kaku Gothic New"/>
              </a:rPr>
              <a:t>、単価は約</a:t>
            </a:r>
            <a:r>
              <a:rPr lang="zh-CN" sz="2480" b="1" dirty="0">
                <a:solidFill>
                  <a:srgbClr val="264DBF"/>
                </a:solidFill>
                <a:latin typeface="Zen Kaku Gothic New"/>
                <a:ea typeface="Zen Kaku Gothic New"/>
                <a:cs typeface="Zen Kaku Gothic New"/>
              </a:rPr>
              <a:t>69倍</a:t>
            </a:r>
            <a:r>
              <a:rPr lang="zh-CN" sz="2480" b="1" dirty="0">
                <a:solidFill>
                  <a:srgbClr val="000000"/>
                </a:solidFill>
                <a:latin typeface="Zen Kaku Gothic New"/>
                <a:ea typeface="Zen Kaku Gothic New"/>
                <a:cs typeface="Zen Kaku Gothic New"/>
              </a:rPr>
              <a:t>開きます。</a:t>
            </a:r>
          </a:p>
        </p:txBody>
      </p:sp>
      <p:sp>
        <p:nvSpPr>
          <p:cNvPr id="7" name="Rectangle 7"/>
          <p:cNvSpPr/>
          <p:nvPr/>
        </p:nvSpPr>
        <p:spPr>
          <a:xfrm>
            <a:off x="666750" y="2057400"/>
            <a:ext cx="6667500" cy="3171825"/>
          </a:xfrm>
          <a:prstGeom prst="roundRect">
            <a:avLst>
              <a:gd name="adj" fmla="val 2402"/>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02631"/>
            <a:ext cx="6667500" cy="3167062"/>
          </a:xfrm>
          <a:prstGeom prst="rect">
            <a:avLst/>
          </a:prstGeom>
        </p:spPr>
      </p:pic>
      <p:sp>
        <p:nvSpPr>
          <p:cNvPr id="9" name="Rectangle 9"/>
          <p:cNvSpPr/>
          <p:nvPr/>
        </p:nvSpPr>
        <p:spPr>
          <a:xfrm>
            <a:off x="609600" y="2000250"/>
            <a:ext cx="6667500" cy="3171825"/>
          </a:xfrm>
          <a:prstGeom prst="roundRect">
            <a:avLst>
              <a:gd name="adj" fmla="val 2402"/>
            </a:avLst>
          </a:prstGeom>
          <a:noFill/>
          <a:ln w="14288">
            <a:solidFill>
              <a:srgbClr val="E3E7EA"/>
            </a:solidFill>
          </a:ln>
        </p:spPr>
      </p:sp>
      <p:sp>
        <p:nvSpPr>
          <p:cNvPr id="10" name="TextBox 10"/>
          <p:cNvSpPr txBox="1"/>
          <p:nvPr/>
        </p:nvSpPr>
        <p:spPr>
          <a:xfrm>
            <a:off x="602361" y="5323046"/>
            <a:ext cx="543628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Artificial Analysis のモデル一覧（実画面）</a:t>
            </a:r>
          </a:p>
        </p:txBody>
      </p:sp>
      <p:sp>
        <p:nvSpPr>
          <p:cNvPr id="11" name="TextBox 11"/>
          <p:cNvSpPr txBox="1"/>
          <p:nvPr/>
        </p:nvSpPr>
        <p:spPr>
          <a:xfrm>
            <a:off x="7497699" y="21921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知能指数の上位</a:t>
            </a:r>
          </a:p>
        </p:txBody>
      </p:sp>
      <p:sp>
        <p:nvSpPr>
          <p:cNvPr id="12" name="Rectangle 12"/>
          <p:cNvSpPr/>
          <p:nvPr/>
        </p:nvSpPr>
        <p:spPr>
          <a:xfrm>
            <a:off x="7505700" y="2495550"/>
            <a:ext cx="1714500" cy="28575"/>
          </a:xfrm>
          <a:prstGeom prst="rect">
            <a:avLst/>
          </a:prstGeom>
          <a:solidFill>
            <a:srgbClr val="47BCC6"/>
          </a:solidFill>
          <a:ln>
            <a:noFill/>
          </a:ln>
        </p:spPr>
      </p:sp>
      <p:sp>
        <p:nvSpPr>
          <p:cNvPr id="13" name="TextBox 13"/>
          <p:cNvSpPr txBox="1"/>
          <p:nvPr/>
        </p:nvSpPr>
        <p:spPr>
          <a:xfrm>
            <a:off x="7498461" y="2703671"/>
            <a:ext cx="2390680" cy="10788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Claude Opus 5 が61、</a:t>
            </a:r>
          </a:p>
          <a:p>
            <a:pPr algn="l">
              <a:lnSpc>
                <a:spcPts val="2100"/>
              </a:lnSpc>
            </a:pPr>
            <a:r>
              <a:rPr lang="zh-CN" sz="1420" dirty="0">
                <a:solidFill>
                  <a:srgbClr val="484848"/>
                </a:solidFill>
                <a:latin typeface="Zen Kaku Gothic New"/>
                <a:ea typeface="Zen Kaku Gothic New"/>
                <a:cs typeface="Zen Kaku Gothic New"/>
              </a:rPr>
              <a:t>Claude Fable 5 が60、</a:t>
            </a:r>
          </a:p>
          <a:p>
            <a:pPr algn="l">
              <a:lnSpc>
                <a:spcPts val="2100"/>
              </a:lnSpc>
            </a:pPr>
            <a:r>
              <a:rPr lang="zh-CN" sz="1420" dirty="0">
                <a:solidFill>
                  <a:srgbClr val="484848"/>
                </a:solidFill>
                <a:latin typeface="Zen Kaku Gothic New"/>
                <a:ea typeface="Zen Kaku Gothic New"/>
                <a:cs typeface="Zen Kaku Gothic New"/>
              </a:rPr>
              <a:t>GPT-5.6 Sol が59。</a:t>
            </a:r>
          </a:p>
          <a:p>
            <a:pPr algn="l">
              <a:lnSpc>
                <a:spcPts val="2100"/>
              </a:lnSpc>
            </a:pPr>
            <a:r>
              <a:rPr lang="zh-CN" sz="1420" dirty="0">
                <a:solidFill>
                  <a:srgbClr val="484848"/>
                </a:solidFill>
                <a:latin typeface="Zen Kaku Gothic New"/>
                <a:ea typeface="Zen Kaku Gothic New"/>
                <a:cs typeface="Zen Kaku Gothic New"/>
              </a:rPr>
              <a:t>差は2ポイントです。</a:t>
            </a:r>
          </a:p>
        </p:txBody>
      </p:sp>
      <p:sp>
        <p:nvSpPr>
          <p:cNvPr id="14" name="TextBox 14"/>
          <p:cNvSpPr txBox="1"/>
          <p:nvPr/>
        </p:nvSpPr>
        <p:spPr>
          <a:xfrm>
            <a:off x="7497699" y="3868579"/>
            <a:ext cx="262347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1タスクの平均コスト</a:t>
            </a:r>
          </a:p>
        </p:txBody>
      </p:sp>
      <p:sp>
        <p:nvSpPr>
          <p:cNvPr id="15" name="Rectangle 15"/>
          <p:cNvSpPr/>
          <p:nvPr/>
        </p:nvSpPr>
        <p:spPr>
          <a:xfrm>
            <a:off x="7505700" y="4171950"/>
            <a:ext cx="1714500" cy="28575"/>
          </a:xfrm>
          <a:prstGeom prst="rect">
            <a:avLst/>
          </a:prstGeom>
          <a:solidFill>
            <a:srgbClr val="47BCC6"/>
          </a:solidFill>
          <a:ln>
            <a:noFill/>
          </a:ln>
        </p:spPr>
      </p:sp>
      <p:sp>
        <p:nvSpPr>
          <p:cNvPr id="16" name="TextBox 16"/>
          <p:cNvSpPr txBox="1"/>
          <p:nvPr/>
        </p:nvSpPr>
        <p:spPr>
          <a:xfrm>
            <a:off x="7498461" y="4380071"/>
            <a:ext cx="3331750"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0.04ドルから2.75ドルまで</a:t>
            </a:r>
          </a:p>
          <a:p>
            <a:pPr algn="l">
              <a:lnSpc>
                <a:spcPts val="2100"/>
              </a:lnSpc>
            </a:pPr>
            <a:r>
              <a:rPr lang="zh-CN" sz="1420" dirty="0">
                <a:solidFill>
                  <a:srgbClr val="484848"/>
                </a:solidFill>
                <a:latin typeface="Zen Kaku Gothic New"/>
                <a:ea typeface="Zen Kaku Gothic New"/>
                <a:cs typeface="Zen Kaku Gothic New"/>
              </a:rPr>
              <a:t>開きます。スコア差17ポイント</a:t>
            </a:r>
          </a:p>
          <a:p>
            <a:pPr algn="l">
              <a:lnSpc>
                <a:spcPts val="2100"/>
              </a:lnSpc>
            </a:pPr>
            <a:r>
              <a:rPr lang="zh-CN" sz="1420" dirty="0">
                <a:solidFill>
                  <a:srgbClr val="484848"/>
                </a:solidFill>
                <a:latin typeface="Zen Kaku Gothic New"/>
                <a:ea typeface="Zen Kaku Gothic New"/>
                <a:cs typeface="Zen Kaku Gothic New"/>
              </a:rPr>
              <a:t>に対して約69倍の差です。</a:t>
            </a:r>
          </a:p>
        </p:txBody>
      </p:sp>
      <p:sp>
        <p:nvSpPr>
          <p:cNvPr id="17" name="TextBox 17"/>
          <p:cNvSpPr txBox="1"/>
          <p:nvPr/>
        </p:nvSpPr>
        <p:spPr>
          <a:xfrm>
            <a:off x="602361" y="5713571"/>
            <a:ext cx="4919805" cy="52635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いずれも2026年7月28日時点の値です。</a:t>
            </a:r>
          </a:p>
          <a:p>
            <a:pPr algn="l">
              <a:lnSpc>
                <a:spcPts val="1950"/>
              </a:lnSpc>
            </a:pPr>
            <a:r>
              <a:rPr lang="zh-CN" sz="1420" dirty="0">
                <a:solidFill>
                  <a:srgbClr val="999999"/>
                </a:solidFill>
                <a:latin typeface="Zen Kaku Gothic New"/>
                <a:ea typeface="Zen Kaku Gothic New"/>
                <a:cs typeface="Zen Kaku Gothic New"/>
              </a:rPr>
              <a:t>出典: https://artificialanalysis.ai/models</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33</a:t>
            </a:r>
          </a:p>
        </p:txBody>
      </p:sp>
    </p:spTree>
  </p:cSld>
  <p:clrMapOvr>
    <a:masterClrMapping/>
  </p:clrMapOvr>
  <p:transition xmlns:p14="http://schemas.microsoft.com/office/powerpoint/2010/main" p14:dur="40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評価軸で順位が入れ替わる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75148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同じコーディング性能でも、</a:t>
            </a:r>
            <a:r>
              <a:rPr lang="zh-CN" sz="2480" b="1" dirty="0">
                <a:solidFill>
                  <a:srgbClr val="264DBF"/>
                </a:solidFill>
                <a:latin typeface="Zen Kaku Gothic New"/>
                <a:ea typeface="Zen Kaku Gothic New"/>
                <a:cs typeface="Zen Kaku Gothic New"/>
              </a:rPr>
              <a:t>軸次第で順位</a:t>
            </a:r>
            <a:r>
              <a:rPr lang="zh-CN" sz="2480" b="1" dirty="0">
                <a:solidFill>
                  <a:srgbClr val="000000"/>
                </a:solidFill>
                <a:latin typeface="Zen Kaku Gothic New"/>
                <a:ea typeface="Zen Kaku Gothic New"/>
                <a:cs typeface="Zen Kaku Gothic New"/>
              </a:rPr>
              <a:t>が動きます。</a:t>
            </a:r>
          </a:p>
        </p:txBody>
      </p:sp>
      <p:sp>
        <p:nvSpPr>
          <p:cNvPr id="7" name="TextBox 7"/>
          <p:cNvSpPr txBox="1"/>
          <p:nvPr/>
        </p:nvSpPr>
        <p:spPr>
          <a:xfrm>
            <a:off x="601599" y="2039779"/>
            <a:ext cx="456555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SWE-Bench Pro（実務規模の改修）</a:t>
            </a:r>
          </a:p>
        </p:txBody>
      </p:sp>
      <p:sp>
        <p:nvSpPr>
          <p:cNvPr id="8" name="Rectangle 8"/>
          <p:cNvSpPr/>
          <p:nvPr/>
        </p:nvSpPr>
        <p:spPr>
          <a:xfrm>
            <a:off x="609600" y="2324100"/>
            <a:ext cx="5029200" cy="19050"/>
          </a:xfrm>
          <a:prstGeom prst="rect">
            <a:avLst/>
          </a:prstGeom>
          <a:solidFill>
            <a:srgbClr val="A3DDE3"/>
          </a:solidFill>
          <a:ln>
            <a:noFill/>
          </a:ln>
        </p:spPr>
      </p:sp>
      <p:sp>
        <p:nvSpPr>
          <p:cNvPr id="9" name="TextBox 9"/>
          <p:cNvSpPr txBox="1"/>
          <p:nvPr/>
        </p:nvSpPr>
        <p:spPr>
          <a:xfrm>
            <a:off x="602361" y="2627471"/>
            <a:ext cx="1849263"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Claude Mythos 5</a:t>
            </a:r>
          </a:p>
        </p:txBody>
      </p:sp>
      <p:sp>
        <p:nvSpPr>
          <p:cNvPr id="10" name="Rectangle 10"/>
          <p:cNvSpPr/>
          <p:nvPr/>
        </p:nvSpPr>
        <p:spPr>
          <a:xfrm>
            <a:off x="2628900" y="2619375"/>
            <a:ext cx="2286000" cy="209550"/>
          </a:xfrm>
          <a:prstGeom prst="roundRect">
            <a:avLst>
              <a:gd name="adj" fmla="val 18182"/>
            </a:avLst>
          </a:prstGeom>
          <a:solidFill>
            <a:srgbClr val="E3E7EA"/>
          </a:solidFill>
          <a:ln>
            <a:noFill/>
          </a:ln>
        </p:spPr>
      </p:sp>
      <p:sp>
        <p:nvSpPr>
          <p:cNvPr id="11" name="Rectangle 11"/>
          <p:cNvSpPr/>
          <p:nvPr/>
        </p:nvSpPr>
        <p:spPr>
          <a:xfrm>
            <a:off x="2628900" y="2619375"/>
            <a:ext cx="1838325" cy="209550"/>
          </a:xfrm>
          <a:prstGeom prst="roundRect">
            <a:avLst>
              <a:gd name="adj" fmla="val 18182"/>
            </a:avLst>
          </a:prstGeom>
          <a:solidFill>
            <a:srgbClr val="47BCC6"/>
          </a:solidFill>
          <a:ln>
            <a:noFill/>
          </a:ln>
        </p:spPr>
      </p:sp>
      <p:sp>
        <p:nvSpPr>
          <p:cNvPr id="12" name="TextBox 12"/>
          <p:cNvSpPr txBox="1"/>
          <p:nvPr/>
        </p:nvSpPr>
        <p:spPr>
          <a:xfrm>
            <a:off x="4937522" y="2627471"/>
            <a:ext cx="708517"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80.3%</a:t>
            </a:r>
          </a:p>
        </p:txBody>
      </p:sp>
      <p:sp>
        <p:nvSpPr>
          <p:cNvPr id="13" name="TextBox 13"/>
          <p:cNvSpPr txBox="1"/>
          <p:nvPr/>
        </p:nvSpPr>
        <p:spPr>
          <a:xfrm>
            <a:off x="602361" y="3160871"/>
            <a:ext cx="1612816"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Claude Fable 5</a:t>
            </a:r>
          </a:p>
        </p:txBody>
      </p:sp>
      <p:sp>
        <p:nvSpPr>
          <p:cNvPr id="14" name="Rectangle 14"/>
          <p:cNvSpPr/>
          <p:nvPr/>
        </p:nvSpPr>
        <p:spPr>
          <a:xfrm>
            <a:off x="2628900" y="3152775"/>
            <a:ext cx="2286000" cy="209550"/>
          </a:xfrm>
          <a:prstGeom prst="roundRect">
            <a:avLst>
              <a:gd name="adj" fmla="val 18182"/>
            </a:avLst>
          </a:prstGeom>
          <a:solidFill>
            <a:srgbClr val="E3E7EA"/>
          </a:solidFill>
          <a:ln>
            <a:noFill/>
          </a:ln>
        </p:spPr>
      </p:sp>
      <p:sp>
        <p:nvSpPr>
          <p:cNvPr id="15" name="Rectangle 15"/>
          <p:cNvSpPr/>
          <p:nvPr/>
        </p:nvSpPr>
        <p:spPr>
          <a:xfrm>
            <a:off x="2628900" y="3152775"/>
            <a:ext cx="1828800" cy="209550"/>
          </a:xfrm>
          <a:prstGeom prst="roundRect">
            <a:avLst>
              <a:gd name="adj" fmla="val 18182"/>
            </a:avLst>
          </a:prstGeom>
          <a:solidFill>
            <a:srgbClr val="47BCC6"/>
          </a:solidFill>
          <a:ln>
            <a:noFill/>
          </a:ln>
        </p:spPr>
      </p:sp>
      <p:sp>
        <p:nvSpPr>
          <p:cNvPr id="16" name="TextBox 16"/>
          <p:cNvSpPr txBox="1"/>
          <p:nvPr/>
        </p:nvSpPr>
        <p:spPr>
          <a:xfrm>
            <a:off x="4937522" y="3160871"/>
            <a:ext cx="708517"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80.0%</a:t>
            </a:r>
          </a:p>
        </p:txBody>
      </p:sp>
      <p:sp>
        <p:nvSpPr>
          <p:cNvPr id="17" name="TextBox 17"/>
          <p:cNvSpPr txBox="1"/>
          <p:nvPr/>
        </p:nvSpPr>
        <p:spPr>
          <a:xfrm>
            <a:off x="602361" y="3694271"/>
            <a:ext cx="185390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Claude Opus 4.8</a:t>
            </a:r>
          </a:p>
        </p:txBody>
      </p:sp>
      <p:sp>
        <p:nvSpPr>
          <p:cNvPr id="18" name="Rectangle 18"/>
          <p:cNvSpPr/>
          <p:nvPr/>
        </p:nvSpPr>
        <p:spPr>
          <a:xfrm>
            <a:off x="2628900" y="3686175"/>
            <a:ext cx="2286000" cy="209550"/>
          </a:xfrm>
          <a:prstGeom prst="roundRect">
            <a:avLst>
              <a:gd name="adj" fmla="val 18182"/>
            </a:avLst>
          </a:prstGeom>
          <a:solidFill>
            <a:srgbClr val="E3E7EA"/>
          </a:solidFill>
          <a:ln>
            <a:noFill/>
          </a:ln>
        </p:spPr>
      </p:sp>
      <p:sp>
        <p:nvSpPr>
          <p:cNvPr id="19" name="Rectangle 19"/>
          <p:cNvSpPr/>
          <p:nvPr/>
        </p:nvSpPr>
        <p:spPr>
          <a:xfrm>
            <a:off x="2628900" y="3686175"/>
            <a:ext cx="1581150" cy="209550"/>
          </a:xfrm>
          <a:prstGeom prst="roundRect">
            <a:avLst>
              <a:gd name="adj" fmla="val 18182"/>
            </a:avLst>
          </a:prstGeom>
          <a:solidFill>
            <a:srgbClr val="47BCC6"/>
          </a:solidFill>
          <a:ln>
            <a:noFill/>
          </a:ln>
        </p:spPr>
      </p:sp>
      <p:sp>
        <p:nvSpPr>
          <p:cNvPr id="20" name="TextBox 20"/>
          <p:cNvSpPr txBox="1"/>
          <p:nvPr/>
        </p:nvSpPr>
        <p:spPr>
          <a:xfrm>
            <a:off x="4937522" y="3694271"/>
            <a:ext cx="708517"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69.2%</a:t>
            </a:r>
          </a:p>
        </p:txBody>
      </p:sp>
      <p:sp>
        <p:nvSpPr>
          <p:cNvPr id="21" name="TextBox 21"/>
          <p:cNvSpPr txBox="1"/>
          <p:nvPr/>
        </p:nvSpPr>
        <p:spPr>
          <a:xfrm>
            <a:off x="602361" y="4227671"/>
            <a:ext cx="1009614"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Grok 4.5</a:t>
            </a:r>
          </a:p>
        </p:txBody>
      </p:sp>
      <p:sp>
        <p:nvSpPr>
          <p:cNvPr id="22" name="Rectangle 22"/>
          <p:cNvSpPr/>
          <p:nvPr/>
        </p:nvSpPr>
        <p:spPr>
          <a:xfrm>
            <a:off x="2628900" y="4219575"/>
            <a:ext cx="2286000" cy="209550"/>
          </a:xfrm>
          <a:prstGeom prst="roundRect">
            <a:avLst>
              <a:gd name="adj" fmla="val 18182"/>
            </a:avLst>
          </a:prstGeom>
          <a:solidFill>
            <a:srgbClr val="E3E7EA"/>
          </a:solidFill>
          <a:ln>
            <a:noFill/>
          </a:ln>
        </p:spPr>
      </p:sp>
      <p:sp>
        <p:nvSpPr>
          <p:cNvPr id="23" name="Rectangle 23"/>
          <p:cNvSpPr/>
          <p:nvPr/>
        </p:nvSpPr>
        <p:spPr>
          <a:xfrm>
            <a:off x="2628900" y="4219575"/>
            <a:ext cx="1476375" cy="209550"/>
          </a:xfrm>
          <a:prstGeom prst="roundRect">
            <a:avLst>
              <a:gd name="adj" fmla="val 18182"/>
            </a:avLst>
          </a:prstGeom>
          <a:solidFill>
            <a:srgbClr val="47BCC6"/>
          </a:solidFill>
          <a:ln>
            <a:noFill/>
          </a:ln>
        </p:spPr>
      </p:sp>
      <p:sp>
        <p:nvSpPr>
          <p:cNvPr id="24" name="TextBox 24"/>
          <p:cNvSpPr txBox="1"/>
          <p:nvPr/>
        </p:nvSpPr>
        <p:spPr>
          <a:xfrm>
            <a:off x="4937522" y="4227671"/>
            <a:ext cx="708517"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64.7%</a:t>
            </a:r>
          </a:p>
        </p:txBody>
      </p:sp>
      <p:sp>
        <p:nvSpPr>
          <p:cNvPr id="25" name="TextBox 25"/>
          <p:cNvSpPr txBox="1"/>
          <p:nvPr/>
        </p:nvSpPr>
        <p:spPr>
          <a:xfrm>
            <a:off x="602361" y="4761071"/>
            <a:ext cx="1387173"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GPT-5.6 Sol</a:t>
            </a:r>
          </a:p>
        </p:txBody>
      </p:sp>
      <p:sp>
        <p:nvSpPr>
          <p:cNvPr id="26" name="Rectangle 26"/>
          <p:cNvSpPr/>
          <p:nvPr/>
        </p:nvSpPr>
        <p:spPr>
          <a:xfrm>
            <a:off x="2628900" y="4752975"/>
            <a:ext cx="2286000" cy="209550"/>
          </a:xfrm>
          <a:prstGeom prst="roundRect">
            <a:avLst>
              <a:gd name="adj" fmla="val 18182"/>
            </a:avLst>
          </a:prstGeom>
          <a:solidFill>
            <a:srgbClr val="E3E7EA"/>
          </a:solidFill>
          <a:ln>
            <a:noFill/>
          </a:ln>
        </p:spPr>
      </p:sp>
      <p:sp>
        <p:nvSpPr>
          <p:cNvPr id="27" name="Rectangle 27"/>
          <p:cNvSpPr/>
          <p:nvPr/>
        </p:nvSpPr>
        <p:spPr>
          <a:xfrm>
            <a:off x="2628900" y="4752975"/>
            <a:ext cx="1476375" cy="209550"/>
          </a:xfrm>
          <a:prstGeom prst="roundRect">
            <a:avLst>
              <a:gd name="adj" fmla="val 18182"/>
            </a:avLst>
          </a:prstGeom>
          <a:solidFill>
            <a:srgbClr val="47BCC6"/>
          </a:solidFill>
          <a:ln>
            <a:noFill/>
          </a:ln>
        </p:spPr>
      </p:sp>
      <p:sp>
        <p:nvSpPr>
          <p:cNvPr id="28" name="TextBox 28"/>
          <p:cNvSpPr txBox="1"/>
          <p:nvPr/>
        </p:nvSpPr>
        <p:spPr>
          <a:xfrm>
            <a:off x="4937522" y="4761071"/>
            <a:ext cx="708517"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64.6%</a:t>
            </a:r>
          </a:p>
        </p:txBody>
      </p:sp>
      <p:sp>
        <p:nvSpPr>
          <p:cNvPr id="29" name="TextBox 29"/>
          <p:cNvSpPr txBox="1"/>
          <p:nvPr/>
        </p:nvSpPr>
        <p:spPr>
          <a:xfrm>
            <a:off x="6468999" y="2039779"/>
            <a:ext cx="2599083"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Terminal-Bench 2.1</a:t>
            </a:r>
          </a:p>
        </p:txBody>
      </p:sp>
      <p:sp>
        <p:nvSpPr>
          <p:cNvPr id="30" name="Rectangle 30"/>
          <p:cNvSpPr/>
          <p:nvPr/>
        </p:nvSpPr>
        <p:spPr>
          <a:xfrm>
            <a:off x="6477000" y="2324100"/>
            <a:ext cx="5105400" cy="19050"/>
          </a:xfrm>
          <a:prstGeom prst="rect">
            <a:avLst/>
          </a:prstGeom>
          <a:solidFill>
            <a:srgbClr val="A3DDE3"/>
          </a:solidFill>
          <a:ln>
            <a:noFill/>
          </a:ln>
        </p:spPr>
      </p:sp>
      <p:sp>
        <p:nvSpPr>
          <p:cNvPr id="31" name="TextBox 31"/>
          <p:cNvSpPr txBox="1"/>
          <p:nvPr/>
        </p:nvSpPr>
        <p:spPr>
          <a:xfrm>
            <a:off x="6469761" y="2627471"/>
            <a:ext cx="2047650"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GPT-5.6 Sol Ultra</a:t>
            </a:r>
          </a:p>
        </p:txBody>
      </p:sp>
      <p:sp>
        <p:nvSpPr>
          <p:cNvPr id="32" name="Rectangle 32"/>
          <p:cNvSpPr/>
          <p:nvPr/>
        </p:nvSpPr>
        <p:spPr>
          <a:xfrm>
            <a:off x="8534400" y="2619375"/>
            <a:ext cx="2286000" cy="209550"/>
          </a:xfrm>
          <a:prstGeom prst="roundRect">
            <a:avLst>
              <a:gd name="adj" fmla="val 18182"/>
            </a:avLst>
          </a:prstGeom>
          <a:solidFill>
            <a:srgbClr val="E3E7EA"/>
          </a:solidFill>
          <a:ln>
            <a:noFill/>
          </a:ln>
        </p:spPr>
      </p:sp>
      <p:sp>
        <p:nvSpPr>
          <p:cNvPr id="33" name="Rectangle 33"/>
          <p:cNvSpPr/>
          <p:nvPr/>
        </p:nvSpPr>
        <p:spPr>
          <a:xfrm>
            <a:off x="8534400" y="2619375"/>
            <a:ext cx="2105025" cy="209550"/>
          </a:xfrm>
          <a:prstGeom prst="roundRect">
            <a:avLst>
              <a:gd name="adj" fmla="val 18182"/>
            </a:avLst>
          </a:prstGeom>
          <a:solidFill>
            <a:srgbClr val="264DBF"/>
          </a:solidFill>
          <a:ln>
            <a:noFill/>
          </a:ln>
        </p:spPr>
      </p:sp>
      <p:sp>
        <p:nvSpPr>
          <p:cNvPr id="34" name="TextBox 34"/>
          <p:cNvSpPr txBox="1"/>
          <p:nvPr/>
        </p:nvSpPr>
        <p:spPr>
          <a:xfrm>
            <a:off x="10881122" y="2627471"/>
            <a:ext cx="708517"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91.9%</a:t>
            </a:r>
          </a:p>
        </p:txBody>
      </p:sp>
      <p:sp>
        <p:nvSpPr>
          <p:cNvPr id="35" name="TextBox 35"/>
          <p:cNvSpPr txBox="1"/>
          <p:nvPr/>
        </p:nvSpPr>
        <p:spPr>
          <a:xfrm>
            <a:off x="6469761" y="3160871"/>
            <a:ext cx="1387173"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GPT-5.6 Sol</a:t>
            </a:r>
          </a:p>
        </p:txBody>
      </p:sp>
      <p:sp>
        <p:nvSpPr>
          <p:cNvPr id="36" name="Rectangle 36"/>
          <p:cNvSpPr/>
          <p:nvPr/>
        </p:nvSpPr>
        <p:spPr>
          <a:xfrm>
            <a:off x="8534400" y="3152775"/>
            <a:ext cx="2286000" cy="209550"/>
          </a:xfrm>
          <a:prstGeom prst="roundRect">
            <a:avLst>
              <a:gd name="adj" fmla="val 18182"/>
            </a:avLst>
          </a:prstGeom>
          <a:solidFill>
            <a:srgbClr val="E3E7EA"/>
          </a:solidFill>
          <a:ln>
            <a:noFill/>
          </a:ln>
        </p:spPr>
      </p:sp>
      <p:sp>
        <p:nvSpPr>
          <p:cNvPr id="37" name="Rectangle 37"/>
          <p:cNvSpPr/>
          <p:nvPr/>
        </p:nvSpPr>
        <p:spPr>
          <a:xfrm>
            <a:off x="8534400" y="3152775"/>
            <a:ext cx="2028825" cy="209550"/>
          </a:xfrm>
          <a:prstGeom prst="roundRect">
            <a:avLst>
              <a:gd name="adj" fmla="val 18182"/>
            </a:avLst>
          </a:prstGeom>
          <a:solidFill>
            <a:srgbClr val="264DBF"/>
          </a:solidFill>
          <a:ln>
            <a:noFill/>
          </a:ln>
        </p:spPr>
      </p:sp>
      <p:sp>
        <p:nvSpPr>
          <p:cNvPr id="38" name="TextBox 38"/>
          <p:cNvSpPr txBox="1"/>
          <p:nvPr/>
        </p:nvSpPr>
        <p:spPr>
          <a:xfrm>
            <a:off x="10881122" y="3160871"/>
            <a:ext cx="708517"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88.8%</a:t>
            </a:r>
          </a:p>
        </p:txBody>
      </p:sp>
      <p:sp>
        <p:nvSpPr>
          <p:cNvPr id="39" name="TextBox 39"/>
          <p:cNvSpPr txBox="1"/>
          <p:nvPr/>
        </p:nvSpPr>
        <p:spPr>
          <a:xfrm>
            <a:off x="6469761" y="3694271"/>
            <a:ext cx="1849263"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Claude Mythos 5</a:t>
            </a:r>
          </a:p>
        </p:txBody>
      </p:sp>
      <p:sp>
        <p:nvSpPr>
          <p:cNvPr id="40" name="Rectangle 40"/>
          <p:cNvSpPr/>
          <p:nvPr/>
        </p:nvSpPr>
        <p:spPr>
          <a:xfrm>
            <a:off x="8534400" y="3686175"/>
            <a:ext cx="2286000" cy="209550"/>
          </a:xfrm>
          <a:prstGeom prst="roundRect">
            <a:avLst>
              <a:gd name="adj" fmla="val 18182"/>
            </a:avLst>
          </a:prstGeom>
          <a:solidFill>
            <a:srgbClr val="E3E7EA"/>
          </a:solidFill>
          <a:ln>
            <a:noFill/>
          </a:ln>
        </p:spPr>
      </p:sp>
      <p:sp>
        <p:nvSpPr>
          <p:cNvPr id="41" name="Rectangle 41"/>
          <p:cNvSpPr/>
          <p:nvPr/>
        </p:nvSpPr>
        <p:spPr>
          <a:xfrm>
            <a:off x="8534400" y="3686175"/>
            <a:ext cx="2009775" cy="209550"/>
          </a:xfrm>
          <a:prstGeom prst="roundRect">
            <a:avLst>
              <a:gd name="adj" fmla="val 18182"/>
            </a:avLst>
          </a:prstGeom>
          <a:solidFill>
            <a:srgbClr val="264DBF"/>
          </a:solidFill>
          <a:ln>
            <a:noFill/>
          </a:ln>
        </p:spPr>
      </p:sp>
      <p:sp>
        <p:nvSpPr>
          <p:cNvPr id="42" name="TextBox 42"/>
          <p:cNvSpPr txBox="1"/>
          <p:nvPr/>
        </p:nvSpPr>
        <p:spPr>
          <a:xfrm>
            <a:off x="10881122" y="3694271"/>
            <a:ext cx="708517"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88.0%</a:t>
            </a:r>
          </a:p>
        </p:txBody>
      </p:sp>
      <p:sp>
        <p:nvSpPr>
          <p:cNvPr id="43" name="Rectangle 43"/>
          <p:cNvSpPr/>
          <p:nvPr/>
        </p:nvSpPr>
        <p:spPr>
          <a:xfrm>
            <a:off x="609600" y="5105400"/>
            <a:ext cx="10972800" cy="819150"/>
          </a:xfrm>
          <a:prstGeom prst="roundRect">
            <a:avLst>
              <a:gd name="adj" fmla="val 9302"/>
            </a:avLst>
          </a:prstGeom>
          <a:solidFill>
            <a:srgbClr val="F7F9FA"/>
          </a:solidFill>
          <a:ln w="14288">
            <a:solidFill>
              <a:srgbClr val="E3E7EA"/>
            </a:solidFill>
          </a:ln>
        </p:spPr>
      </p:sp>
      <p:sp>
        <p:nvSpPr>
          <p:cNvPr id="44" name="TextBox 44"/>
          <p:cNvSpPr txBox="1"/>
          <p:nvPr/>
        </p:nvSpPr>
        <p:spPr>
          <a:xfrm>
            <a:off x="869061" y="5294471"/>
            <a:ext cx="9060513"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いずれも各社が自社のハーネスで測った値です（2026年7月9日時点）。</a:t>
            </a:r>
          </a:p>
          <a:p>
            <a:pPr algn="l">
              <a:lnSpc>
                <a:spcPts val="2250"/>
              </a:lnSpc>
            </a:pPr>
            <a:r>
              <a:rPr lang="zh-CN" sz="1420" dirty="0">
                <a:solidFill>
                  <a:srgbClr val="484848"/>
                </a:solidFill>
                <a:latin typeface="Zen Kaku Gothic New"/>
                <a:ea typeface="Zen Kaku Gothic New"/>
                <a:cs typeface="Zen Kaku Gothic New"/>
              </a:rPr>
              <a:t>xAI は同じ Terminal-Bench 2.1 で Claude Fable 5 (max) 84.3% と報告しています。</a:t>
            </a:r>
          </a:p>
        </p:txBody>
      </p:sp>
      <p:sp>
        <p:nvSpPr>
          <p:cNvPr id="45" name="TextBox 45"/>
          <p:cNvSpPr txBox="1"/>
          <p:nvPr/>
        </p:nvSpPr>
        <p:spPr>
          <a:xfrm>
            <a:off x="602361" y="6094571"/>
            <a:ext cx="488451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https://openai.com/index/gpt-5-6/</a:t>
            </a:r>
          </a:p>
        </p:txBody>
      </p:sp>
      <p:sp>
        <p:nvSpPr>
          <p:cNvPr id="46" name="TextBox 4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7" name="TextBox 4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34</a:t>
            </a:r>
          </a:p>
        </p:txBody>
      </p:sp>
    </p:spTree>
  </p:cSld>
  <p:clrMapOvr>
    <a:masterClrMapping/>
  </p:clrMapOvr>
  <p:transition xmlns:p14="http://schemas.microsoft.com/office/powerpoint/2010/main" p14:dur="40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同じ名前でも数字が違う</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90165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共通ハーネスの最高は</a:t>
            </a:r>
            <a:r>
              <a:rPr lang="en-US" sz="2480" b="1" dirty="0">
                <a:solidFill>
                  <a:srgbClr val="264DBF"/>
                </a:solidFill>
                <a:latin typeface="Zen Kaku Gothic New"/>
                <a:ea typeface="Zen Kaku Gothic New"/>
                <a:cs typeface="Zen Kaku Gothic New"/>
              </a:rPr>
              <a:t>76.80%</a:t>
            </a:r>
            <a:r>
              <a:rPr lang="zh-CN" sz="2480" b="1" dirty="0">
                <a:solidFill>
                  <a:srgbClr val="000000"/>
                </a:solidFill>
                <a:latin typeface="Zen Kaku Gothic New"/>
                <a:ea typeface="Zen Kaku Gothic New"/>
                <a:cs typeface="Zen Kaku Gothic New"/>
              </a:rPr>
              <a:t>、自己申告は90%台です。</a:t>
            </a:r>
          </a:p>
        </p:txBody>
      </p:sp>
      <p:sp>
        <p:nvSpPr>
          <p:cNvPr id="7" name="Rectangle 7"/>
          <p:cNvSpPr/>
          <p:nvPr/>
        </p:nvSpPr>
        <p:spPr>
          <a:xfrm>
            <a:off x="666750" y="2095500"/>
            <a:ext cx="5267325" cy="3429000"/>
          </a:xfrm>
          <a:prstGeom prst="roundRect">
            <a:avLst>
              <a:gd name="adj" fmla="val 2222"/>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38350"/>
            <a:ext cx="5267325" cy="3429000"/>
          </a:xfrm>
          <a:prstGeom prst="rect">
            <a:avLst/>
          </a:prstGeom>
        </p:spPr>
      </p:pic>
      <p:sp>
        <p:nvSpPr>
          <p:cNvPr id="9" name="Rectangle 9"/>
          <p:cNvSpPr/>
          <p:nvPr/>
        </p:nvSpPr>
        <p:spPr>
          <a:xfrm>
            <a:off x="609600" y="2038350"/>
            <a:ext cx="5267325" cy="3429000"/>
          </a:xfrm>
          <a:prstGeom prst="roundRect">
            <a:avLst>
              <a:gd name="adj" fmla="val 2222"/>
            </a:avLst>
          </a:prstGeom>
          <a:noFill/>
          <a:ln w="14288">
            <a:solidFill>
              <a:srgbClr val="E3E7EA"/>
            </a:solidFill>
          </a:ln>
        </p:spPr>
      </p:sp>
      <p:sp>
        <p:nvSpPr>
          <p:cNvPr id="10" name="TextBox 10"/>
          <p:cNvSpPr txBox="1"/>
          <p:nvPr/>
        </p:nvSpPr>
        <p:spPr>
          <a:xfrm>
            <a:off x="602361" y="5618321"/>
            <a:ext cx="541228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SWE-bench 公式リーダーボード（実画面）</a:t>
            </a:r>
          </a:p>
        </p:txBody>
      </p:sp>
      <p:sp>
        <p:nvSpPr>
          <p:cNvPr id="11" name="Ellipse 11"/>
          <p:cNvSpPr/>
          <p:nvPr/>
        </p:nvSpPr>
        <p:spPr>
          <a:xfrm>
            <a:off x="6200775" y="2200275"/>
            <a:ext cx="323850" cy="323850"/>
          </a:xfrm>
          <a:prstGeom prst="ellipse">
            <a:avLst/>
          </a:prstGeom>
          <a:solidFill>
            <a:srgbClr val="264DBF"/>
          </a:solidFill>
          <a:ln>
            <a:noFill/>
          </a:ln>
        </p:spPr>
      </p:sp>
      <p:sp>
        <p:nvSpPr>
          <p:cNvPr id="12" name="TextBox 12"/>
          <p:cNvSpPr txBox="1"/>
          <p:nvPr/>
        </p:nvSpPr>
        <p:spPr>
          <a:xfrm>
            <a:off x="6287528" y="22655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6640449" y="2258854"/>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共通ハーネスの値</a:t>
            </a:r>
          </a:p>
        </p:txBody>
      </p:sp>
      <p:sp>
        <p:nvSpPr>
          <p:cNvPr id="14" name="TextBox 14"/>
          <p:cNvSpPr txBox="1"/>
          <p:nvPr/>
        </p:nvSpPr>
        <p:spPr>
          <a:xfrm>
            <a:off x="6641211" y="2589371"/>
            <a:ext cx="4519851"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mini-SWE-agent v2・500問での</a:t>
            </a:r>
          </a:p>
          <a:p>
            <a:pPr algn="l">
              <a:lnSpc>
                <a:spcPts val="2100"/>
              </a:lnSpc>
            </a:pPr>
            <a:r>
              <a:rPr lang="zh-CN" sz="1420" dirty="0">
                <a:solidFill>
                  <a:srgbClr val="484848"/>
                </a:solidFill>
                <a:latin typeface="Zen Kaku Gothic New"/>
                <a:ea typeface="Zen Kaku Gothic New"/>
                <a:cs typeface="Zen Kaku Gothic New"/>
              </a:rPr>
              <a:t>SWE-bench Verified の最高は76.80%です</a:t>
            </a:r>
          </a:p>
          <a:p>
            <a:pPr algn="l">
              <a:lnSpc>
                <a:spcPts val="2100"/>
              </a:lnSpc>
            </a:pPr>
            <a:r>
              <a:rPr lang="zh-CN" sz="1420" dirty="0">
                <a:solidFill>
                  <a:srgbClr val="484848"/>
                </a:solidFill>
                <a:latin typeface="Zen Kaku Gothic New"/>
                <a:ea typeface="Zen Kaku Gothic New"/>
                <a:cs typeface="Zen Kaku Gothic New"/>
              </a:rPr>
              <a:t>（2026年2月17日時点）。</a:t>
            </a:r>
          </a:p>
        </p:txBody>
      </p:sp>
      <p:sp>
        <p:nvSpPr>
          <p:cNvPr id="15" name="Ellipse 15"/>
          <p:cNvSpPr/>
          <p:nvPr/>
        </p:nvSpPr>
        <p:spPr>
          <a:xfrm>
            <a:off x="6200775" y="3419475"/>
            <a:ext cx="323850" cy="323850"/>
          </a:xfrm>
          <a:prstGeom prst="ellipse">
            <a:avLst/>
          </a:prstGeom>
          <a:solidFill>
            <a:srgbClr val="264DBF"/>
          </a:solidFill>
          <a:ln>
            <a:noFill/>
          </a:ln>
        </p:spPr>
      </p:sp>
      <p:sp>
        <p:nvSpPr>
          <p:cNvPr id="16" name="TextBox 16"/>
          <p:cNvSpPr txBox="1"/>
          <p:nvPr/>
        </p:nvSpPr>
        <p:spPr>
          <a:xfrm>
            <a:off x="6287528" y="34847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6640449" y="3478054"/>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ベンダーの自己申告</a:t>
            </a:r>
          </a:p>
        </p:txBody>
      </p:sp>
      <p:sp>
        <p:nvSpPr>
          <p:cNvPr id="18" name="TextBox 18"/>
          <p:cNvSpPr txBox="1"/>
          <p:nvPr/>
        </p:nvSpPr>
        <p:spPr>
          <a:xfrm>
            <a:off x="6641211" y="3808571"/>
            <a:ext cx="444927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同じベンチマーク名で90%台が並びます。</a:t>
            </a:r>
          </a:p>
          <a:p>
            <a:pPr algn="l">
              <a:lnSpc>
                <a:spcPts val="2100"/>
              </a:lnSpc>
            </a:pPr>
            <a:r>
              <a:rPr lang="zh-CN" sz="1420" dirty="0">
                <a:solidFill>
                  <a:srgbClr val="484848"/>
                </a:solidFill>
                <a:latin typeface="Zen Kaku Gothic New"/>
                <a:ea typeface="Zen Kaku Gothic New"/>
                <a:cs typeface="Zen Kaku Gothic New"/>
              </a:rPr>
              <a:t>測定元がそろっていません。</a:t>
            </a:r>
          </a:p>
        </p:txBody>
      </p:sp>
      <p:sp>
        <p:nvSpPr>
          <p:cNvPr id="19" name="Ellipse 19"/>
          <p:cNvSpPr/>
          <p:nvPr/>
        </p:nvSpPr>
        <p:spPr>
          <a:xfrm>
            <a:off x="6200775" y="4467225"/>
            <a:ext cx="323850" cy="323850"/>
          </a:xfrm>
          <a:prstGeom prst="ellipse">
            <a:avLst/>
          </a:prstGeom>
          <a:solidFill>
            <a:srgbClr val="264DBF"/>
          </a:solidFill>
          <a:ln>
            <a:noFill/>
          </a:ln>
        </p:spPr>
      </p:sp>
      <p:sp>
        <p:nvSpPr>
          <p:cNvPr id="20" name="TextBox 20"/>
          <p:cNvSpPr txBox="1"/>
          <p:nvPr/>
        </p:nvSpPr>
        <p:spPr>
          <a:xfrm>
            <a:off x="6287528" y="45324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6640449" y="4525804"/>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実務規模はさらに下がる</a:t>
            </a:r>
          </a:p>
        </p:txBody>
      </p:sp>
      <p:sp>
        <p:nvSpPr>
          <p:cNvPr id="22" name="TextBox 22"/>
          <p:cNvSpPr txBox="1"/>
          <p:nvPr/>
        </p:nvSpPr>
        <p:spPr>
          <a:xfrm>
            <a:off x="6641211" y="4856321"/>
            <a:ext cx="4437507"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SWE-bench Pro の公開セット731問では</a:t>
            </a:r>
          </a:p>
          <a:p>
            <a:pPr algn="l">
              <a:lnSpc>
                <a:spcPts val="2100"/>
              </a:lnSpc>
            </a:pPr>
            <a:r>
              <a:rPr lang="zh-CN" sz="1420" dirty="0">
                <a:solidFill>
                  <a:srgbClr val="484848"/>
                </a:solidFill>
                <a:latin typeface="Zen Kaku Gothic New"/>
                <a:ea typeface="Zen Kaku Gothic New"/>
                <a:cs typeface="Zen Kaku Gothic New"/>
              </a:rPr>
              <a:t>最高61.5%です（2026年7月28日時点）。</a:t>
            </a:r>
          </a:p>
        </p:txBody>
      </p:sp>
      <p:sp>
        <p:nvSpPr>
          <p:cNvPr id="23" name="TextBox 23"/>
          <p:cNvSpPr txBox="1"/>
          <p:nvPr/>
        </p:nvSpPr>
        <p:spPr>
          <a:xfrm>
            <a:off x="602361" y="5942171"/>
            <a:ext cx="6931342" cy="52635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出典: https://www.swebench.com/</a:t>
            </a:r>
          </a:p>
          <a:p>
            <a:pPr algn="l">
              <a:lnSpc>
                <a:spcPts val="1950"/>
              </a:lnSpc>
            </a:pPr>
            <a:r>
              <a:rPr lang="en-US" sz="1420" dirty="0">
                <a:solidFill>
                  <a:srgbClr val="999999"/>
                </a:solidFill>
                <a:latin typeface="Zen Kaku Gothic New"/>
                <a:ea typeface="Zen Kaku Gothic New"/>
                <a:cs typeface="Zen Kaku Gothic New"/>
              </a:rPr>
              <a:t>https://labs.scale.com/leaderboard/swe_bench_pro_public</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35</a:t>
            </a:r>
          </a:p>
        </p:txBody>
      </p:sp>
    </p:spTree>
  </p:cSld>
  <p:clrMapOvr>
    <a:masterClrMapping/>
  </p:clrMapOvr>
  <p:transition xmlns:p14="http://schemas.microsoft.com/office/powerpoint/2010/main" p14:dur="40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0637215"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ベンチマークの数字を見たとき、最初に確認するのはどれですか。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460914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順位表で1位になっているモデルはどれか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42252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上位モデルのスコア差が何ポイントか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29870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誰のハーネスで測った値か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34823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何社のモデルが参加しているか</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36</a:t>
            </a:r>
          </a:p>
        </p:txBody>
      </p:sp>
    </p:spTree>
  </p:cSld>
  <p:clrMapOvr>
    <a:masterClrMapping/>
  </p:clrMapOvr>
  <p:transition xmlns:p14="http://schemas.microsoft.com/office/powerpoint/2010/main" p14:dur="40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991509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C</a:t>
            </a:r>
            <a:r>
              <a:rPr lang="zh-CN" sz="2250" b="1" dirty="0">
                <a:solidFill>
                  <a:srgbClr val="000000"/>
                </a:solidFill>
                <a:latin typeface="Zen Kaku Gothic New"/>
                <a:ea typeface="Zen Kaku Gothic New"/>
                <a:cs typeface="Zen Kaku Gothic New"/>
              </a:rPr>
              <a:t>。誰のハーネスで測った値かを先に見ます。</a:t>
            </a:r>
          </a:p>
        </p:txBody>
      </p:sp>
      <p:sp>
        <p:nvSpPr>
          <p:cNvPr id="9" name="Rectangle 9"/>
          <p:cNvSpPr/>
          <p:nvPr/>
        </p:nvSpPr>
        <p:spPr>
          <a:xfrm>
            <a:off x="609600" y="1866900"/>
            <a:ext cx="10972800" cy="857250"/>
          </a:xfrm>
          <a:prstGeom prst="roundRect">
            <a:avLst>
              <a:gd name="adj" fmla="val 11111"/>
            </a:avLst>
          </a:prstGeom>
          <a:solidFill>
            <a:srgbClr val="EEF6F7"/>
          </a:solidFill>
          <a:ln>
            <a:noFill/>
          </a:ln>
        </p:spPr>
      </p:sp>
      <p:sp>
        <p:nvSpPr>
          <p:cNvPr id="10" name="Rectangle 10"/>
          <p:cNvSpPr/>
          <p:nvPr/>
        </p:nvSpPr>
        <p:spPr>
          <a:xfrm>
            <a:off x="609600" y="1866900"/>
            <a:ext cx="76200" cy="857250"/>
          </a:xfrm>
          <a:prstGeom prst="roundRect">
            <a:avLst>
              <a:gd name="adj" fmla="val 50000"/>
            </a:avLst>
          </a:prstGeom>
          <a:solidFill>
            <a:srgbClr val="47BCC6"/>
          </a:solidFill>
          <a:ln>
            <a:noFill/>
          </a:ln>
        </p:spPr>
      </p:sp>
      <p:sp>
        <p:nvSpPr>
          <p:cNvPr id="11" name="Ellipse 11"/>
          <p:cNvSpPr/>
          <p:nvPr/>
        </p:nvSpPr>
        <p:spPr>
          <a:xfrm>
            <a:off x="876300" y="2066925"/>
            <a:ext cx="457200" cy="457200"/>
          </a:xfrm>
          <a:prstGeom prst="ellipse">
            <a:avLst/>
          </a:prstGeom>
          <a:solidFill>
            <a:srgbClr val="47BCC6"/>
          </a:solidFill>
          <a:ln>
            <a:noFill/>
          </a:ln>
        </p:spPr>
      </p:sp>
      <p:sp>
        <p:nvSpPr>
          <p:cNvPr id="12" name="TextBox 12"/>
          <p:cNvSpPr txBox="1"/>
          <p:nvPr/>
        </p:nvSpPr>
        <p:spPr>
          <a:xfrm>
            <a:off x="1011807" y="2193608"/>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C</a:t>
            </a:r>
          </a:p>
        </p:txBody>
      </p:sp>
      <p:sp>
        <p:nvSpPr>
          <p:cNvPr id="13" name="TextBox 13"/>
          <p:cNvSpPr txBox="1"/>
          <p:nvPr/>
        </p:nvSpPr>
        <p:spPr>
          <a:xfrm>
            <a:off x="1497330" y="2057400"/>
            <a:ext cx="37337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誰のハーネスで測った値か</a:t>
            </a:r>
          </a:p>
        </p:txBody>
      </p:sp>
      <p:sp>
        <p:nvSpPr>
          <p:cNvPr id="14" name="TextBox 14"/>
          <p:cNvSpPr txBox="1"/>
          <p:nvPr/>
        </p:nvSpPr>
        <p:spPr>
          <a:xfrm>
            <a:off x="1497711" y="2379821"/>
            <a:ext cx="833118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共通ハーネスの最高は76.80%、同じ名前でベンダーは90%台を出しています。</a:t>
            </a:r>
          </a:p>
        </p:txBody>
      </p:sp>
      <p:sp>
        <p:nvSpPr>
          <p:cNvPr id="15" name="Rectangle 15"/>
          <p:cNvSpPr/>
          <p:nvPr/>
        </p:nvSpPr>
        <p:spPr>
          <a:xfrm>
            <a:off x="609600" y="2876550"/>
            <a:ext cx="10972800" cy="685800"/>
          </a:xfrm>
          <a:prstGeom prst="roundRect">
            <a:avLst>
              <a:gd name="adj" fmla="val 11111"/>
            </a:avLst>
          </a:prstGeom>
          <a:solidFill>
            <a:srgbClr val="F5F7F8"/>
          </a:solidFill>
          <a:ln>
            <a:noFill/>
          </a:ln>
        </p:spPr>
      </p:sp>
      <p:sp>
        <p:nvSpPr>
          <p:cNvPr id="16" name="Ellipse 16"/>
          <p:cNvSpPr/>
          <p:nvPr/>
        </p:nvSpPr>
        <p:spPr>
          <a:xfrm>
            <a:off x="828675" y="3057525"/>
            <a:ext cx="323850" cy="323850"/>
          </a:xfrm>
          <a:prstGeom prst="ellipse">
            <a:avLst/>
          </a:prstGeom>
          <a:solidFill>
            <a:srgbClr val="E6ECEE"/>
          </a:solidFill>
          <a:ln>
            <a:noFill/>
          </a:ln>
        </p:spPr>
      </p:sp>
      <p:sp>
        <p:nvSpPr>
          <p:cNvPr id="17" name="TextBox 17"/>
          <p:cNvSpPr txBox="1"/>
          <p:nvPr/>
        </p:nvSpPr>
        <p:spPr>
          <a:xfrm>
            <a:off x="918665" y="3138964"/>
            <a:ext cx="143870" cy="249364"/>
          </a:xfrm>
          <a:prstGeom prst="rect">
            <a:avLst/>
          </a:prstGeom>
          <a:noFill/>
          <a:ln>
            <a:noFill/>
          </a:ln>
        </p:spPr>
        <p:txBody>
          <a:bodyPr wrap="none" lIns="0" tIns="0" rIns="0" bIns="0" anchor="t" anchorCtr="0">
            <a:spAutoFit/>
          </a:bodyPr>
          <a:lstStyle/>
          <a:p>
            <a:pPr algn="ctr"/>
            <a:r>
              <a:rPr lang="en-US" sz="1280" b="1" dirty="0">
                <a:solidFill>
                  <a:srgbClr val="6B7A7F"/>
                </a:solidFill>
                <a:latin typeface="Zen Kaku Gothic New"/>
                <a:ea typeface="Zen Kaku Gothic New"/>
                <a:cs typeface="Zen Kaku Gothic New"/>
              </a:rPr>
              <a:t>A</a:t>
            </a:r>
          </a:p>
        </p:txBody>
      </p:sp>
      <p:sp>
        <p:nvSpPr>
          <p:cNvPr id="18" name="TextBox 18"/>
          <p:cNvSpPr txBox="1"/>
          <p:nvPr/>
        </p:nvSpPr>
        <p:spPr>
          <a:xfrm>
            <a:off x="1326261" y="3008471"/>
            <a:ext cx="2373623"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順位表で1位のモデル</a:t>
            </a:r>
          </a:p>
        </p:txBody>
      </p:sp>
      <p:sp>
        <p:nvSpPr>
          <p:cNvPr id="19" name="TextBox 19"/>
          <p:cNvSpPr txBox="1"/>
          <p:nvPr/>
        </p:nvSpPr>
        <p:spPr>
          <a:xfrm>
            <a:off x="1326261" y="3275171"/>
            <a:ext cx="884877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評価軸が変われば順位も入れ替わります。1位という事実だけでは決められません。</a:t>
            </a:r>
          </a:p>
        </p:txBody>
      </p:sp>
      <p:sp>
        <p:nvSpPr>
          <p:cNvPr id="20" name="Rectangle 20"/>
          <p:cNvSpPr/>
          <p:nvPr/>
        </p:nvSpPr>
        <p:spPr>
          <a:xfrm>
            <a:off x="609600" y="3676650"/>
            <a:ext cx="10972800" cy="685800"/>
          </a:xfrm>
          <a:prstGeom prst="roundRect">
            <a:avLst>
              <a:gd name="adj" fmla="val 11111"/>
            </a:avLst>
          </a:prstGeom>
          <a:solidFill>
            <a:srgbClr val="F5F7F8"/>
          </a:solidFill>
          <a:ln>
            <a:noFill/>
          </a:ln>
        </p:spPr>
      </p:sp>
      <p:sp>
        <p:nvSpPr>
          <p:cNvPr id="21" name="Ellipse 21"/>
          <p:cNvSpPr/>
          <p:nvPr/>
        </p:nvSpPr>
        <p:spPr>
          <a:xfrm>
            <a:off x="828675" y="3857625"/>
            <a:ext cx="323850" cy="323850"/>
          </a:xfrm>
          <a:prstGeom prst="ellipse">
            <a:avLst/>
          </a:prstGeom>
          <a:solidFill>
            <a:srgbClr val="E6ECEE"/>
          </a:solidFill>
          <a:ln>
            <a:noFill/>
          </a:ln>
        </p:spPr>
      </p:sp>
      <p:sp>
        <p:nvSpPr>
          <p:cNvPr id="22" name="TextBox 22"/>
          <p:cNvSpPr txBox="1"/>
          <p:nvPr/>
        </p:nvSpPr>
        <p:spPr>
          <a:xfrm>
            <a:off x="918665" y="3939064"/>
            <a:ext cx="143870" cy="249364"/>
          </a:xfrm>
          <a:prstGeom prst="rect">
            <a:avLst/>
          </a:prstGeom>
          <a:noFill/>
          <a:ln>
            <a:noFill/>
          </a:ln>
        </p:spPr>
        <p:txBody>
          <a:bodyPr wrap="none" lIns="0" tIns="0" rIns="0" bIns="0" anchor="t" anchorCtr="0">
            <a:spAutoFit/>
          </a:bodyPr>
          <a:lstStyle/>
          <a:p>
            <a:pPr algn="ctr"/>
            <a:r>
              <a:rPr lang="en-US" sz="1280" b="1" dirty="0">
                <a:solidFill>
                  <a:srgbClr val="6B7A7F"/>
                </a:solidFill>
                <a:latin typeface="Zen Kaku Gothic New"/>
                <a:ea typeface="Zen Kaku Gothic New"/>
                <a:cs typeface="Zen Kaku Gothic New"/>
              </a:rPr>
              <a:t>B</a:t>
            </a:r>
          </a:p>
        </p:txBody>
      </p:sp>
      <p:sp>
        <p:nvSpPr>
          <p:cNvPr id="23" name="TextBox 23"/>
          <p:cNvSpPr txBox="1"/>
          <p:nvPr/>
        </p:nvSpPr>
        <p:spPr>
          <a:xfrm>
            <a:off x="1326261" y="3808571"/>
            <a:ext cx="2484787"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上位モデルのスコア差</a:t>
            </a:r>
          </a:p>
        </p:txBody>
      </p:sp>
      <p:sp>
        <p:nvSpPr>
          <p:cNvPr id="24" name="TextBox 24"/>
          <p:cNvSpPr txBox="1"/>
          <p:nvPr/>
        </p:nvSpPr>
        <p:spPr>
          <a:xfrm>
            <a:off x="1326261" y="4075271"/>
            <a:ext cx="683723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測定元がそろっていない値の差は、比べても意味が残りません。</a:t>
            </a:r>
          </a:p>
        </p:txBody>
      </p:sp>
      <p:sp>
        <p:nvSpPr>
          <p:cNvPr id="25" name="Rectangle 25"/>
          <p:cNvSpPr/>
          <p:nvPr/>
        </p:nvSpPr>
        <p:spPr>
          <a:xfrm>
            <a:off x="609600" y="4476750"/>
            <a:ext cx="10972800" cy="685800"/>
          </a:xfrm>
          <a:prstGeom prst="roundRect">
            <a:avLst>
              <a:gd name="adj" fmla="val 11111"/>
            </a:avLst>
          </a:prstGeom>
          <a:solidFill>
            <a:srgbClr val="F5F7F8"/>
          </a:solidFill>
          <a:ln>
            <a:noFill/>
          </a:ln>
        </p:spPr>
      </p:sp>
      <p:sp>
        <p:nvSpPr>
          <p:cNvPr id="26" name="Ellipse 26"/>
          <p:cNvSpPr/>
          <p:nvPr/>
        </p:nvSpPr>
        <p:spPr>
          <a:xfrm>
            <a:off x="828675" y="4657725"/>
            <a:ext cx="323850" cy="323850"/>
          </a:xfrm>
          <a:prstGeom prst="ellipse">
            <a:avLst/>
          </a:prstGeom>
          <a:solidFill>
            <a:srgbClr val="E6ECEE"/>
          </a:solidFill>
          <a:ln>
            <a:noFill/>
          </a:ln>
        </p:spPr>
      </p:sp>
      <p:sp>
        <p:nvSpPr>
          <p:cNvPr id="27" name="TextBox 27"/>
          <p:cNvSpPr txBox="1"/>
          <p:nvPr/>
        </p:nvSpPr>
        <p:spPr>
          <a:xfrm>
            <a:off x="918665" y="4739164"/>
            <a:ext cx="143870" cy="249364"/>
          </a:xfrm>
          <a:prstGeom prst="rect">
            <a:avLst/>
          </a:prstGeom>
          <a:noFill/>
          <a:ln>
            <a:noFill/>
          </a:ln>
        </p:spPr>
        <p:txBody>
          <a:bodyPr wrap="none" lIns="0" tIns="0" rIns="0" bIns="0" anchor="t" anchorCtr="0">
            <a:spAutoFit/>
          </a:bodyPr>
          <a:lstStyle/>
          <a:p>
            <a:pPr algn="ctr"/>
            <a:r>
              <a:rPr lang="en-US" sz="1280" b="1" dirty="0">
                <a:solidFill>
                  <a:srgbClr val="6B7A7F"/>
                </a:solidFill>
                <a:latin typeface="Zen Kaku Gothic New"/>
                <a:ea typeface="Zen Kaku Gothic New"/>
                <a:cs typeface="Zen Kaku Gothic New"/>
              </a:rPr>
              <a:t>D</a:t>
            </a:r>
          </a:p>
        </p:txBody>
      </p:sp>
      <p:sp>
        <p:nvSpPr>
          <p:cNvPr id="28" name="TextBox 28"/>
          <p:cNvSpPr txBox="1"/>
          <p:nvPr/>
        </p:nvSpPr>
        <p:spPr>
          <a:xfrm>
            <a:off x="1326261" y="4608671"/>
            <a:ext cx="2731818"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参加しているモデルの数</a:t>
            </a:r>
          </a:p>
        </p:txBody>
      </p:sp>
      <p:sp>
        <p:nvSpPr>
          <p:cNvPr id="29" name="TextBox 29"/>
          <p:cNvSpPr txBox="1"/>
          <p:nvPr/>
        </p:nvSpPr>
        <p:spPr>
          <a:xfrm>
            <a:off x="1326261" y="4875371"/>
            <a:ext cx="636670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数が多くても、測り方がそろっている保証にはなりません。</a:t>
            </a:r>
          </a:p>
        </p:txBody>
      </p:sp>
      <p:sp>
        <p:nvSpPr>
          <p:cNvPr id="30" name="Rectangle 30"/>
          <p:cNvSpPr/>
          <p:nvPr/>
        </p:nvSpPr>
        <p:spPr>
          <a:xfrm>
            <a:off x="609600" y="5353050"/>
            <a:ext cx="10972800" cy="781050"/>
          </a:xfrm>
          <a:prstGeom prst="roundRect">
            <a:avLst>
              <a:gd name="adj" fmla="val 9756"/>
            </a:avLst>
          </a:prstGeom>
          <a:solidFill>
            <a:srgbClr val="EEF6F7"/>
          </a:solidFill>
          <a:ln>
            <a:noFill/>
          </a:ln>
        </p:spPr>
      </p:sp>
      <p:sp>
        <p:nvSpPr>
          <p:cNvPr id="31" name="Rectangle 31"/>
          <p:cNvSpPr/>
          <p:nvPr/>
        </p:nvSpPr>
        <p:spPr>
          <a:xfrm>
            <a:off x="609600" y="5353050"/>
            <a:ext cx="57150" cy="781050"/>
          </a:xfrm>
          <a:prstGeom prst="roundRect">
            <a:avLst>
              <a:gd name="adj" fmla="val 50000"/>
            </a:avLst>
          </a:prstGeom>
          <a:solidFill>
            <a:srgbClr val="47BCC6"/>
          </a:solidFill>
          <a:ln>
            <a:noFill/>
          </a:ln>
        </p:spPr>
      </p:sp>
      <p:sp>
        <p:nvSpPr>
          <p:cNvPr id="32" name="TextBox 32"/>
          <p:cNvSpPr txBox="1"/>
          <p:nvPr/>
        </p:nvSpPr>
        <p:spPr>
          <a:xfrm>
            <a:off x="868680" y="55149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実務でのポイント</a:t>
            </a:r>
          </a:p>
        </p:txBody>
      </p:sp>
      <p:sp>
        <p:nvSpPr>
          <p:cNvPr id="33" name="TextBox 33"/>
          <p:cNvSpPr txBox="1"/>
          <p:nvPr/>
        </p:nvSpPr>
        <p:spPr>
          <a:xfrm>
            <a:off x="869061" y="5808821"/>
            <a:ext cx="88487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社内で引用するときは、ハーネス名・問題数・時点の3つをセットで書き写します。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37</a:t>
            </a:r>
          </a:p>
        </p:txBody>
      </p:sp>
    </p:spTree>
  </p:cSld>
  <p:clrMapOvr>
    <a:masterClrMapping/>
  </p:clrMapOvr>
  <p:transition xmlns:p14="http://schemas.microsoft.com/office/powerpoint/2010/main" p14:dur="40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飽和したベンチマーク</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18054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従来のベンチマークは</a:t>
            </a:r>
            <a:r>
              <a:rPr lang="zh-CN" sz="2480" b="1" dirty="0">
                <a:solidFill>
                  <a:srgbClr val="264DBF"/>
                </a:solidFill>
                <a:latin typeface="Zen Kaku Gothic New"/>
                <a:ea typeface="Zen Kaku Gothic New"/>
                <a:cs typeface="Zen Kaku Gothic New"/>
              </a:rPr>
              <a:t>飽和</a:t>
            </a:r>
            <a:r>
              <a:rPr lang="zh-CN" sz="2480" b="1" dirty="0">
                <a:solidFill>
                  <a:srgbClr val="000000"/>
                </a:solidFill>
                <a:latin typeface="Zen Kaku Gothic New"/>
                <a:ea typeface="Zen Kaku Gothic New"/>
                <a:cs typeface="Zen Kaku Gothic New"/>
              </a:rPr>
              <a:t>し、差が見えなくなりました。</a:t>
            </a:r>
          </a:p>
        </p:txBody>
      </p:sp>
      <p:sp>
        <p:nvSpPr>
          <p:cNvPr id="7" name="Rectangle 7"/>
          <p:cNvSpPr/>
          <p:nvPr/>
        </p:nvSpPr>
        <p:spPr>
          <a:xfrm>
            <a:off x="666750" y="2057400"/>
            <a:ext cx="6477000" cy="3848100"/>
          </a:xfrm>
          <a:prstGeom prst="roundRect">
            <a:avLst>
              <a:gd name="adj" fmla="val 1980"/>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00250"/>
            <a:ext cx="6477000" cy="3848100"/>
          </a:xfrm>
          <a:prstGeom prst="rect">
            <a:avLst/>
          </a:prstGeom>
        </p:spPr>
      </p:pic>
      <p:sp>
        <p:nvSpPr>
          <p:cNvPr id="9" name="Rectangle 9"/>
          <p:cNvSpPr/>
          <p:nvPr/>
        </p:nvSpPr>
        <p:spPr>
          <a:xfrm>
            <a:off x="609600" y="2000250"/>
            <a:ext cx="6477000" cy="3848100"/>
          </a:xfrm>
          <a:prstGeom prst="roundRect">
            <a:avLst>
              <a:gd name="adj" fmla="val 1980"/>
            </a:avLst>
          </a:prstGeom>
          <a:noFill/>
          <a:ln w="14288">
            <a:solidFill>
              <a:srgbClr val="E3E7EA"/>
            </a:solidFill>
          </a:ln>
        </p:spPr>
      </p:sp>
      <p:sp>
        <p:nvSpPr>
          <p:cNvPr id="10" name="TextBox 10"/>
          <p:cNvSpPr txBox="1"/>
          <p:nvPr/>
        </p:nvSpPr>
        <p:spPr>
          <a:xfrm>
            <a:off x="602361" y="5999321"/>
            <a:ext cx="525864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Epoch AI の MMLU 評価ページ（実画面）</a:t>
            </a:r>
          </a:p>
        </p:txBody>
      </p:sp>
      <p:sp>
        <p:nvSpPr>
          <p:cNvPr id="11" name="TextBox 11"/>
          <p:cNvSpPr txBox="1"/>
          <p:nvPr/>
        </p:nvSpPr>
        <p:spPr>
          <a:xfrm>
            <a:off x="7345299" y="2230279"/>
            <a:ext cx="780498"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MMLU</a:t>
            </a:r>
          </a:p>
        </p:txBody>
      </p:sp>
      <p:sp>
        <p:nvSpPr>
          <p:cNvPr id="12" name="Rectangle 12"/>
          <p:cNvSpPr/>
          <p:nvPr/>
        </p:nvSpPr>
        <p:spPr>
          <a:xfrm>
            <a:off x="7353300" y="2533650"/>
            <a:ext cx="1524000" cy="28575"/>
          </a:xfrm>
          <a:prstGeom prst="rect">
            <a:avLst/>
          </a:prstGeom>
          <a:solidFill>
            <a:srgbClr val="47BCC6"/>
          </a:solidFill>
          <a:ln>
            <a:noFill/>
          </a:ln>
        </p:spPr>
      </p:sp>
      <p:sp>
        <p:nvSpPr>
          <p:cNvPr id="13" name="TextBox 13"/>
          <p:cNvSpPr txBox="1"/>
          <p:nvPr/>
        </p:nvSpPr>
        <p:spPr>
          <a:xfrm>
            <a:off x="7346061" y="2741771"/>
            <a:ext cx="3508200" cy="10788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最高88%で更新が止まりました。</a:t>
            </a:r>
          </a:p>
          <a:p>
            <a:pPr algn="l">
              <a:lnSpc>
                <a:spcPts val="2100"/>
              </a:lnSpc>
            </a:pPr>
            <a:r>
              <a:rPr lang="zh-CN" sz="1420" dirty="0">
                <a:solidFill>
                  <a:srgbClr val="484848"/>
                </a:solidFill>
                <a:latin typeface="Zen Kaku Gothic New"/>
                <a:ea typeface="Zen Kaku Gothic New"/>
                <a:cs typeface="Zen Kaku Gothic New"/>
              </a:rPr>
              <a:t>評価済みは249モデルで、</a:t>
            </a:r>
          </a:p>
          <a:p>
            <a:pPr algn="l">
              <a:lnSpc>
                <a:spcPts val="2100"/>
              </a:lnSpc>
            </a:pPr>
            <a:r>
              <a:rPr lang="zh-CN" sz="1420" dirty="0">
                <a:solidFill>
                  <a:srgbClr val="484848"/>
                </a:solidFill>
                <a:latin typeface="Zen Kaku Gothic New"/>
                <a:ea typeface="Zen Kaku Gothic New"/>
                <a:cs typeface="Zen Kaku Gothic New"/>
              </a:rPr>
              <a:t>2026年のモデルは未登録です。</a:t>
            </a:r>
          </a:p>
          <a:p>
            <a:pPr algn="l">
              <a:lnSpc>
                <a:spcPts val="2100"/>
              </a:lnSpc>
            </a:pPr>
            <a:r>
              <a:rPr lang="zh-CN" sz="1420" dirty="0">
                <a:solidFill>
                  <a:srgbClr val="484848"/>
                </a:solidFill>
                <a:latin typeface="Zen Kaku Gothic New"/>
                <a:ea typeface="Zen Kaku Gothic New"/>
                <a:cs typeface="Zen Kaku Gothic New"/>
              </a:rPr>
              <a:t>（2026年7月28日時点）</a:t>
            </a:r>
          </a:p>
        </p:txBody>
      </p:sp>
      <p:sp>
        <p:nvSpPr>
          <p:cNvPr id="14" name="TextBox 14"/>
          <p:cNvSpPr txBox="1"/>
          <p:nvPr/>
        </p:nvSpPr>
        <p:spPr>
          <a:xfrm>
            <a:off x="7345299" y="4078129"/>
            <a:ext cx="1852777"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GPQA Diamond</a:t>
            </a:r>
          </a:p>
        </p:txBody>
      </p:sp>
      <p:sp>
        <p:nvSpPr>
          <p:cNvPr id="15" name="Rectangle 15"/>
          <p:cNvSpPr/>
          <p:nvPr/>
        </p:nvSpPr>
        <p:spPr>
          <a:xfrm>
            <a:off x="7353300" y="4381500"/>
            <a:ext cx="1524000" cy="28575"/>
          </a:xfrm>
          <a:prstGeom prst="rect">
            <a:avLst/>
          </a:prstGeom>
          <a:solidFill>
            <a:srgbClr val="47BCC6"/>
          </a:solidFill>
          <a:ln>
            <a:noFill/>
          </a:ln>
        </p:spPr>
      </p:sp>
      <p:sp>
        <p:nvSpPr>
          <p:cNvPr id="16" name="TextBox 16"/>
          <p:cNvSpPr txBox="1"/>
          <p:nvPr/>
        </p:nvSpPr>
        <p:spPr>
          <a:xfrm>
            <a:off x="7346061" y="4589621"/>
            <a:ext cx="3661124"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上位8モデルが91〜95%に密集し、</a:t>
            </a:r>
          </a:p>
          <a:p>
            <a:pPr algn="l">
              <a:lnSpc>
                <a:spcPts val="2100"/>
              </a:lnSpc>
            </a:pPr>
            <a:r>
              <a:rPr lang="zh-CN" sz="1420" dirty="0">
                <a:solidFill>
                  <a:srgbClr val="484848"/>
                </a:solidFill>
                <a:latin typeface="Zen Kaku Gothic New"/>
                <a:ea typeface="Zen Kaku Gothic New"/>
                <a:cs typeface="Zen Kaku Gothic New"/>
              </a:rPr>
              <a:t>選ぶ材料になりません。</a:t>
            </a:r>
          </a:p>
          <a:p>
            <a:pPr algn="l">
              <a:lnSpc>
                <a:spcPts val="2100"/>
              </a:lnSpc>
            </a:pPr>
            <a:r>
              <a:rPr lang="zh-CN" sz="1420" dirty="0">
                <a:solidFill>
                  <a:srgbClr val="484848"/>
                </a:solidFill>
                <a:latin typeface="Zen Kaku Gothic New"/>
                <a:ea typeface="Zen Kaku Gothic New"/>
                <a:cs typeface="Zen Kaku Gothic New"/>
              </a:rPr>
              <a:t>（2026年7月9日時点）</a:t>
            </a:r>
          </a:p>
        </p:txBody>
      </p:sp>
      <p:sp>
        <p:nvSpPr>
          <p:cNvPr id="17" name="TextBox 17"/>
          <p:cNvSpPr txBox="1"/>
          <p:nvPr/>
        </p:nvSpPr>
        <p:spPr>
          <a:xfrm>
            <a:off x="602361" y="6304121"/>
            <a:ext cx="935459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https://epoch.ai/benchmarks/mmlu ・https://openai.com/index/gpt-5-6/</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38</a:t>
            </a:r>
          </a:p>
        </p:txBody>
      </p:sp>
    </p:spTree>
  </p:cSld>
  <p:clrMapOvr>
    <a:masterClrMapping/>
  </p:clrMapOvr>
  <p:transition xmlns:p14="http://schemas.microsoft.com/office/powerpoint/2010/main" p14:dur="400">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01072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GitHub Copilot の課金の変化</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75148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補完は</a:t>
            </a:r>
            <a:r>
              <a:rPr lang="zh-CN" sz="2480" b="1" dirty="0">
                <a:solidFill>
                  <a:srgbClr val="264DBF"/>
                </a:solidFill>
                <a:latin typeface="Zen Kaku Gothic New"/>
                <a:ea typeface="Zen Kaku Gothic New"/>
                <a:cs typeface="Zen Kaku Gothic New"/>
              </a:rPr>
              <a:t>非課金</a:t>
            </a:r>
            <a:r>
              <a:rPr lang="zh-CN" sz="2480" b="1" dirty="0">
                <a:solidFill>
                  <a:srgbClr val="000000"/>
                </a:solidFill>
                <a:latin typeface="Zen Kaku Gothic New"/>
                <a:ea typeface="Zen Kaku Gothic New"/>
                <a:cs typeface="Zen Kaku Gothic New"/>
              </a:rPr>
              <a:t>のまま、依頼の実行分が使用量課金です。</a:t>
            </a:r>
          </a:p>
        </p:txBody>
      </p:sp>
      <p:sp>
        <p:nvSpPr>
          <p:cNvPr id="7" name="Rectangle 7"/>
          <p:cNvSpPr/>
          <p:nvPr/>
        </p:nvSpPr>
        <p:spPr>
          <a:xfrm>
            <a:off x="609600" y="2057400"/>
            <a:ext cx="5334000" cy="2857500"/>
          </a:xfrm>
          <a:prstGeom prst="roundRect">
            <a:avLst>
              <a:gd name="adj" fmla="val 3333"/>
            </a:avLst>
          </a:prstGeom>
          <a:solidFill>
            <a:srgbClr val="F3F3F3"/>
          </a:solidFill>
          <a:ln>
            <a:noFill/>
          </a:ln>
        </p:spPr>
      </p:sp>
      <p:sp>
        <p:nvSpPr>
          <p:cNvPr id="8" name="Rectangle 8"/>
          <p:cNvSpPr/>
          <p:nvPr/>
        </p:nvSpPr>
        <p:spPr>
          <a:xfrm>
            <a:off x="609600" y="2057400"/>
            <a:ext cx="5334000" cy="495300"/>
          </a:xfrm>
          <a:prstGeom prst="roundRect">
            <a:avLst>
              <a:gd name="adj" fmla="val 19231"/>
            </a:avLst>
          </a:prstGeom>
          <a:solidFill>
            <a:srgbClr val="999999"/>
          </a:solidFill>
          <a:ln>
            <a:noFill/>
          </a:ln>
        </p:spPr>
      </p:sp>
      <p:sp>
        <p:nvSpPr>
          <p:cNvPr id="9" name="TextBox 9"/>
          <p:cNvSpPr txBox="1"/>
          <p:nvPr/>
        </p:nvSpPr>
        <p:spPr>
          <a:xfrm>
            <a:off x="868299" y="2220754"/>
            <a:ext cx="165420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非課金のまま</a:t>
            </a:r>
          </a:p>
        </p:txBody>
      </p:sp>
      <p:sp>
        <p:nvSpPr>
          <p:cNvPr id="10" name="Ellipse 10"/>
          <p:cNvSpPr/>
          <p:nvPr/>
        </p:nvSpPr>
        <p:spPr>
          <a:xfrm>
            <a:off x="914400" y="2847975"/>
            <a:ext cx="114300" cy="114300"/>
          </a:xfrm>
          <a:prstGeom prst="ellipse">
            <a:avLst/>
          </a:prstGeom>
          <a:solidFill>
            <a:srgbClr val="999999"/>
          </a:solidFill>
          <a:ln>
            <a:noFill/>
          </a:ln>
        </p:spPr>
      </p:sp>
      <p:sp>
        <p:nvSpPr>
          <p:cNvPr id="11" name="TextBox 11"/>
          <p:cNvSpPr txBox="1"/>
          <p:nvPr/>
        </p:nvSpPr>
        <p:spPr>
          <a:xfrm>
            <a:off x="1173480" y="2809875"/>
            <a:ext cx="12534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コード補完</a:t>
            </a:r>
          </a:p>
        </p:txBody>
      </p:sp>
      <p:sp>
        <p:nvSpPr>
          <p:cNvPr id="12" name="Ellipse 12"/>
          <p:cNvSpPr/>
          <p:nvPr/>
        </p:nvSpPr>
        <p:spPr>
          <a:xfrm>
            <a:off x="914400" y="3400425"/>
            <a:ext cx="114300" cy="114300"/>
          </a:xfrm>
          <a:prstGeom prst="ellipse">
            <a:avLst/>
          </a:prstGeom>
          <a:solidFill>
            <a:srgbClr val="999999"/>
          </a:solidFill>
          <a:ln>
            <a:noFill/>
          </a:ln>
        </p:spPr>
      </p:sp>
      <p:sp>
        <p:nvSpPr>
          <p:cNvPr id="13" name="TextBox 13"/>
          <p:cNvSpPr txBox="1"/>
          <p:nvPr/>
        </p:nvSpPr>
        <p:spPr>
          <a:xfrm>
            <a:off x="1173480" y="3362325"/>
            <a:ext cx="2659681" cy="293370"/>
          </a:xfrm>
          <a:prstGeom prst="rect">
            <a:avLst/>
          </a:prstGeom>
          <a:noFill/>
          <a:ln>
            <a:noFill/>
          </a:ln>
        </p:spPr>
        <p:txBody>
          <a:bodyPr wrap="none" lIns="0" tIns="0" rIns="0" bIns="0" anchor="t" anchorCtr="0">
            <a:spAutoFit/>
          </a:bodyPr>
          <a:lstStyle/>
          <a:p>
            <a:pPr algn="l"/>
            <a:r>
              <a:rPr lang="en-US" sz="1500" dirty="0">
                <a:solidFill>
                  <a:srgbClr val="000000"/>
                </a:solidFill>
                <a:latin typeface="Zen Kaku Gothic New"/>
                <a:ea typeface="Zen Kaku Gothic New"/>
                <a:cs typeface="Zen Kaku Gothic New"/>
              </a:rPr>
              <a:t>Next Edit Suggestions</a:t>
            </a:r>
          </a:p>
        </p:txBody>
      </p:sp>
      <p:sp>
        <p:nvSpPr>
          <p:cNvPr id="14" name="Ellipse 14"/>
          <p:cNvSpPr/>
          <p:nvPr/>
        </p:nvSpPr>
        <p:spPr>
          <a:xfrm>
            <a:off x="914400" y="3952875"/>
            <a:ext cx="114300" cy="114300"/>
          </a:xfrm>
          <a:prstGeom prst="ellipse">
            <a:avLst/>
          </a:prstGeom>
          <a:solidFill>
            <a:srgbClr val="999999"/>
          </a:solidFill>
          <a:ln>
            <a:noFill/>
          </a:ln>
        </p:spPr>
      </p:sp>
      <p:sp>
        <p:nvSpPr>
          <p:cNvPr id="15" name="TextBox 15"/>
          <p:cNvSpPr txBox="1"/>
          <p:nvPr/>
        </p:nvSpPr>
        <p:spPr>
          <a:xfrm>
            <a:off x="1173480" y="3914775"/>
            <a:ext cx="37299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全有料プランに含まれたままです</a:t>
            </a:r>
          </a:p>
        </p:txBody>
      </p:sp>
      <p:sp>
        <p:nvSpPr>
          <p:cNvPr id="16" name="Rectangle 16"/>
          <p:cNvSpPr/>
          <p:nvPr/>
        </p:nvSpPr>
        <p:spPr>
          <a:xfrm>
            <a:off x="6248400" y="2057400"/>
            <a:ext cx="5334000" cy="2857500"/>
          </a:xfrm>
          <a:prstGeom prst="roundRect">
            <a:avLst>
              <a:gd name="adj" fmla="val 3333"/>
            </a:avLst>
          </a:prstGeom>
          <a:solidFill>
            <a:srgbClr val="EEF6F7"/>
          </a:solidFill>
          <a:ln>
            <a:noFill/>
          </a:ln>
        </p:spPr>
      </p:sp>
      <p:sp>
        <p:nvSpPr>
          <p:cNvPr id="17" name="Rectangle 17"/>
          <p:cNvSpPr/>
          <p:nvPr/>
        </p:nvSpPr>
        <p:spPr>
          <a:xfrm>
            <a:off x="6248400" y="2057400"/>
            <a:ext cx="5334000" cy="495300"/>
          </a:xfrm>
          <a:prstGeom prst="roundRect">
            <a:avLst>
              <a:gd name="adj" fmla="val 19231"/>
            </a:avLst>
          </a:prstGeom>
          <a:solidFill>
            <a:srgbClr val="47BCC6"/>
          </a:solidFill>
          <a:ln>
            <a:noFill/>
          </a:ln>
        </p:spPr>
      </p:sp>
      <p:sp>
        <p:nvSpPr>
          <p:cNvPr id="18" name="TextBox 18"/>
          <p:cNvSpPr txBox="1"/>
          <p:nvPr/>
        </p:nvSpPr>
        <p:spPr>
          <a:xfrm>
            <a:off x="6507099" y="2220754"/>
            <a:ext cx="1381173"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使用量課金</a:t>
            </a:r>
          </a:p>
        </p:txBody>
      </p:sp>
      <p:sp>
        <p:nvSpPr>
          <p:cNvPr id="19" name="Ellipse 19"/>
          <p:cNvSpPr/>
          <p:nvPr/>
        </p:nvSpPr>
        <p:spPr>
          <a:xfrm>
            <a:off x="6553200" y="2847975"/>
            <a:ext cx="114300" cy="114300"/>
          </a:xfrm>
          <a:prstGeom prst="ellipse">
            <a:avLst/>
          </a:prstGeom>
          <a:solidFill>
            <a:srgbClr val="47BCC6"/>
          </a:solidFill>
          <a:ln>
            <a:noFill/>
          </a:ln>
        </p:spPr>
      </p:sp>
      <p:sp>
        <p:nvSpPr>
          <p:cNvPr id="20" name="TextBox 20"/>
          <p:cNvSpPr txBox="1"/>
          <p:nvPr/>
        </p:nvSpPr>
        <p:spPr>
          <a:xfrm>
            <a:off x="6812280" y="2809875"/>
            <a:ext cx="4856798" cy="560070"/>
          </a:xfrm>
          <a:prstGeom prst="rect">
            <a:avLst/>
          </a:prstGeom>
          <a:noFill/>
          <a:ln>
            <a:noFill/>
          </a:ln>
        </p:spPr>
        <p:txBody>
          <a:bodyPr wrap="square" lIns="0" tIns="0" rIns="0" bIns="0" anchor="t" anchorCtr="0"/>
          <a:lstStyle/>
          <a:p>
            <a:pPr algn="l">
              <a:lnSpc>
                <a:spcPts val="2100"/>
              </a:lnSpc>
            </a:pPr>
            <a:r>
              <a:rPr lang="zh-CN" sz="1500" dirty="0">
                <a:solidFill>
                  <a:srgbClr val="000000"/>
                </a:solidFill>
                <a:latin typeface="Zen Kaku Gothic New"/>
                <a:ea typeface="Zen Kaku Gothic New"/>
                <a:cs typeface="Zen Kaku Gothic New"/>
              </a:rPr>
              <a:t>premium request units は2026年6月1日に</a:t>
            </a:r>
          </a:p>
          <a:p>
            <a:pPr algn="l">
              <a:lnSpc>
                <a:spcPts val="2100"/>
              </a:lnSpc>
            </a:pPr>
            <a:r>
              <a:rPr lang="zh-CN" sz="1500" dirty="0">
                <a:solidFill>
                  <a:srgbClr val="000000"/>
                </a:solidFill>
                <a:latin typeface="Zen Kaku Gothic New"/>
                <a:ea typeface="Zen Kaku Gothic New"/>
                <a:cs typeface="Zen Kaku Gothic New"/>
              </a:rPr>
              <a:t>GitHub AI Credits へ置き換わりました</a:t>
            </a:r>
          </a:p>
        </p:txBody>
      </p:sp>
      <p:sp>
        <p:nvSpPr>
          <p:cNvPr id="21" name="Ellipse 21"/>
          <p:cNvSpPr/>
          <p:nvPr/>
        </p:nvSpPr>
        <p:spPr>
          <a:xfrm>
            <a:off x="6553200" y="3686175"/>
            <a:ext cx="114300" cy="114300"/>
          </a:xfrm>
          <a:prstGeom prst="ellipse">
            <a:avLst/>
          </a:prstGeom>
          <a:solidFill>
            <a:srgbClr val="47BCC6"/>
          </a:solidFill>
          <a:ln>
            <a:noFill/>
          </a:ln>
        </p:spPr>
      </p:sp>
      <p:sp>
        <p:nvSpPr>
          <p:cNvPr id="22" name="TextBox 22"/>
          <p:cNvSpPr txBox="1"/>
          <p:nvPr/>
        </p:nvSpPr>
        <p:spPr>
          <a:xfrm>
            <a:off x="6812280" y="3648075"/>
            <a:ext cx="264033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1 AI credit = 0.01ドル</a:t>
            </a:r>
          </a:p>
        </p:txBody>
      </p:sp>
      <p:sp>
        <p:nvSpPr>
          <p:cNvPr id="23" name="Ellipse 23"/>
          <p:cNvSpPr/>
          <p:nvPr/>
        </p:nvSpPr>
        <p:spPr>
          <a:xfrm>
            <a:off x="6553200" y="4238625"/>
            <a:ext cx="114300" cy="114300"/>
          </a:xfrm>
          <a:prstGeom prst="ellipse">
            <a:avLst/>
          </a:prstGeom>
          <a:solidFill>
            <a:srgbClr val="47BCC6"/>
          </a:solidFill>
          <a:ln>
            <a:noFill/>
          </a:ln>
        </p:spPr>
      </p:sp>
      <p:sp>
        <p:nvSpPr>
          <p:cNvPr id="24" name="TextBox 24"/>
          <p:cNvSpPr txBox="1"/>
          <p:nvPr/>
        </p:nvSpPr>
        <p:spPr>
          <a:xfrm>
            <a:off x="6812280" y="4200525"/>
            <a:ext cx="47205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月あたりのクレジットはプラン料金と同額</a:t>
            </a:r>
          </a:p>
        </p:txBody>
      </p:sp>
      <p:sp>
        <p:nvSpPr>
          <p:cNvPr id="25" name="Rectangle 25"/>
          <p:cNvSpPr/>
          <p:nvPr/>
        </p:nvSpPr>
        <p:spPr>
          <a:xfrm>
            <a:off x="609600" y="5200650"/>
            <a:ext cx="10972800" cy="723900"/>
          </a:xfrm>
          <a:prstGeom prst="roundRect">
            <a:avLst>
              <a:gd name="adj" fmla="val 10526"/>
            </a:avLst>
          </a:prstGeom>
          <a:solidFill>
            <a:srgbClr val="F7F9FA"/>
          </a:solidFill>
          <a:ln w="14288">
            <a:solidFill>
              <a:srgbClr val="E3E7EA"/>
            </a:solidFill>
          </a:ln>
        </p:spPr>
      </p:sp>
      <p:sp>
        <p:nvSpPr>
          <p:cNvPr id="26" name="TextBox 26"/>
          <p:cNvSpPr txBox="1"/>
          <p:nvPr/>
        </p:nvSpPr>
        <p:spPr>
          <a:xfrm>
            <a:off x="868680" y="53435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何で数えるか</a:t>
            </a:r>
          </a:p>
        </p:txBody>
      </p:sp>
      <p:sp>
        <p:nvSpPr>
          <p:cNvPr id="27" name="TextBox 27"/>
          <p:cNvSpPr txBox="1"/>
          <p:nvPr/>
        </p:nvSpPr>
        <p:spPr>
          <a:xfrm>
            <a:off x="869061" y="5618321"/>
            <a:ext cx="1126388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消費はモデルごとの公開API単価にもとづき、入力・出力・キャッシュのトークンで計算されます。</a:t>
            </a:r>
          </a:p>
        </p:txBody>
      </p:sp>
      <p:sp>
        <p:nvSpPr>
          <p:cNvPr id="28" name="TextBox 28"/>
          <p:cNvSpPr txBox="1"/>
          <p:nvPr/>
        </p:nvSpPr>
        <p:spPr>
          <a:xfrm>
            <a:off x="602361" y="6037421"/>
            <a:ext cx="9625155" cy="52635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出典: https://github.blog/news-insights/company-news/（Copilot 課金の記事）</a:t>
            </a:r>
          </a:p>
          <a:p>
            <a:pPr algn="l">
              <a:lnSpc>
                <a:spcPts val="1950"/>
              </a:lnSpc>
            </a:pPr>
            <a:r>
              <a:rPr lang="en-US" sz="1420" dirty="0">
                <a:solidFill>
                  <a:srgbClr val="999999"/>
                </a:solidFill>
                <a:latin typeface="Zen Kaku Gothic New"/>
                <a:ea typeface="Zen Kaku Gothic New"/>
                <a:cs typeface="Zen Kaku Gothic New"/>
              </a:rPr>
              <a:t>https://docs.github.com/en/copilot/reference/copilot-billing/models-and-pricing</a:t>
            </a:r>
          </a:p>
        </p:txBody>
      </p:sp>
      <p:sp>
        <p:nvSpPr>
          <p:cNvPr id="29" name="TextBox 2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39</a:t>
            </a:r>
          </a:p>
        </p:txBody>
      </p:sp>
    </p:spTree>
  </p:cSld>
  <p:clrMapOvr>
    <a:masterClrMapping/>
  </p:clrMapOvr>
  <p:transition xmlns:p14="http://schemas.microsoft.com/office/powerpoint/2010/main" p14:dur="4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本日の講師体制と質問の出し方</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8551" y="1270159"/>
            <a:ext cx="962954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質問は Zoom のチャットへ、いつでも書いてください。</a:t>
            </a:r>
          </a:p>
        </p:txBody>
      </p:sp>
      <p:sp>
        <p:nvSpPr>
          <p:cNvPr id="7" name="Rectangle 7"/>
          <p:cNvSpPr/>
          <p:nvPr/>
        </p:nvSpPr>
        <p:spPr>
          <a:xfrm>
            <a:off x="609600" y="1771650"/>
            <a:ext cx="5219700" cy="819150"/>
          </a:xfrm>
          <a:prstGeom prst="roundRect">
            <a:avLst>
              <a:gd name="adj" fmla="val 11628"/>
            </a:avLst>
          </a:prstGeom>
          <a:solidFill>
            <a:srgbClr val="EEF6F7"/>
          </a:solidFill>
          <a:ln>
            <a:noFill/>
          </a:ln>
        </p:spPr>
      </p:sp>
      <p:sp>
        <p:nvSpPr>
          <p:cNvPr id="8" name="Rectangle 8"/>
          <p:cNvSpPr/>
          <p:nvPr/>
        </p:nvSpPr>
        <p:spPr>
          <a:xfrm>
            <a:off x="609600" y="1771650"/>
            <a:ext cx="57150" cy="819150"/>
          </a:xfrm>
          <a:prstGeom prst="roundRect">
            <a:avLst>
              <a:gd name="adj" fmla="val 50000"/>
            </a:avLst>
          </a:prstGeom>
          <a:solidFill>
            <a:srgbClr val="47BCC6"/>
          </a:solidFill>
          <a:ln>
            <a:noFill/>
          </a:ln>
        </p:spPr>
      </p:sp>
      <p:sp>
        <p:nvSpPr>
          <p:cNvPr id="9" name="TextBox 9"/>
          <p:cNvSpPr txBox="1"/>
          <p:nvPr/>
        </p:nvSpPr>
        <p:spPr>
          <a:xfrm>
            <a:off x="906399" y="1944529"/>
            <a:ext cx="181802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進行 安田 光喜</a:t>
            </a:r>
          </a:p>
        </p:txBody>
      </p:sp>
      <p:sp>
        <p:nvSpPr>
          <p:cNvPr id="10" name="TextBox 10"/>
          <p:cNvSpPr txBox="1"/>
          <p:nvPr/>
        </p:nvSpPr>
        <p:spPr>
          <a:xfrm>
            <a:off x="907161" y="2246471"/>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講義とデモを進めます。全体の質問に答えます。</a:t>
            </a:r>
          </a:p>
        </p:txBody>
      </p:sp>
      <p:sp>
        <p:nvSpPr>
          <p:cNvPr id="11" name="Rectangle 11"/>
          <p:cNvSpPr/>
          <p:nvPr/>
        </p:nvSpPr>
        <p:spPr>
          <a:xfrm>
            <a:off x="6134100" y="1771650"/>
            <a:ext cx="5219700" cy="819150"/>
          </a:xfrm>
          <a:prstGeom prst="roundRect">
            <a:avLst>
              <a:gd name="adj" fmla="val 11628"/>
            </a:avLst>
          </a:prstGeom>
          <a:solidFill>
            <a:srgbClr val="F3F3F3"/>
          </a:solidFill>
          <a:ln>
            <a:noFill/>
          </a:ln>
        </p:spPr>
      </p:sp>
      <p:sp>
        <p:nvSpPr>
          <p:cNvPr id="12" name="Rectangle 12"/>
          <p:cNvSpPr/>
          <p:nvPr/>
        </p:nvSpPr>
        <p:spPr>
          <a:xfrm>
            <a:off x="6134100" y="1771650"/>
            <a:ext cx="57150" cy="819150"/>
          </a:xfrm>
          <a:prstGeom prst="roundRect">
            <a:avLst>
              <a:gd name="adj" fmla="val 50000"/>
            </a:avLst>
          </a:prstGeom>
          <a:solidFill>
            <a:srgbClr val="999999"/>
          </a:solidFill>
          <a:ln>
            <a:noFill/>
          </a:ln>
        </p:spPr>
      </p:sp>
      <p:sp>
        <p:nvSpPr>
          <p:cNvPr id="13" name="TextBox 13"/>
          <p:cNvSpPr txBox="1"/>
          <p:nvPr/>
        </p:nvSpPr>
        <p:spPr>
          <a:xfrm>
            <a:off x="6430899" y="1944529"/>
            <a:ext cx="236409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サポート 松原 孝司</a:t>
            </a:r>
          </a:p>
        </p:txBody>
      </p:sp>
      <p:sp>
        <p:nvSpPr>
          <p:cNvPr id="14" name="TextBox 14"/>
          <p:cNvSpPr txBox="1"/>
          <p:nvPr/>
        </p:nvSpPr>
        <p:spPr>
          <a:xfrm>
            <a:off x="6431661" y="224647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個別の詰まりを見ます。画面共有はこちらへ。</a:t>
            </a:r>
          </a:p>
        </p:txBody>
      </p:sp>
      <p:sp>
        <p:nvSpPr>
          <p:cNvPr id="15" name="Rectangle 15"/>
          <p:cNvSpPr/>
          <p:nvPr/>
        </p:nvSpPr>
        <p:spPr>
          <a:xfrm>
            <a:off x="609600" y="2895600"/>
            <a:ext cx="10744200" cy="419100"/>
          </a:xfrm>
          <a:prstGeom prst="rect">
            <a:avLst/>
          </a:prstGeom>
          <a:solidFill>
            <a:srgbClr val="0B2E33"/>
          </a:solidFill>
          <a:ln>
            <a:noFill/>
          </a:ln>
        </p:spPr>
      </p:sp>
      <p:sp>
        <p:nvSpPr>
          <p:cNvPr id="16" name="TextBox 16"/>
          <p:cNvSpPr txBox="1"/>
          <p:nvPr/>
        </p:nvSpPr>
        <p:spPr>
          <a:xfrm>
            <a:off x="830580" y="301942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場面</a:t>
            </a:r>
          </a:p>
        </p:txBody>
      </p:sp>
      <p:sp>
        <p:nvSpPr>
          <p:cNvPr id="17" name="TextBox 17"/>
          <p:cNvSpPr txBox="1"/>
          <p:nvPr/>
        </p:nvSpPr>
        <p:spPr>
          <a:xfrm>
            <a:off x="4297680" y="3019425"/>
            <a:ext cx="1315402"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どうするか</a:t>
            </a:r>
          </a:p>
        </p:txBody>
      </p:sp>
      <p:sp>
        <p:nvSpPr>
          <p:cNvPr id="18" name="Rectangle 18"/>
          <p:cNvSpPr/>
          <p:nvPr/>
        </p:nvSpPr>
        <p:spPr>
          <a:xfrm>
            <a:off x="609600" y="3314700"/>
            <a:ext cx="10744200" cy="533400"/>
          </a:xfrm>
          <a:prstGeom prst="rect">
            <a:avLst/>
          </a:prstGeom>
          <a:solidFill>
            <a:srgbClr val="FFFFFF"/>
          </a:solidFill>
          <a:ln>
            <a:noFill/>
          </a:ln>
        </p:spPr>
      </p:sp>
      <p:sp>
        <p:nvSpPr>
          <p:cNvPr id="19" name="TextBox 19"/>
          <p:cNvSpPr txBox="1"/>
          <p:nvPr/>
        </p:nvSpPr>
        <p:spPr>
          <a:xfrm>
            <a:off x="830961" y="3503771"/>
            <a:ext cx="322587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講義中に分からない語が出た</a:t>
            </a:r>
          </a:p>
        </p:txBody>
      </p:sp>
      <p:sp>
        <p:nvSpPr>
          <p:cNvPr id="20" name="TextBox 20"/>
          <p:cNvSpPr txBox="1"/>
          <p:nvPr/>
        </p:nvSpPr>
        <p:spPr>
          <a:xfrm>
            <a:off x="4298061" y="3503771"/>
            <a:ext cx="649609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チャットに1行書いてください。区切りでまとめて答えます。</a:t>
            </a:r>
          </a:p>
        </p:txBody>
      </p:sp>
      <p:sp>
        <p:nvSpPr>
          <p:cNvPr id="21" name="Rectangle 21"/>
          <p:cNvSpPr/>
          <p:nvPr/>
        </p:nvSpPr>
        <p:spPr>
          <a:xfrm>
            <a:off x="609600" y="3848100"/>
            <a:ext cx="10744200" cy="533400"/>
          </a:xfrm>
          <a:prstGeom prst="rect">
            <a:avLst/>
          </a:prstGeom>
          <a:solidFill>
            <a:srgbClr val="F7F9FA"/>
          </a:solidFill>
          <a:ln>
            <a:noFill/>
          </a:ln>
        </p:spPr>
      </p:sp>
      <p:sp>
        <p:nvSpPr>
          <p:cNvPr id="22" name="TextBox 22"/>
          <p:cNvSpPr txBox="1"/>
          <p:nvPr/>
        </p:nvSpPr>
        <p:spPr>
          <a:xfrm>
            <a:off x="830961" y="4037171"/>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演習で手が止まった</a:t>
            </a:r>
          </a:p>
        </p:txBody>
      </p:sp>
      <p:sp>
        <p:nvSpPr>
          <p:cNvPr id="23" name="TextBox 23"/>
          <p:cNvSpPr txBox="1"/>
          <p:nvPr/>
        </p:nvSpPr>
        <p:spPr>
          <a:xfrm>
            <a:off x="4298061" y="4037171"/>
            <a:ext cx="75430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黙って待たずにチャットへ。どこまで進んで何が出ないかで十分です。</a:t>
            </a:r>
          </a:p>
        </p:txBody>
      </p:sp>
      <p:sp>
        <p:nvSpPr>
          <p:cNvPr id="24" name="Rectangle 24"/>
          <p:cNvSpPr/>
          <p:nvPr/>
        </p:nvSpPr>
        <p:spPr>
          <a:xfrm>
            <a:off x="609600" y="4381500"/>
            <a:ext cx="10744200" cy="533400"/>
          </a:xfrm>
          <a:prstGeom prst="rect">
            <a:avLst/>
          </a:prstGeom>
          <a:solidFill>
            <a:srgbClr val="FFFFFF"/>
          </a:solidFill>
          <a:ln>
            <a:noFill/>
          </a:ln>
        </p:spPr>
      </p:sp>
      <p:sp>
        <p:nvSpPr>
          <p:cNvPr id="25" name="TextBox 25"/>
          <p:cNvSpPr txBox="1"/>
          <p:nvPr/>
        </p:nvSpPr>
        <p:spPr>
          <a:xfrm>
            <a:off x="830961" y="4570571"/>
            <a:ext cx="273181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原因が切り分けられない</a:t>
            </a:r>
          </a:p>
        </p:txBody>
      </p:sp>
      <p:sp>
        <p:nvSpPr>
          <p:cNvPr id="26" name="TextBox 26"/>
          <p:cNvSpPr txBox="1"/>
          <p:nvPr/>
        </p:nvSpPr>
        <p:spPr>
          <a:xfrm>
            <a:off x="4298061" y="4570571"/>
            <a:ext cx="63667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画面共有をお願いします。サポート講師が個別に入ります。</a:t>
            </a:r>
          </a:p>
        </p:txBody>
      </p:sp>
      <p:sp>
        <p:nvSpPr>
          <p:cNvPr id="27" name="Rectangle 27"/>
          <p:cNvSpPr/>
          <p:nvPr/>
        </p:nvSpPr>
        <p:spPr>
          <a:xfrm>
            <a:off x="609600" y="4914900"/>
            <a:ext cx="10744200" cy="533400"/>
          </a:xfrm>
          <a:prstGeom prst="rect">
            <a:avLst/>
          </a:prstGeom>
          <a:solidFill>
            <a:srgbClr val="F7F9FA"/>
          </a:solidFill>
          <a:ln>
            <a:noFill/>
          </a:ln>
        </p:spPr>
      </p:sp>
      <p:sp>
        <p:nvSpPr>
          <p:cNvPr id="28" name="TextBox 28"/>
          <p:cNvSpPr txBox="1"/>
          <p:nvPr/>
        </p:nvSpPr>
        <p:spPr>
          <a:xfrm>
            <a:off x="830961" y="5103971"/>
            <a:ext cx="273181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全員に関わりそうな質問</a:t>
            </a:r>
          </a:p>
        </p:txBody>
      </p:sp>
      <p:sp>
        <p:nvSpPr>
          <p:cNvPr id="29" name="TextBox 29"/>
          <p:cNvSpPr txBox="1"/>
          <p:nvPr/>
        </p:nvSpPr>
        <p:spPr>
          <a:xfrm>
            <a:off x="4298061" y="5103971"/>
            <a:ext cx="63667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その場で全体に向けて答えます。遠慮なく書いてください。</a:t>
            </a:r>
          </a:p>
        </p:txBody>
      </p:sp>
      <p:sp>
        <p:nvSpPr>
          <p:cNvPr id="30" name="Line 30"/>
          <p:cNvSpPr/>
          <p:nvPr/>
        </p:nvSpPr>
        <p:spPr>
          <a:xfrm>
            <a:off x="609600" y="3314700"/>
            <a:ext cx="9525" cy="2133600"/>
          </a:xfrm>
          <a:custGeom>
            <a:avLst/>
            <a:gdLst/>
            <a:ahLst/>
            <a:cxnLst/>
            <a:rect l="l" t="t" r="r" b="b"/>
            <a:pathLst>
              <a:path w="9525" h="2133600">
                <a:moveTo>
                  <a:pt x="0" y="0"/>
                </a:moveTo>
                <a:lnTo>
                  <a:pt x="0" y="2133600"/>
                </a:lnTo>
              </a:path>
            </a:pathLst>
          </a:custGeom>
          <a:noFill/>
          <a:ln w="9525">
            <a:solidFill>
              <a:srgbClr val="E3E7EA"/>
            </a:solidFill>
          </a:ln>
        </p:spPr>
      </p:sp>
      <p:sp>
        <p:nvSpPr>
          <p:cNvPr id="31" name="Line 31"/>
          <p:cNvSpPr/>
          <p:nvPr/>
        </p:nvSpPr>
        <p:spPr>
          <a:xfrm>
            <a:off x="11353800" y="3314700"/>
            <a:ext cx="9525" cy="2133600"/>
          </a:xfrm>
          <a:custGeom>
            <a:avLst/>
            <a:gdLst/>
            <a:ahLst/>
            <a:cxnLst/>
            <a:rect l="l" t="t" r="r" b="b"/>
            <a:pathLst>
              <a:path w="9525" h="2133600">
                <a:moveTo>
                  <a:pt x="0" y="0"/>
                </a:moveTo>
                <a:lnTo>
                  <a:pt x="0" y="2133600"/>
                </a:lnTo>
              </a:path>
            </a:pathLst>
          </a:custGeom>
          <a:noFill/>
          <a:ln w="9525">
            <a:solidFill>
              <a:srgbClr val="E3E7EA"/>
            </a:solidFill>
          </a:ln>
        </p:spPr>
      </p:sp>
      <p:sp>
        <p:nvSpPr>
          <p:cNvPr id="32" name="Rectangle 32"/>
          <p:cNvSpPr/>
          <p:nvPr/>
        </p:nvSpPr>
        <p:spPr>
          <a:xfrm>
            <a:off x="609600" y="5676900"/>
            <a:ext cx="10744200" cy="685800"/>
          </a:xfrm>
          <a:prstGeom prst="roundRect">
            <a:avLst>
              <a:gd name="adj" fmla="val 13889"/>
            </a:avLst>
          </a:prstGeom>
          <a:solidFill>
            <a:srgbClr val="EEF6F7"/>
          </a:solidFill>
          <a:ln>
            <a:noFill/>
          </a:ln>
        </p:spPr>
      </p:sp>
      <p:sp>
        <p:nvSpPr>
          <p:cNvPr id="33" name="Rectangle 33"/>
          <p:cNvSpPr/>
          <p:nvPr/>
        </p:nvSpPr>
        <p:spPr>
          <a:xfrm>
            <a:off x="609600" y="5676900"/>
            <a:ext cx="57150" cy="685800"/>
          </a:xfrm>
          <a:prstGeom prst="roundRect">
            <a:avLst>
              <a:gd name="adj" fmla="val 50000"/>
            </a:avLst>
          </a:prstGeom>
          <a:solidFill>
            <a:srgbClr val="47BCC6"/>
          </a:solidFill>
          <a:ln>
            <a:noFill/>
          </a:ln>
        </p:spPr>
      </p:sp>
      <p:sp>
        <p:nvSpPr>
          <p:cNvPr id="34" name="TextBox 34"/>
          <p:cNvSpPr txBox="1"/>
          <p:nvPr/>
        </p:nvSpPr>
        <p:spPr>
          <a:xfrm>
            <a:off x="907161" y="5942171"/>
            <a:ext cx="966044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分からないまま進めると後の演習で詰まります。ひとことでもチャットに書いてください。</a:t>
            </a:r>
          </a:p>
        </p:txBody>
      </p:sp>
      <p:sp>
        <p:nvSpPr>
          <p:cNvPr id="35" name="TextBox 3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a:t>
            </a:r>
          </a:p>
        </p:txBody>
      </p:sp>
    </p:spTree>
  </p:cSld>
  <p:clrMapOvr>
    <a:masterClrMapping/>
  </p:clrMapOvr>
  <p:transition xmlns:p14="http://schemas.microsoft.com/office/powerpoint/2010/main" p14:dur="40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開発環境と規格の動き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03527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手順書を</a:t>
            </a:r>
            <a:r>
              <a:rPr lang="zh-CN" sz="2480" b="1" dirty="0">
                <a:solidFill>
                  <a:srgbClr val="264DBF"/>
                </a:solidFill>
                <a:latin typeface="Zen Kaku Gothic New"/>
                <a:ea typeface="Zen Kaku Gothic New"/>
                <a:cs typeface="Zen Kaku Gothic New"/>
              </a:rPr>
              <a:t>版数に縛らない</a:t>
            </a:r>
            <a:r>
              <a:rPr lang="zh-CN" sz="2480" b="1" dirty="0">
                <a:solidFill>
                  <a:srgbClr val="000000"/>
                </a:solidFill>
                <a:latin typeface="Zen Kaku Gothic New"/>
                <a:ea typeface="Zen Kaku Gothic New"/>
                <a:cs typeface="Zen Kaku Gothic New"/>
              </a:rPr>
              <a:t>方が、追いつけます。</a:t>
            </a:r>
          </a:p>
        </p:txBody>
      </p:sp>
      <p:sp>
        <p:nvSpPr>
          <p:cNvPr id="7" name="Line 7"/>
          <p:cNvSpPr/>
          <p:nvPr/>
        </p:nvSpPr>
        <p:spPr>
          <a:xfrm>
            <a:off x="1143000" y="3619500"/>
            <a:ext cx="10096500" cy="9525"/>
          </a:xfrm>
          <a:custGeom>
            <a:avLst/>
            <a:gdLst/>
            <a:ahLst/>
            <a:cxnLst/>
            <a:rect l="l" t="t" r="r" b="b"/>
            <a:pathLst>
              <a:path w="10096500" h="9525">
                <a:moveTo>
                  <a:pt x="0" y="0"/>
                </a:moveTo>
                <a:lnTo>
                  <a:pt x="10096500" y="0"/>
                </a:lnTo>
              </a:path>
            </a:pathLst>
          </a:custGeom>
          <a:noFill/>
          <a:ln w="28575">
            <a:solidFill>
              <a:srgbClr val="A3DDE3"/>
            </a:solidFill>
          </a:ln>
        </p:spPr>
      </p:sp>
      <p:sp>
        <p:nvSpPr>
          <p:cNvPr id="8" name="Ellipse 8"/>
          <p:cNvSpPr/>
          <p:nvPr/>
        </p:nvSpPr>
        <p:spPr>
          <a:xfrm>
            <a:off x="2571750" y="3524250"/>
            <a:ext cx="190500" cy="190500"/>
          </a:xfrm>
          <a:prstGeom prst="ellipse">
            <a:avLst/>
          </a:prstGeom>
          <a:solidFill>
            <a:srgbClr val="264DBF"/>
          </a:solidFill>
          <a:ln>
            <a:noFill/>
          </a:ln>
        </p:spPr>
      </p:sp>
      <p:sp>
        <p:nvSpPr>
          <p:cNvPr id="9" name="TextBox 9"/>
          <p:cNvSpPr txBox="1"/>
          <p:nvPr/>
        </p:nvSpPr>
        <p:spPr>
          <a:xfrm>
            <a:off x="1723857" y="3030379"/>
            <a:ext cx="1886286"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2026年7月28日</a:t>
            </a:r>
          </a:p>
        </p:txBody>
      </p:sp>
      <p:sp>
        <p:nvSpPr>
          <p:cNvPr id="10" name="TextBox 10"/>
          <p:cNvSpPr txBox="1"/>
          <p:nvPr/>
        </p:nvSpPr>
        <p:spPr>
          <a:xfrm>
            <a:off x="2019438" y="3936682"/>
            <a:ext cx="1295124"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MCP 仕様</a:t>
            </a:r>
          </a:p>
        </p:txBody>
      </p:sp>
      <p:sp>
        <p:nvSpPr>
          <p:cNvPr id="11" name="TextBox 11"/>
          <p:cNvSpPr txBox="1"/>
          <p:nvPr/>
        </p:nvSpPr>
        <p:spPr>
          <a:xfrm>
            <a:off x="1130522" y="4303871"/>
            <a:ext cx="3072956"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ステートレスな要求へ変更。</a:t>
            </a:r>
          </a:p>
          <a:p>
            <a:pPr algn="ctr">
              <a:lnSpc>
                <a:spcPts val="2100"/>
              </a:lnSpc>
            </a:pPr>
            <a:r>
              <a:rPr lang="zh-CN" sz="1420" dirty="0">
                <a:solidFill>
                  <a:srgbClr val="484848"/>
                </a:solidFill>
                <a:latin typeface="Zen Kaku Gothic New"/>
                <a:ea typeface="Zen Kaku Gothic New"/>
                <a:cs typeface="Zen Kaku Gothic New"/>
              </a:rPr>
              <a:t>SDK 配布は月4億件超。</a:t>
            </a:r>
          </a:p>
        </p:txBody>
      </p:sp>
      <p:sp>
        <p:nvSpPr>
          <p:cNvPr id="12" name="Ellipse 12"/>
          <p:cNvSpPr/>
          <p:nvPr/>
        </p:nvSpPr>
        <p:spPr>
          <a:xfrm>
            <a:off x="6000750" y="3524250"/>
            <a:ext cx="190500" cy="190500"/>
          </a:xfrm>
          <a:prstGeom prst="ellipse">
            <a:avLst/>
          </a:prstGeom>
          <a:solidFill>
            <a:srgbClr val="25B692"/>
          </a:solidFill>
          <a:ln>
            <a:noFill/>
          </a:ln>
        </p:spPr>
      </p:sp>
      <p:sp>
        <p:nvSpPr>
          <p:cNvPr id="13" name="TextBox 13"/>
          <p:cNvSpPr txBox="1"/>
          <p:nvPr/>
        </p:nvSpPr>
        <p:spPr>
          <a:xfrm>
            <a:off x="5152857" y="3030379"/>
            <a:ext cx="1886286"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2026年7月29日</a:t>
            </a:r>
          </a:p>
        </p:txBody>
      </p:sp>
      <p:sp>
        <p:nvSpPr>
          <p:cNvPr id="14" name="TextBox 14"/>
          <p:cNvSpPr txBox="1"/>
          <p:nvPr/>
        </p:nvSpPr>
        <p:spPr>
          <a:xfrm>
            <a:off x="5099970" y="3936682"/>
            <a:ext cx="1992061" cy="322707"/>
          </a:xfrm>
          <a:prstGeom prst="rect">
            <a:avLst/>
          </a:prstGeom>
          <a:noFill/>
          <a:ln>
            <a:noFill/>
          </a:ln>
        </p:spPr>
        <p:txBody>
          <a:bodyPr wrap="none" lIns="0" tIns="0" rIns="0" bIns="0" anchor="t" anchorCtr="0">
            <a:spAutoFit/>
          </a:bodyPr>
          <a:lstStyle/>
          <a:p>
            <a:pPr algn="ctr"/>
            <a:r>
              <a:rPr lang="en-US" sz="1650" b="1" dirty="0">
                <a:solidFill>
                  <a:srgbClr val="000000"/>
                </a:solidFill>
                <a:latin typeface="Zen Kaku Gothic New"/>
                <a:ea typeface="Zen Kaku Gothic New"/>
                <a:cs typeface="Zen Kaku Gothic New"/>
              </a:rPr>
              <a:t>VS Code 1.131</a:t>
            </a:r>
          </a:p>
        </p:txBody>
      </p:sp>
      <p:sp>
        <p:nvSpPr>
          <p:cNvPr id="15" name="TextBox 15"/>
          <p:cNvSpPr txBox="1"/>
          <p:nvPr/>
        </p:nvSpPr>
        <p:spPr>
          <a:xfrm>
            <a:off x="4677156" y="4303871"/>
            <a:ext cx="2837688"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実行中サブエージェントを</a:t>
            </a:r>
          </a:p>
          <a:p>
            <a:pPr algn="ctr">
              <a:lnSpc>
                <a:spcPts val="2100"/>
              </a:lnSpc>
            </a:pPr>
            <a:r>
              <a:rPr lang="zh-CN" sz="1420" dirty="0">
                <a:solidFill>
                  <a:srgbClr val="484848"/>
                </a:solidFill>
                <a:latin typeface="Zen Kaku Gothic New"/>
                <a:ea typeface="Zen Kaku Gothic New"/>
                <a:cs typeface="Zen Kaku Gothic New"/>
              </a:rPr>
              <a:t>会話を開かずに確認。</a:t>
            </a:r>
          </a:p>
        </p:txBody>
      </p:sp>
      <p:sp>
        <p:nvSpPr>
          <p:cNvPr id="16" name="Ellipse 16"/>
          <p:cNvSpPr/>
          <p:nvPr/>
        </p:nvSpPr>
        <p:spPr>
          <a:xfrm>
            <a:off x="9429750" y="3524250"/>
            <a:ext cx="190500" cy="190500"/>
          </a:xfrm>
          <a:prstGeom prst="ellipse">
            <a:avLst/>
          </a:prstGeom>
          <a:solidFill>
            <a:srgbClr val="47BCC6"/>
          </a:solidFill>
          <a:ln>
            <a:noFill/>
          </a:ln>
        </p:spPr>
      </p:sp>
      <p:sp>
        <p:nvSpPr>
          <p:cNvPr id="17" name="TextBox 17"/>
          <p:cNvSpPr txBox="1"/>
          <p:nvPr/>
        </p:nvSpPr>
        <p:spPr>
          <a:xfrm>
            <a:off x="9243965" y="3030379"/>
            <a:ext cx="562070"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毎週</a:t>
            </a:r>
          </a:p>
        </p:txBody>
      </p:sp>
      <p:sp>
        <p:nvSpPr>
          <p:cNvPr id="18" name="TextBox 18"/>
          <p:cNvSpPr txBox="1"/>
          <p:nvPr/>
        </p:nvSpPr>
        <p:spPr>
          <a:xfrm>
            <a:off x="8710657" y="3936682"/>
            <a:ext cx="1628685" cy="322707"/>
          </a:xfrm>
          <a:prstGeom prst="rect">
            <a:avLst/>
          </a:prstGeom>
          <a:noFill/>
          <a:ln>
            <a:noFill/>
          </a:ln>
        </p:spPr>
        <p:txBody>
          <a:bodyPr wrap="none" lIns="0" tIns="0" rIns="0" bIns="0" anchor="t" anchorCtr="0">
            <a:spAutoFit/>
          </a:bodyPr>
          <a:lstStyle/>
          <a:p>
            <a:pPr algn="ctr"/>
            <a:r>
              <a:rPr lang="en-US" sz="1650" b="1" dirty="0">
                <a:solidFill>
                  <a:srgbClr val="000000"/>
                </a:solidFill>
                <a:latin typeface="Zen Kaku Gothic New"/>
                <a:ea typeface="Zen Kaku Gothic New"/>
                <a:cs typeface="Zen Kaku Gothic New"/>
              </a:rPr>
              <a:t>Claude Code</a:t>
            </a:r>
          </a:p>
        </p:txBody>
      </p:sp>
      <p:sp>
        <p:nvSpPr>
          <p:cNvPr id="19" name="TextBox 19"/>
          <p:cNvSpPr txBox="1"/>
          <p:nvPr/>
        </p:nvSpPr>
        <p:spPr>
          <a:xfrm>
            <a:off x="8312015" y="4303871"/>
            <a:ext cx="2425970"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Week 29 で /fork、</a:t>
            </a:r>
          </a:p>
          <a:p>
            <a:pPr algn="ctr">
              <a:lnSpc>
                <a:spcPts val="2100"/>
              </a:lnSpc>
            </a:pPr>
            <a:r>
              <a:rPr lang="zh-CN" sz="1420" dirty="0">
                <a:solidFill>
                  <a:srgbClr val="484848"/>
                </a:solidFill>
                <a:latin typeface="Zen Kaku Gothic New"/>
                <a:ea typeface="Zen Kaku Gothic New"/>
                <a:cs typeface="Zen Kaku Gothic New"/>
              </a:rPr>
              <a:t>Week 28 で /doctor。</a:t>
            </a:r>
          </a:p>
        </p:txBody>
      </p:sp>
      <p:sp>
        <p:nvSpPr>
          <p:cNvPr id="20" name="Rectangle 20"/>
          <p:cNvSpPr/>
          <p:nvPr/>
        </p:nvSpPr>
        <p:spPr>
          <a:xfrm>
            <a:off x="609600" y="5143500"/>
            <a:ext cx="10972800" cy="723900"/>
          </a:xfrm>
          <a:prstGeom prst="roundRect">
            <a:avLst>
              <a:gd name="adj" fmla="val 10526"/>
            </a:avLst>
          </a:prstGeom>
          <a:solidFill>
            <a:srgbClr val="EEF6F7"/>
          </a:solidFill>
          <a:ln>
            <a:noFill/>
          </a:ln>
        </p:spPr>
      </p:sp>
      <p:sp>
        <p:nvSpPr>
          <p:cNvPr id="21" name="Rectangle 21"/>
          <p:cNvSpPr/>
          <p:nvPr/>
        </p:nvSpPr>
        <p:spPr>
          <a:xfrm>
            <a:off x="609600" y="5143500"/>
            <a:ext cx="57150" cy="723900"/>
          </a:xfrm>
          <a:prstGeom prst="roundRect">
            <a:avLst>
              <a:gd name="adj" fmla="val 50000"/>
            </a:avLst>
          </a:prstGeom>
          <a:solidFill>
            <a:srgbClr val="47BCC6"/>
          </a:solidFill>
          <a:ln>
            <a:noFill/>
          </a:ln>
        </p:spPr>
      </p:sp>
      <p:sp>
        <p:nvSpPr>
          <p:cNvPr id="22" name="TextBox 22"/>
          <p:cNvSpPr txBox="1"/>
          <p:nvPr/>
        </p:nvSpPr>
        <p:spPr>
          <a:xfrm>
            <a:off x="868680" y="5286375"/>
            <a:ext cx="36556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資料に版数を焼き込まない理由</a:t>
            </a:r>
          </a:p>
        </p:txBody>
      </p:sp>
      <p:sp>
        <p:nvSpPr>
          <p:cNvPr id="23" name="TextBox 23"/>
          <p:cNvSpPr txBox="1"/>
          <p:nvPr/>
        </p:nvSpPr>
        <p:spPr>
          <a:xfrm>
            <a:off x="869061" y="5561171"/>
            <a:ext cx="80135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週や月の単位で中身が変わるため、当日はパネルの実機を見て確認します。</a:t>
            </a:r>
          </a:p>
        </p:txBody>
      </p:sp>
      <p:sp>
        <p:nvSpPr>
          <p:cNvPr id="24" name="TextBox 24"/>
          <p:cNvSpPr txBox="1"/>
          <p:nvPr/>
        </p:nvSpPr>
        <p:spPr>
          <a:xfrm>
            <a:off x="602361" y="5999321"/>
            <a:ext cx="10366248" cy="52635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出典: https://modelcontextprotocol.io/specification/2026-07-28</a:t>
            </a:r>
          </a:p>
          <a:p>
            <a:pPr algn="l">
              <a:lnSpc>
                <a:spcPts val="1950"/>
              </a:lnSpc>
            </a:pPr>
            <a:r>
              <a:rPr lang="zh-CN" sz="1420" dirty="0">
                <a:solidFill>
                  <a:srgbClr val="999999"/>
                </a:solidFill>
                <a:latin typeface="Zen Kaku Gothic New"/>
                <a:ea typeface="Zen Kaku Gothic New"/>
                <a:cs typeface="Zen Kaku Gothic New"/>
              </a:rPr>
              <a:t>https://code.visualstudio.com/updates ・https://code.claude.com/docs/en/whats-new</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40</a:t>
            </a:r>
          </a:p>
        </p:txBody>
      </p:sp>
    </p:spTree>
  </p:cSld>
  <p:clrMapOvr>
    <a:masterClrMapping/>
  </p:clrMapOvr>
  <p:transition xmlns:p14="http://schemas.microsoft.com/office/powerpoint/2010/main" p14:dur="400">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国内の開発現場</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公表値は</a:t>
            </a:r>
            <a:r>
              <a:rPr lang="zh-CN" sz="2480" b="1" dirty="0">
                <a:solidFill>
                  <a:srgbClr val="264DBF"/>
                </a:solidFill>
                <a:latin typeface="Zen Kaku Gothic New"/>
                <a:ea typeface="Zen Kaku Gothic New"/>
                <a:cs typeface="Zen Kaku Gothic New"/>
              </a:rPr>
              <a:t>目標か実績か</a:t>
            </a:r>
            <a:r>
              <a:rPr lang="zh-CN" sz="2480" b="1" dirty="0">
                <a:solidFill>
                  <a:srgbClr val="000000"/>
                </a:solidFill>
                <a:latin typeface="Zen Kaku Gothic New"/>
                <a:ea typeface="Zen Kaku Gothic New"/>
                <a:cs typeface="Zen Kaku Gothic New"/>
              </a:rPr>
              <a:t>を分けて読みます。</a:t>
            </a:r>
          </a:p>
        </p:txBody>
      </p:sp>
      <p:pic>
        <p:nvPicPr>
          <p:cNvPr id="7" name="Image 7"/>
          <p:cNvPicPr>
            <a:picLocks noChangeAspect="1"/>
          </p:cNvPicPr>
          <p:nvPr/>
        </p:nvPicPr>
        <p:blipFill>
          <a:blip r:embed="rId2"/>
          <a:stretch>
            <a:fillRect/>
          </a:stretch>
        </p:blipFill>
        <p:spPr>
          <a:xfrm>
            <a:off x="609600" y="2050256"/>
            <a:ext cx="4991100" cy="3119438"/>
          </a:xfrm>
          <a:prstGeom prst="rect">
            <a:avLst/>
          </a:prstGeom>
        </p:spPr>
      </p:pic>
      <p:sp>
        <p:nvSpPr>
          <p:cNvPr id="8" name="Rectangle 8"/>
          <p:cNvSpPr/>
          <p:nvPr/>
        </p:nvSpPr>
        <p:spPr>
          <a:xfrm>
            <a:off x="609600" y="2038350"/>
            <a:ext cx="4991100" cy="3143250"/>
          </a:xfrm>
          <a:prstGeom prst="rect">
            <a:avLst/>
          </a:prstGeom>
          <a:noFill/>
          <a:ln w="9525">
            <a:solidFill>
              <a:srgbClr val="E3E7EA"/>
            </a:solidFill>
          </a:ln>
        </p:spPr>
      </p:sp>
      <p:sp>
        <p:nvSpPr>
          <p:cNvPr id="9" name="TextBox 9"/>
          <p:cNvSpPr txBox="1"/>
          <p:nvPr/>
        </p:nvSpPr>
        <p:spPr>
          <a:xfrm>
            <a:off x="1039320" y="3522821"/>
            <a:ext cx="4131659" cy="812102"/>
          </a:xfrm>
          <a:prstGeom prst="rect">
            <a:avLst/>
          </a:prstGeom>
          <a:noFill/>
          <a:ln>
            <a:noFill/>
          </a:ln>
        </p:spPr>
        <p:txBody>
          <a:bodyPr wrap="square" lIns="0" tIns="0" rIns="0" bIns="0" anchor="t" anchorCtr="0"/>
          <a:lstStyle/>
          <a:p>
            <a:pPr algn="ctr">
              <a:lnSpc>
                <a:spcPts val="2100"/>
              </a:lnSpc>
            </a:pPr>
            <a:r>
              <a:rPr lang="zh-CN" sz="1420" dirty="0">
                <a:solidFill>
                  <a:srgbClr val="8A8F9C"/>
                </a:solidFill>
                <a:latin typeface="Zen Kaku Gothic New"/>
                <a:ea typeface="Zen Kaku Gothic New"/>
                <a:cs typeface="Zen Kaku Gothic New"/>
              </a:rPr>
              <a:t>Anthropic の NEC 協業発表ページを</a:t>
            </a:r>
          </a:p>
          <a:p>
            <a:pPr algn="ctr">
              <a:lnSpc>
                <a:spcPts val="2100"/>
              </a:lnSpc>
            </a:pPr>
            <a:r>
              <a:rPr lang="zh-CN" sz="1420" dirty="0">
                <a:solidFill>
                  <a:srgbClr val="8A8F9C"/>
                </a:solidFill>
                <a:latin typeface="Zen Kaku Gothic New"/>
                <a:ea typeface="Zen Kaku Gothic New"/>
                <a:cs typeface="Zen Kaku Gothic New"/>
              </a:rPr>
              <a:t>当日リハで撮影して差し替えます。</a:t>
            </a:r>
          </a:p>
          <a:p>
            <a:pPr algn="ctr">
              <a:lnSpc>
                <a:spcPts val="2100"/>
              </a:lnSpc>
            </a:pPr>
            <a:r>
              <a:rPr lang="en-US" sz="1420" dirty="0">
                <a:solidFill>
                  <a:srgbClr val="8A8F9C"/>
                </a:solidFill>
                <a:latin typeface="Zen Kaku Gothic New"/>
                <a:ea typeface="Zen Kaku Gothic New"/>
                <a:cs typeface="Zen Kaku Gothic New"/>
              </a:rPr>
              <a:t>anthropic.com/news/anthropic-nec</a:t>
            </a:r>
          </a:p>
        </p:txBody>
      </p:sp>
      <p:sp>
        <p:nvSpPr>
          <p:cNvPr id="10" name="Ellipse 10"/>
          <p:cNvSpPr/>
          <p:nvPr/>
        </p:nvSpPr>
        <p:spPr>
          <a:xfrm>
            <a:off x="5876925" y="2162175"/>
            <a:ext cx="323850" cy="323850"/>
          </a:xfrm>
          <a:prstGeom prst="ellipse">
            <a:avLst/>
          </a:prstGeom>
          <a:solidFill>
            <a:srgbClr val="264DBF"/>
          </a:solidFill>
          <a:ln>
            <a:noFill/>
          </a:ln>
        </p:spPr>
      </p:sp>
      <p:sp>
        <p:nvSpPr>
          <p:cNvPr id="11" name="TextBox 11"/>
          <p:cNvSpPr txBox="1"/>
          <p:nvPr/>
        </p:nvSpPr>
        <p:spPr>
          <a:xfrm>
            <a:off x="6316599" y="2220754"/>
            <a:ext cx="310338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NEC（2026年4月24日）</a:t>
            </a:r>
          </a:p>
        </p:txBody>
      </p:sp>
      <p:sp>
        <p:nvSpPr>
          <p:cNvPr id="12" name="TextBox 12"/>
          <p:cNvSpPr txBox="1"/>
          <p:nvPr/>
        </p:nvSpPr>
        <p:spPr>
          <a:xfrm>
            <a:off x="6317361" y="2532221"/>
            <a:ext cx="5025676"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約3万人へ展開。Claude Code を使う組織と</a:t>
            </a:r>
          </a:p>
          <a:p>
            <a:pPr algn="l">
              <a:lnSpc>
                <a:spcPts val="2025"/>
              </a:lnSpc>
            </a:pPr>
            <a:r>
              <a:rPr lang="zh-CN" sz="1420" dirty="0">
                <a:solidFill>
                  <a:srgbClr val="484848"/>
                </a:solidFill>
                <a:latin typeface="Zen Kaku Gothic New"/>
                <a:ea typeface="Zen Kaku Gothic New"/>
                <a:cs typeface="Zen Kaku Gothic New"/>
              </a:rPr>
              <a:t>Center of Excellence を社内に設けています。</a:t>
            </a:r>
          </a:p>
        </p:txBody>
      </p:sp>
      <p:sp>
        <p:nvSpPr>
          <p:cNvPr id="13" name="Ellipse 13"/>
          <p:cNvSpPr/>
          <p:nvPr/>
        </p:nvSpPr>
        <p:spPr>
          <a:xfrm>
            <a:off x="5876925" y="3228975"/>
            <a:ext cx="323850" cy="323850"/>
          </a:xfrm>
          <a:prstGeom prst="ellipse">
            <a:avLst/>
          </a:prstGeom>
          <a:solidFill>
            <a:srgbClr val="264DBF"/>
          </a:solidFill>
          <a:ln>
            <a:noFill/>
          </a:ln>
        </p:spPr>
      </p:sp>
      <p:sp>
        <p:nvSpPr>
          <p:cNvPr id="14" name="TextBox 14"/>
          <p:cNvSpPr txBox="1"/>
          <p:nvPr/>
        </p:nvSpPr>
        <p:spPr>
          <a:xfrm>
            <a:off x="6316599" y="3287554"/>
            <a:ext cx="51469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GMOデザインワン（2025年11月26日）</a:t>
            </a:r>
          </a:p>
        </p:txBody>
      </p:sp>
      <p:sp>
        <p:nvSpPr>
          <p:cNvPr id="15" name="TextBox 15"/>
          <p:cNvSpPr txBox="1"/>
          <p:nvPr/>
        </p:nvSpPr>
        <p:spPr>
          <a:xfrm>
            <a:off x="6317361" y="3599021"/>
            <a:ext cx="5155073"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全エンジニアに導入。「作業時間約50%短縮」は</a:t>
            </a:r>
          </a:p>
          <a:p>
            <a:pPr algn="l">
              <a:lnSpc>
                <a:spcPts val="2025"/>
              </a:lnSpc>
            </a:pPr>
            <a:r>
              <a:rPr lang="zh-CN" sz="1420" dirty="0">
                <a:solidFill>
                  <a:srgbClr val="484848"/>
                </a:solidFill>
                <a:latin typeface="Zen Kaku Gothic New"/>
                <a:ea typeface="Zen Kaku Gothic New"/>
                <a:cs typeface="Zen Kaku Gothic New"/>
              </a:rPr>
              <a:t>目標値であって実績ではありません。</a:t>
            </a:r>
          </a:p>
        </p:txBody>
      </p:sp>
      <p:sp>
        <p:nvSpPr>
          <p:cNvPr id="16" name="Ellipse 16"/>
          <p:cNvSpPr/>
          <p:nvPr/>
        </p:nvSpPr>
        <p:spPr>
          <a:xfrm>
            <a:off x="5876925" y="4295775"/>
            <a:ext cx="323850" cy="323850"/>
          </a:xfrm>
          <a:prstGeom prst="ellipse">
            <a:avLst/>
          </a:prstGeom>
          <a:solidFill>
            <a:srgbClr val="264DBF"/>
          </a:solidFill>
          <a:ln>
            <a:noFill/>
          </a:ln>
        </p:spPr>
      </p:sp>
      <p:sp>
        <p:nvSpPr>
          <p:cNvPr id="17" name="TextBox 17"/>
          <p:cNvSpPr txBox="1"/>
          <p:nvPr/>
        </p:nvSpPr>
        <p:spPr>
          <a:xfrm>
            <a:off x="6316599" y="4354354"/>
            <a:ext cx="297842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楽天（2026年1月21日）</a:t>
            </a:r>
          </a:p>
        </p:txBody>
      </p:sp>
      <p:sp>
        <p:nvSpPr>
          <p:cNvPr id="18" name="TextBox 18"/>
          <p:cNvSpPr txBox="1"/>
          <p:nvPr/>
        </p:nvSpPr>
        <p:spPr>
          <a:xfrm>
            <a:off x="6317361" y="4665821"/>
            <a:ext cx="5696188"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1,250万行のOSSへの実装を7時間の自律実行で完了。</a:t>
            </a:r>
          </a:p>
          <a:p>
            <a:pPr algn="l">
              <a:lnSpc>
                <a:spcPts val="2025"/>
              </a:lnSpc>
            </a:pPr>
            <a:r>
              <a:rPr lang="zh-CN" sz="1420" dirty="0">
                <a:solidFill>
                  <a:srgbClr val="484848"/>
                </a:solidFill>
                <a:latin typeface="Zen Kaku Gothic New"/>
                <a:ea typeface="Zen Kaku Gothic New"/>
                <a:cs typeface="Zen Kaku Gothic New"/>
              </a:rPr>
              <a:t>参照実装と99.9%一致。計測方法は非開示です。</a:t>
            </a:r>
          </a:p>
        </p:txBody>
      </p:sp>
      <p:sp>
        <p:nvSpPr>
          <p:cNvPr id="19" name="TextBox 19"/>
          <p:cNvSpPr txBox="1"/>
          <p:nvPr/>
        </p:nvSpPr>
        <p:spPr>
          <a:xfrm>
            <a:off x="602361" y="5523071"/>
            <a:ext cx="8295894" cy="77400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出典: https://www.anthropic.com/news/anthropic-nec</a:t>
            </a:r>
          </a:p>
          <a:p>
            <a:pPr algn="l">
              <a:lnSpc>
                <a:spcPts val="1950"/>
              </a:lnSpc>
            </a:pPr>
            <a:r>
              <a:rPr lang="en-US" sz="1420" dirty="0">
                <a:solidFill>
                  <a:srgbClr val="999999"/>
                </a:solidFill>
                <a:latin typeface="Zen Kaku Gothic New"/>
                <a:ea typeface="Zen Kaku Gothic New"/>
                <a:cs typeface="Zen Kaku Gothic New"/>
              </a:rPr>
              <a:t>https://prtimes.jp/main/html/rd/p/000005136.000000136.html</a:t>
            </a:r>
          </a:p>
          <a:p>
            <a:pPr algn="l">
              <a:lnSpc>
                <a:spcPts val="1950"/>
              </a:lnSpc>
            </a:pPr>
            <a:r>
              <a:rPr lang="en-US" sz="1420" dirty="0">
                <a:solidFill>
                  <a:srgbClr val="999999"/>
                </a:solidFill>
                <a:latin typeface="Zen Kaku Gothic New"/>
                <a:ea typeface="Zen Kaku Gothic New"/>
                <a:cs typeface="Zen Kaku Gothic New"/>
              </a:rPr>
              <a:t>https://resources.anthropic.com/2026-agentic-coding-trends-report</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41</a:t>
            </a:r>
          </a:p>
        </p:txBody>
      </p:sp>
    </p:spTree>
  </p:cSld>
  <p:clrMapOvr>
    <a:masterClrMapping/>
  </p:clrMapOvr>
  <p:transition xmlns:p14="http://schemas.microsoft.com/office/powerpoint/2010/main" p14:dur="40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0973257"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自社でツールの効果を判断するとき、最初に置く指標はどれですか。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584739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自社の実タスクを1つ決めて、同じ条件で測った時間</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29870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公開ベンチマークでの順位</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39776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社内アンケートで集めた体感の速さ</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337089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モデルの1タスクあたりの単価</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42</a:t>
            </a:r>
          </a:p>
        </p:txBody>
      </p:sp>
    </p:spTree>
  </p:cSld>
  <p:clrMapOvr>
    <a:masterClrMapping/>
  </p:clrMapOvr>
  <p:transition xmlns:p14="http://schemas.microsoft.com/office/powerpoint/2010/main" p14:dur="400">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11175254"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A</a:t>
            </a:r>
            <a:r>
              <a:rPr lang="zh-CN" sz="2250" b="1" dirty="0">
                <a:solidFill>
                  <a:srgbClr val="000000"/>
                </a:solidFill>
                <a:latin typeface="Zen Kaku Gothic New"/>
                <a:ea typeface="Zen Kaku Gothic New"/>
                <a:cs typeface="Zen Kaku Gothic New"/>
              </a:rPr>
              <a:t>。自社の実タスクを決めて、同じ条件で測ります。</a:t>
            </a:r>
          </a:p>
        </p:txBody>
      </p:sp>
      <p:sp>
        <p:nvSpPr>
          <p:cNvPr id="9" name="Rectangle 9"/>
          <p:cNvSpPr/>
          <p:nvPr/>
        </p:nvSpPr>
        <p:spPr>
          <a:xfrm>
            <a:off x="609600" y="1866900"/>
            <a:ext cx="10972800" cy="857250"/>
          </a:xfrm>
          <a:prstGeom prst="roundRect">
            <a:avLst>
              <a:gd name="adj" fmla="val 11111"/>
            </a:avLst>
          </a:prstGeom>
          <a:solidFill>
            <a:srgbClr val="EEF6F7"/>
          </a:solidFill>
          <a:ln>
            <a:noFill/>
          </a:ln>
        </p:spPr>
      </p:sp>
      <p:sp>
        <p:nvSpPr>
          <p:cNvPr id="10" name="Rectangle 10"/>
          <p:cNvSpPr/>
          <p:nvPr/>
        </p:nvSpPr>
        <p:spPr>
          <a:xfrm>
            <a:off x="609600" y="1866900"/>
            <a:ext cx="76200" cy="857250"/>
          </a:xfrm>
          <a:prstGeom prst="roundRect">
            <a:avLst>
              <a:gd name="adj" fmla="val 50000"/>
            </a:avLst>
          </a:prstGeom>
          <a:solidFill>
            <a:srgbClr val="47BCC6"/>
          </a:solidFill>
          <a:ln>
            <a:noFill/>
          </a:ln>
        </p:spPr>
      </p:sp>
      <p:sp>
        <p:nvSpPr>
          <p:cNvPr id="11" name="Ellipse 11"/>
          <p:cNvSpPr/>
          <p:nvPr/>
        </p:nvSpPr>
        <p:spPr>
          <a:xfrm>
            <a:off x="876300" y="2066925"/>
            <a:ext cx="457200" cy="457200"/>
          </a:xfrm>
          <a:prstGeom prst="ellipse">
            <a:avLst/>
          </a:prstGeom>
          <a:solidFill>
            <a:srgbClr val="47BCC6"/>
          </a:solidFill>
          <a:ln>
            <a:noFill/>
          </a:ln>
        </p:spPr>
      </p:sp>
      <p:sp>
        <p:nvSpPr>
          <p:cNvPr id="12" name="TextBox 12"/>
          <p:cNvSpPr txBox="1"/>
          <p:nvPr/>
        </p:nvSpPr>
        <p:spPr>
          <a:xfrm>
            <a:off x="1011807" y="2193608"/>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A</a:t>
            </a:r>
          </a:p>
        </p:txBody>
      </p:sp>
      <p:sp>
        <p:nvSpPr>
          <p:cNvPr id="13" name="TextBox 13"/>
          <p:cNvSpPr txBox="1"/>
          <p:nvPr/>
        </p:nvSpPr>
        <p:spPr>
          <a:xfrm>
            <a:off x="1497330" y="2057400"/>
            <a:ext cx="673708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自社の実タスクを1つ決めて、同じ条件で測った時間</a:t>
            </a:r>
          </a:p>
        </p:txBody>
      </p:sp>
      <p:sp>
        <p:nvSpPr>
          <p:cNvPr id="14" name="TextBox 14"/>
          <p:cNvSpPr txBox="1"/>
          <p:nvPr/>
        </p:nvSpPr>
        <p:spPr>
          <a:xfrm>
            <a:off x="1497711" y="2379821"/>
            <a:ext cx="942517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順位表は測定元も時点も違います。自分の仕事で条件をそろえた値だけが比べられます。</a:t>
            </a:r>
          </a:p>
        </p:txBody>
      </p:sp>
      <p:sp>
        <p:nvSpPr>
          <p:cNvPr id="15" name="Rectangle 15"/>
          <p:cNvSpPr/>
          <p:nvPr/>
        </p:nvSpPr>
        <p:spPr>
          <a:xfrm>
            <a:off x="609600" y="2876550"/>
            <a:ext cx="10972800" cy="685800"/>
          </a:xfrm>
          <a:prstGeom prst="roundRect">
            <a:avLst>
              <a:gd name="adj" fmla="val 11111"/>
            </a:avLst>
          </a:prstGeom>
          <a:solidFill>
            <a:srgbClr val="F5F7F8"/>
          </a:solidFill>
          <a:ln>
            <a:noFill/>
          </a:ln>
        </p:spPr>
      </p:sp>
      <p:sp>
        <p:nvSpPr>
          <p:cNvPr id="16" name="Ellipse 16"/>
          <p:cNvSpPr/>
          <p:nvPr/>
        </p:nvSpPr>
        <p:spPr>
          <a:xfrm>
            <a:off x="828675" y="3057525"/>
            <a:ext cx="323850" cy="323850"/>
          </a:xfrm>
          <a:prstGeom prst="ellipse">
            <a:avLst/>
          </a:prstGeom>
          <a:solidFill>
            <a:srgbClr val="E6ECEE"/>
          </a:solidFill>
          <a:ln>
            <a:noFill/>
          </a:ln>
        </p:spPr>
      </p:sp>
      <p:sp>
        <p:nvSpPr>
          <p:cNvPr id="17" name="TextBox 17"/>
          <p:cNvSpPr txBox="1"/>
          <p:nvPr/>
        </p:nvSpPr>
        <p:spPr>
          <a:xfrm>
            <a:off x="918665" y="3138964"/>
            <a:ext cx="143870" cy="249364"/>
          </a:xfrm>
          <a:prstGeom prst="rect">
            <a:avLst/>
          </a:prstGeom>
          <a:noFill/>
          <a:ln>
            <a:noFill/>
          </a:ln>
        </p:spPr>
        <p:txBody>
          <a:bodyPr wrap="none" lIns="0" tIns="0" rIns="0" bIns="0" anchor="t" anchorCtr="0">
            <a:spAutoFit/>
          </a:bodyPr>
          <a:lstStyle/>
          <a:p>
            <a:pPr algn="ctr"/>
            <a:r>
              <a:rPr lang="en-US" sz="1280" b="1" dirty="0">
                <a:solidFill>
                  <a:srgbClr val="6B7A7F"/>
                </a:solidFill>
                <a:latin typeface="Zen Kaku Gothic New"/>
                <a:ea typeface="Zen Kaku Gothic New"/>
                <a:cs typeface="Zen Kaku Gothic New"/>
              </a:rPr>
              <a:t>B</a:t>
            </a:r>
          </a:p>
        </p:txBody>
      </p:sp>
      <p:sp>
        <p:nvSpPr>
          <p:cNvPr id="18" name="TextBox 18"/>
          <p:cNvSpPr txBox="1"/>
          <p:nvPr/>
        </p:nvSpPr>
        <p:spPr>
          <a:xfrm>
            <a:off x="1326261" y="3008471"/>
            <a:ext cx="2978848"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公開ベンチマークでの順位</a:t>
            </a:r>
          </a:p>
        </p:txBody>
      </p:sp>
      <p:sp>
        <p:nvSpPr>
          <p:cNvPr id="19" name="TextBox 19"/>
          <p:cNvSpPr txBox="1"/>
          <p:nvPr/>
        </p:nvSpPr>
        <p:spPr>
          <a:xfrm>
            <a:off x="1326261" y="3275171"/>
            <a:ext cx="824884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誰のハーネスで測ったかがそろっておらず、自社の作業とも中身が違います。</a:t>
            </a:r>
          </a:p>
        </p:txBody>
      </p:sp>
      <p:sp>
        <p:nvSpPr>
          <p:cNvPr id="20" name="Rectangle 20"/>
          <p:cNvSpPr/>
          <p:nvPr/>
        </p:nvSpPr>
        <p:spPr>
          <a:xfrm>
            <a:off x="609600" y="3676650"/>
            <a:ext cx="10972800" cy="685800"/>
          </a:xfrm>
          <a:prstGeom prst="roundRect">
            <a:avLst>
              <a:gd name="adj" fmla="val 11111"/>
            </a:avLst>
          </a:prstGeom>
          <a:solidFill>
            <a:srgbClr val="F5F7F8"/>
          </a:solidFill>
          <a:ln>
            <a:noFill/>
          </a:ln>
        </p:spPr>
      </p:sp>
      <p:sp>
        <p:nvSpPr>
          <p:cNvPr id="21" name="Ellipse 21"/>
          <p:cNvSpPr/>
          <p:nvPr/>
        </p:nvSpPr>
        <p:spPr>
          <a:xfrm>
            <a:off x="828675" y="3857625"/>
            <a:ext cx="323850" cy="323850"/>
          </a:xfrm>
          <a:prstGeom prst="ellipse">
            <a:avLst/>
          </a:prstGeom>
          <a:solidFill>
            <a:srgbClr val="E6ECEE"/>
          </a:solidFill>
          <a:ln>
            <a:noFill/>
          </a:ln>
        </p:spPr>
      </p:sp>
      <p:sp>
        <p:nvSpPr>
          <p:cNvPr id="22" name="TextBox 22"/>
          <p:cNvSpPr txBox="1"/>
          <p:nvPr/>
        </p:nvSpPr>
        <p:spPr>
          <a:xfrm>
            <a:off x="918665" y="3939064"/>
            <a:ext cx="143870" cy="249364"/>
          </a:xfrm>
          <a:prstGeom prst="rect">
            <a:avLst/>
          </a:prstGeom>
          <a:noFill/>
          <a:ln>
            <a:noFill/>
          </a:ln>
        </p:spPr>
        <p:txBody>
          <a:bodyPr wrap="none" lIns="0" tIns="0" rIns="0" bIns="0" anchor="t" anchorCtr="0">
            <a:spAutoFit/>
          </a:bodyPr>
          <a:lstStyle/>
          <a:p>
            <a:pPr algn="ctr"/>
            <a:r>
              <a:rPr lang="en-US" sz="1280" b="1" dirty="0">
                <a:solidFill>
                  <a:srgbClr val="6B7A7F"/>
                </a:solidFill>
                <a:latin typeface="Zen Kaku Gothic New"/>
                <a:ea typeface="Zen Kaku Gothic New"/>
                <a:cs typeface="Zen Kaku Gothic New"/>
              </a:rPr>
              <a:t>C</a:t>
            </a:r>
          </a:p>
        </p:txBody>
      </p:sp>
      <p:sp>
        <p:nvSpPr>
          <p:cNvPr id="23" name="TextBox 23"/>
          <p:cNvSpPr txBox="1"/>
          <p:nvPr/>
        </p:nvSpPr>
        <p:spPr>
          <a:xfrm>
            <a:off x="1326261" y="3808571"/>
            <a:ext cx="2484787"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社内アンケートの体感</a:t>
            </a:r>
          </a:p>
        </p:txBody>
      </p:sp>
      <p:sp>
        <p:nvSpPr>
          <p:cNvPr id="24" name="TextBox 24"/>
          <p:cNvSpPr txBox="1"/>
          <p:nvPr/>
        </p:nvSpPr>
        <p:spPr>
          <a:xfrm>
            <a:off x="1326261" y="4075271"/>
            <a:ext cx="8201787"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16名の試験では19%遅くなったのに、本人たちは20%速いと答えていました。</a:t>
            </a:r>
          </a:p>
        </p:txBody>
      </p:sp>
      <p:sp>
        <p:nvSpPr>
          <p:cNvPr id="25" name="Rectangle 25"/>
          <p:cNvSpPr/>
          <p:nvPr/>
        </p:nvSpPr>
        <p:spPr>
          <a:xfrm>
            <a:off x="609600" y="4476750"/>
            <a:ext cx="10972800" cy="685800"/>
          </a:xfrm>
          <a:prstGeom prst="roundRect">
            <a:avLst>
              <a:gd name="adj" fmla="val 11111"/>
            </a:avLst>
          </a:prstGeom>
          <a:solidFill>
            <a:srgbClr val="F5F7F8"/>
          </a:solidFill>
          <a:ln>
            <a:noFill/>
          </a:ln>
        </p:spPr>
      </p:sp>
      <p:sp>
        <p:nvSpPr>
          <p:cNvPr id="26" name="Ellipse 26"/>
          <p:cNvSpPr/>
          <p:nvPr/>
        </p:nvSpPr>
        <p:spPr>
          <a:xfrm>
            <a:off x="828675" y="4657725"/>
            <a:ext cx="323850" cy="323850"/>
          </a:xfrm>
          <a:prstGeom prst="ellipse">
            <a:avLst/>
          </a:prstGeom>
          <a:solidFill>
            <a:srgbClr val="E6ECEE"/>
          </a:solidFill>
          <a:ln>
            <a:noFill/>
          </a:ln>
        </p:spPr>
      </p:sp>
      <p:sp>
        <p:nvSpPr>
          <p:cNvPr id="27" name="TextBox 27"/>
          <p:cNvSpPr txBox="1"/>
          <p:nvPr/>
        </p:nvSpPr>
        <p:spPr>
          <a:xfrm>
            <a:off x="918665" y="4739164"/>
            <a:ext cx="143870" cy="249364"/>
          </a:xfrm>
          <a:prstGeom prst="rect">
            <a:avLst/>
          </a:prstGeom>
          <a:noFill/>
          <a:ln>
            <a:noFill/>
          </a:ln>
        </p:spPr>
        <p:txBody>
          <a:bodyPr wrap="none" lIns="0" tIns="0" rIns="0" bIns="0" anchor="t" anchorCtr="0">
            <a:spAutoFit/>
          </a:bodyPr>
          <a:lstStyle/>
          <a:p>
            <a:pPr algn="ctr"/>
            <a:r>
              <a:rPr lang="en-US" sz="1280" b="1" dirty="0">
                <a:solidFill>
                  <a:srgbClr val="6B7A7F"/>
                </a:solidFill>
                <a:latin typeface="Zen Kaku Gothic New"/>
                <a:ea typeface="Zen Kaku Gothic New"/>
                <a:cs typeface="Zen Kaku Gothic New"/>
              </a:rPr>
              <a:t>D</a:t>
            </a:r>
          </a:p>
        </p:txBody>
      </p:sp>
      <p:sp>
        <p:nvSpPr>
          <p:cNvPr id="28" name="TextBox 28"/>
          <p:cNvSpPr txBox="1"/>
          <p:nvPr/>
        </p:nvSpPr>
        <p:spPr>
          <a:xfrm>
            <a:off x="1326261" y="4608671"/>
            <a:ext cx="2373623"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1タスクあたりの単価</a:t>
            </a:r>
          </a:p>
        </p:txBody>
      </p:sp>
      <p:sp>
        <p:nvSpPr>
          <p:cNvPr id="29" name="TextBox 29"/>
          <p:cNvSpPr txBox="1"/>
          <p:nvPr/>
        </p:nvSpPr>
        <p:spPr>
          <a:xfrm>
            <a:off x="1326261" y="4875371"/>
            <a:ext cx="7672435"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費用は判断材料の1つですが、効果そのものを表す数字ではありません。</a:t>
            </a:r>
          </a:p>
        </p:txBody>
      </p:sp>
      <p:sp>
        <p:nvSpPr>
          <p:cNvPr id="30" name="Rectangle 30"/>
          <p:cNvSpPr/>
          <p:nvPr/>
        </p:nvSpPr>
        <p:spPr>
          <a:xfrm>
            <a:off x="609600" y="5353050"/>
            <a:ext cx="10972800" cy="781050"/>
          </a:xfrm>
          <a:prstGeom prst="roundRect">
            <a:avLst>
              <a:gd name="adj" fmla="val 9756"/>
            </a:avLst>
          </a:prstGeom>
          <a:solidFill>
            <a:srgbClr val="EEF6F7"/>
          </a:solidFill>
          <a:ln>
            <a:noFill/>
          </a:ln>
        </p:spPr>
      </p:sp>
      <p:sp>
        <p:nvSpPr>
          <p:cNvPr id="31" name="Rectangle 31"/>
          <p:cNvSpPr/>
          <p:nvPr/>
        </p:nvSpPr>
        <p:spPr>
          <a:xfrm>
            <a:off x="609600" y="5353050"/>
            <a:ext cx="57150" cy="781050"/>
          </a:xfrm>
          <a:prstGeom prst="roundRect">
            <a:avLst>
              <a:gd name="adj" fmla="val 50000"/>
            </a:avLst>
          </a:prstGeom>
          <a:solidFill>
            <a:srgbClr val="47BCC6"/>
          </a:solidFill>
          <a:ln>
            <a:noFill/>
          </a:ln>
        </p:spPr>
      </p:sp>
      <p:sp>
        <p:nvSpPr>
          <p:cNvPr id="32" name="TextBox 32"/>
          <p:cNvSpPr txBox="1"/>
          <p:nvPr/>
        </p:nvSpPr>
        <p:spPr>
          <a:xfrm>
            <a:off x="868680" y="55149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実務でのポイント</a:t>
            </a:r>
          </a:p>
        </p:txBody>
      </p:sp>
      <p:sp>
        <p:nvSpPr>
          <p:cNvPr id="33" name="TextBox 33"/>
          <p:cNvSpPr txBox="1"/>
          <p:nvPr/>
        </p:nvSpPr>
        <p:spPr>
          <a:xfrm>
            <a:off x="869061" y="5808821"/>
            <a:ext cx="70725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測る前に、対象タスク・条件・回数を決めて書き出しておきます。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43</a:t>
            </a:r>
          </a:p>
        </p:txBody>
      </p:sp>
    </p:spTree>
  </p:cSld>
  <p:clrMapOvr>
    <a:masterClrMapping/>
  </p:clrMapOvr>
  <p:transition xmlns:p14="http://schemas.microsoft.com/office/powerpoint/2010/main" p14:dur="400">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削減時間の行き先</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46432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浮いた時間の多くは、</a:t>
            </a:r>
            <a:r>
              <a:rPr lang="zh-CN" sz="2480" b="1" dirty="0">
                <a:solidFill>
                  <a:srgbClr val="264DBF"/>
                </a:solidFill>
                <a:latin typeface="Zen Kaku Gothic New"/>
                <a:ea typeface="Zen Kaku Gothic New"/>
                <a:cs typeface="Zen Kaku Gothic New"/>
              </a:rPr>
              <a:t>日常業務</a:t>
            </a:r>
            <a:r>
              <a:rPr lang="zh-CN" sz="2480" b="1" dirty="0">
                <a:solidFill>
                  <a:srgbClr val="000000"/>
                </a:solidFill>
                <a:latin typeface="Zen Kaku Gothic New"/>
                <a:ea typeface="Zen Kaku Gothic New"/>
                <a:cs typeface="Zen Kaku Gothic New"/>
              </a:rPr>
              <a:t>に戻っています。</a:t>
            </a:r>
          </a:p>
        </p:txBody>
      </p:sp>
      <p:sp>
        <p:nvSpPr>
          <p:cNvPr id="7" name="Rectangle 7"/>
          <p:cNvSpPr/>
          <p:nvPr/>
        </p:nvSpPr>
        <p:spPr>
          <a:xfrm>
            <a:off x="609600" y="2057400"/>
            <a:ext cx="2514600" cy="1809750"/>
          </a:xfrm>
          <a:prstGeom prst="roundRect">
            <a:avLst>
              <a:gd name="adj" fmla="val 5263"/>
            </a:avLst>
          </a:prstGeom>
          <a:solidFill>
            <a:srgbClr val="F3F3F3"/>
          </a:solidFill>
          <a:ln>
            <a:noFill/>
          </a:ln>
        </p:spPr>
      </p:sp>
      <p:sp>
        <p:nvSpPr>
          <p:cNvPr id="8" name="Rectangle 8"/>
          <p:cNvSpPr/>
          <p:nvPr/>
        </p:nvSpPr>
        <p:spPr>
          <a:xfrm>
            <a:off x="609600" y="2057400"/>
            <a:ext cx="2514600" cy="76200"/>
          </a:xfrm>
          <a:prstGeom prst="roundRect">
            <a:avLst>
              <a:gd name="adj" fmla="val 50000"/>
            </a:avLst>
          </a:prstGeom>
          <a:solidFill>
            <a:srgbClr val="264DBF"/>
          </a:solidFill>
          <a:ln>
            <a:noFill/>
          </a:ln>
        </p:spPr>
      </p:sp>
      <p:sp>
        <p:nvSpPr>
          <p:cNvPr id="9" name="TextBox 9"/>
          <p:cNvSpPr txBox="1"/>
          <p:nvPr/>
        </p:nvSpPr>
        <p:spPr>
          <a:xfrm>
            <a:off x="830961" y="2379821"/>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削減時間が生じた人</a:t>
            </a:r>
          </a:p>
        </p:txBody>
      </p:sp>
      <p:sp>
        <p:nvSpPr>
          <p:cNvPr id="10" name="TextBox 10"/>
          <p:cNvSpPr txBox="1"/>
          <p:nvPr/>
        </p:nvSpPr>
        <p:spPr>
          <a:xfrm>
            <a:off x="822198" y="2860358"/>
            <a:ext cx="1642905" cy="616077"/>
          </a:xfrm>
          <a:prstGeom prst="rect">
            <a:avLst/>
          </a:prstGeom>
          <a:noFill/>
          <a:ln>
            <a:noFill/>
          </a:ln>
        </p:spPr>
        <p:txBody>
          <a:bodyPr wrap="none" lIns="0" tIns="0" rIns="0" bIns="0" anchor="t" anchorCtr="0">
            <a:spAutoFit/>
          </a:bodyPr>
          <a:lstStyle/>
          <a:p>
            <a:pPr algn="l"/>
            <a:r>
              <a:rPr lang="en-US" sz="3150" b="1" dirty="0">
                <a:solidFill>
                  <a:srgbClr val="264DBF"/>
                </a:solidFill>
                <a:latin typeface="Zen Kaku Gothic New"/>
                <a:ea typeface="Zen Kaku Gothic New"/>
                <a:cs typeface="Zen Kaku Gothic New"/>
              </a:rPr>
              <a:t>25.4%</a:t>
            </a:r>
          </a:p>
        </p:txBody>
      </p:sp>
      <p:sp>
        <p:nvSpPr>
          <p:cNvPr id="11" name="Rectangle 11"/>
          <p:cNvSpPr/>
          <p:nvPr/>
        </p:nvSpPr>
        <p:spPr>
          <a:xfrm>
            <a:off x="3429000" y="2057400"/>
            <a:ext cx="2514600" cy="1809750"/>
          </a:xfrm>
          <a:prstGeom prst="roundRect">
            <a:avLst>
              <a:gd name="adj" fmla="val 5263"/>
            </a:avLst>
          </a:prstGeom>
          <a:solidFill>
            <a:srgbClr val="F3F3F3"/>
          </a:solidFill>
          <a:ln>
            <a:noFill/>
          </a:ln>
        </p:spPr>
      </p:sp>
      <p:sp>
        <p:nvSpPr>
          <p:cNvPr id="12" name="Rectangle 12"/>
          <p:cNvSpPr/>
          <p:nvPr/>
        </p:nvSpPr>
        <p:spPr>
          <a:xfrm>
            <a:off x="3429000" y="2057400"/>
            <a:ext cx="2514600" cy="76200"/>
          </a:xfrm>
          <a:prstGeom prst="roundRect">
            <a:avLst>
              <a:gd name="adj" fmla="val 50000"/>
            </a:avLst>
          </a:prstGeom>
          <a:solidFill>
            <a:srgbClr val="26A3BF"/>
          </a:solidFill>
          <a:ln>
            <a:noFill/>
          </a:ln>
        </p:spPr>
      </p:sp>
      <p:sp>
        <p:nvSpPr>
          <p:cNvPr id="13" name="TextBox 13"/>
          <p:cNvSpPr txBox="1"/>
          <p:nvPr/>
        </p:nvSpPr>
        <p:spPr>
          <a:xfrm>
            <a:off x="3650361" y="2379821"/>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タスク単位の削減幅</a:t>
            </a:r>
          </a:p>
        </p:txBody>
      </p:sp>
      <p:sp>
        <p:nvSpPr>
          <p:cNvPr id="14" name="TextBox 14"/>
          <p:cNvSpPr txBox="1"/>
          <p:nvPr/>
        </p:nvSpPr>
        <p:spPr>
          <a:xfrm>
            <a:off x="3641598" y="2860358"/>
            <a:ext cx="1642905" cy="616077"/>
          </a:xfrm>
          <a:prstGeom prst="rect">
            <a:avLst/>
          </a:prstGeom>
          <a:noFill/>
          <a:ln>
            <a:noFill/>
          </a:ln>
        </p:spPr>
        <p:txBody>
          <a:bodyPr wrap="none" lIns="0" tIns="0" rIns="0" bIns="0" anchor="t" anchorCtr="0">
            <a:spAutoFit/>
          </a:bodyPr>
          <a:lstStyle/>
          <a:p>
            <a:pPr algn="l"/>
            <a:r>
              <a:rPr lang="en-US" sz="3150" b="1" dirty="0">
                <a:solidFill>
                  <a:srgbClr val="26A3BF"/>
                </a:solidFill>
                <a:latin typeface="Zen Kaku Gothic New"/>
                <a:ea typeface="Zen Kaku Gothic New"/>
                <a:cs typeface="Zen Kaku Gothic New"/>
              </a:rPr>
              <a:t>16.7%</a:t>
            </a:r>
          </a:p>
        </p:txBody>
      </p:sp>
      <p:sp>
        <p:nvSpPr>
          <p:cNvPr id="15" name="TextBox 15"/>
          <p:cNvSpPr txBox="1"/>
          <p:nvPr/>
        </p:nvSpPr>
        <p:spPr>
          <a:xfrm>
            <a:off x="3650361" y="3408521"/>
            <a:ext cx="170840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週あたり26.4分</a:t>
            </a:r>
          </a:p>
        </p:txBody>
      </p:sp>
      <p:sp>
        <p:nvSpPr>
          <p:cNvPr id="16" name="Rectangle 16"/>
          <p:cNvSpPr/>
          <p:nvPr/>
        </p:nvSpPr>
        <p:spPr>
          <a:xfrm>
            <a:off x="6248400" y="2057400"/>
            <a:ext cx="2514600" cy="1809750"/>
          </a:xfrm>
          <a:prstGeom prst="roundRect">
            <a:avLst>
              <a:gd name="adj" fmla="val 5263"/>
            </a:avLst>
          </a:prstGeom>
          <a:solidFill>
            <a:srgbClr val="F3F3F3"/>
          </a:solidFill>
          <a:ln>
            <a:noFill/>
          </a:ln>
        </p:spPr>
      </p:sp>
      <p:sp>
        <p:nvSpPr>
          <p:cNvPr id="17" name="Rectangle 17"/>
          <p:cNvSpPr/>
          <p:nvPr/>
        </p:nvSpPr>
        <p:spPr>
          <a:xfrm>
            <a:off x="6248400" y="2057400"/>
            <a:ext cx="2514600" cy="76200"/>
          </a:xfrm>
          <a:prstGeom prst="roundRect">
            <a:avLst>
              <a:gd name="adj" fmla="val 50000"/>
            </a:avLst>
          </a:prstGeom>
          <a:solidFill>
            <a:srgbClr val="25B692"/>
          </a:solidFill>
          <a:ln>
            <a:noFill/>
          </a:ln>
        </p:spPr>
      </p:sp>
      <p:sp>
        <p:nvSpPr>
          <p:cNvPr id="18" name="TextBox 18"/>
          <p:cNvSpPr txBox="1"/>
          <p:nvPr/>
        </p:nvSpPr>
        <p:spPr>
          <a:xfrm>
            <a:off x="6469761" y="2379821"/>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仕事へ再投下した人</a:t>
            </a:r>
          </a:p>
        </p:txBody>
      </p:sp>
      <p:sp>
        <p:nvSpPr>
          <p:cNvPr id="19" name="TextBox 19"/>
          <p:cNvSpPr txBox="1"/>
          <p:nvPr/>
        </p:nvSpPr>
        <p:spPr>
          <a:xfrm>
            <a:off x="6460998" y="2860358"/>
            <a:ext cx="1642905" cy="616077"/>
          </a:xfrm>
          <a:prstGeom prst="rect">
            <a:avLst/>
          </a:prstGeom>
          <a:noFill/>
          <a:ln>
            <a:noFill/>
          </a:ln>
        </p:spPr>
        <p:txBody>
          <a:bodyPr wrap="none" lIns="0" tIns="0" rIns="0" bIns="0" anchor="t" anchorCtr="0">
            <a:spAutoFit/>
          </a:bodyPr>
          <a:lstStyle/>
          <a:p>
            <a:pPr algn="l"/>
            <a:r>
              <a:rPr lang="en-US" sz="3150" b="1" dirty="0">
                <a:solidFill>
                  <a:srgbClr val="25B692"/>
                </a:solidFill>
                <a:latin typeface="Zen Kaku Gothic New"/>
                <a:ea typeface="Zen Kaku Gothic New"/>
                <a:cs typeface="Zen Kaku Gothic New"/>
              </a:rPr>
              <a:t>61.2%</a:t>
            </a:r>
          </a:p>
        </p:txBody>
      </p:sp>
      <p:sp>
        <p:nvSpPr>
          <p:cNvPr id="20" name="Rectangle 20"/>
          <p:cNvSpPr/>
          <p:nvPr/>
        </p:nvSpPr>
        <p:spPr>
          <a:xfrm>
            <a:off x="9067800" y="2057400"/>
            <a:ext cx="2514600" cy="1809750"/>
          </a:xfrm>
          <a:prstGeom prst="roundRect">
            <a:avLst>
              <a:gd name="adj" fmla="val 5263"/>
            </a:avLst>
          </a:prstGeom>
          <a:solidFill>
            <a:srgbClr val="F3F3F3"/>
          </a:solidFill>
          <a:ln>
            <a:noFill/>
          </a:ln>
        </p:spPr>
      </p:sp>
      <p:sp>
        <p:nvSpPr>
          <p:cNvPr id="21" name="Rectangle 21"/>
          <p:cNvSpPr/>
          <p:nvPr/>
        </p:nvSpPr>
        <p:spPr>
          <a:xfrm>
            <a:off x="9067800" y="2057400"/>
            <a:ext cx="2514600" cy="76200"/>
          </a:xfrm>
          <a:prstGeom prst="roundRect">
            <a:avLst>
              <a:gd name="adj" fmla="val 50000"/>
            </a:avLst>
          </a:prstGeom>
          <a:solidFill>
            <a:srgbClr val="47BCC6"/>
          </a:solidFill>
          <a:ln>
            <a:noFill/>
          </a:ln>
        </p:spPr>
      </p:sp>
      <p:sp>
        <p:nvSpPr>
          <p:cNvPr id="22" name="TextBox 22"/>
          <p:cNvSpPr txBox="1"/>
          <p:nvPr/>
        </p:nvSpPr>
        <p:spPr>
          <a:xfrm>
            <a:off x="9289161" y="2379821"/>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再投下先の日常業務</a:t>
            </a:r>
          </a:p>
        </p:txBody>
      </p:sp>
      <p:sp>
        <p:nvSpPr>
          <p:cNvPr id="23" name="TextBox 23"/>
          <p:cNvSpPr txBox="1"/>
          <p:nvPr/>
        </p:nvSpPr>
        <p:spPr>
          <a:xfrm>
            <a:off x="9280398" y="2860358"/>
            <a:ext cx="1642905" cy="616077"/>
          </a:xfrm>
          <a:prstGeom prst="rect">
            <a:avLst/>
          </a:prstGeom>
          <a:noFill/>
          <a:ln>
            <a:noFill/>
          </a:ln>
        </p:spPr>
        <p:txBody>
          <a:bodyPr wrap="none" lIns="0" tIns="0" rIns="0" bIns="0" anchor="t" anchorCtr="0">
            <a:spAutoFit/>
          </a:bodyPr>
          <a:lstStyle/>
          <a:p>
            <a:pPr algn="l"/>
            <a:r>
              <a:rPr lang="en-US" sz="3150" b="1" dirty="0">
                <a:solidFill>
                  <a:srgbClr val="47BCC6"/>
                </a:solidFill>
                <a:latin typeface="Zen Kaku Gothic New"/>
                <a:ea typeface="Zen Kaku Gothic New"/>
                <a:cs typeface="Zen Kaku Gothic New"/>
              </a:rPr>
              <a:t>75.4%</a:t>
            </a:r>
          </a:p>
        </p:txBody>
      </p:sp>
      <p:sp>
        <p:nvSpPr>
          <p:cNvPr id="24" name="Rectangle 24"/>
          <p:cNvSpPr/>
          <p:nvPr/>
        </p:nvSpPr>
        <p:spPr>
          <a:xfrm>
            <a:off x="666750" y="4248150"/>
            <a:ext cx="3619500" cy="1990725"/>
          </a:xfrm>
          <a:prstGeom prst="roundRect">
            <a:avLst>
              <a:gd name="adj" fmla="val 3828"/>
            </a:avLst>
          </a:prstGeom>
          <a:solidFill>
            <a:srgbClr val="000000">
              <a:alpha val="8000"/>
            </a:srgbClr>
          </a:solidFill>
          <a:ln>
            <a:noFill/>
          </a:ln>
        </p:spPr>
      </p:sp>
      <p:pic>
        <p:nvPicPr>
          <p:cNvPr id="25" name="Image 25"/>
          <p:cNvPicPr>
            <a:picLocks noChangeAspect="1"/>
          </p:cNvPicPr>
          <p:nvPr/>
        </p:nvPicPr>
        <p:blipFill>
          <a:blip r:embed="rId2"/>
          <a:stretch>
            <a:fillRect/>
          </a:stretch>
        </p:blipFill>
        <p:spPr>
          <a:xfrm>
            <a:off x="609600" y="4191000"/>
            <a:ext cx="3619500" cy="1990725"/>
          </a:xfrm>
          <a:prstGeom prst="rect">
            <a:avLst/>
          </a:prstGeom>
        </p:spPr>
      </p:pic>
      <p:sp>
        <p:nvSpPr>
          <p:cNvPr id="26" name="Rectangle 26"/>
          <p:cNvSpPr/>
          <p:nvPr/>
        </p:nvSpPr>
        <p:spPr>
          <a:xfrm>
            <a:off x="609600" y="4191000"/>
            <a:ext cx="3619500" cy="1990725"/>
          </a:xfrm>
          <a:prstGeom prst="roundRect">
            <a:avLst>
              <a:gd name="adj" fmla="val 3828"/>
            </a:avLst>
          </a:prstGeom>
          <a:noFill/>
          <a:ln w="14288">
            <a:solidFill>
              <a:srgbClr val="E3E7EA"/>
            </a:solidFill>
          </a:ln>
        </p:spPr>
      </p:sp>
      <p:sp>
        <p:nvSpPr>
          <p:cNvPr id="27" name="TextBox 27"/>
          <p:cNvSpPr txBox="1"/>
          <p:nvPr/>
        </p:nvSpPr>
        <p:spPr>
          <a:xfrm>
            <a:off x="4602099" y="432577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読み方</a:t>
            </a:r>
          </a:p>
        </p:txBody>
      </p:sp>
      <p:sp>
        <p:nvSpPr>
          <p:cNvPr id="28" name="TextBox 28"/>
          <p:cNvSpPr txBox="1"/>
          <p:nvPr/>
        </p:nvSpPr>
        <p:spPr>
          <a:xfrm>
            <a:off x="4602861" y="4684871"/>
            <a:ext cx="6096143"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調査の対象は生成AIの利用者です。削減時間が生じた人は</a:t>
            </a:r>
          </a:p>
          <a:p>
            <a:pPr algn="l">
              <a:lnSpc>
                <a:spcPts val="2250"/>
              </a:lnSpc>
            </a:pPr>
            <a:r>
              <a:rPr lang="zh-CN" sz="1420" dirty="0">
                <a:solidFill>
                  <a:srgbClr val="484848"/>
                </a:solidFill>
                <a:latin typeface="Zen Kaku Gothic New"/>
                <a:ea typeface="Zen Kaku Gothic New"/>
                <a:cs typeface="Zen Kaku Gothic New"/>
              </a:rPr>
              <a:t>4人に1人にとどまり、行き先は日常業務が中心でした。</a:t>
            </a:r>
          </a:p>
          <a:p>
            <a:pPr algn="l">
              <a:lnSpc>
                <a:spcPts val="2250"/>
              </a:lnSpc>
            </a:pPr>
            <a:r>
              <a:rPr lang="zh-CN" sz="1420" dirty="0">
                <a:solidFill>
                  <a:srgbClr val="484848"/>
                </a:solidFill>
                <a:latin typeface="Zen Kaku Gothic New"/>
                <a:ea typeface="Zen Kaku Gothic New"/>
                <a:cs typeface="Zen Kaku Gothic New"/>
              </a:rPr>
              <a:t>空いた時間が新しい仕事に回るとはかぎりません。</a:t>
            </a:r>
          </a:p>
        </p:txBody>
      </p:sp>
      <p:sp>
        <p:nvSpPr>
          <p:cNvPr id="29" name="TextBox 29"/>
          <p:cNvSpPr txBox="1"/>
          <p:nvPr/>
        </p:nvSpPr>
        <p:spPr>
          <a:xfrm>
            <a:off x="4602861" y="5713571"/>
            <a:ext cx="5013912" cy="77400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出典: パーソル総合研究所（2026年3月13日）</a:t>
            </a:r>
          </a:p>
          <a:p>
            <a:pPr algn="l">
              <a:lnSpc>
                <a:spcPts val="1950"/>
              </a:lnSpc>
            </a:pPr>
            <a:r>
              <a:rPr lang="en-US" sz="1420" dirty="0">
                <a:solidFill>
                  <a:srgbClr val="999999"/>
                </a:solidFill>
                <a:latin typeface="Zen Kaku Gothic New"/>
                <a:ea typeface="Zen Kaku Gothic New"/>
                <a:cs typeface="Zen Kaku Gothic New"/>
              </a:rPr>
              <a:t>https://rc.persol-group.co.jp/thinktank/</a:t>
            </a:r>
          </a:p>
          <a:p>
            <a:pPr algn="l">
              <a:lnSpc>
                <a:spcPts val="1950"/>
              </a:lnSpc>
            </a:pPr>
            <a:r>
              <a:rPr lang="zh-CN" sz="1420" dirty="0">
                <a:solidFill>
                  <a:srgbClr val="999999"/>
                </a:solidFill>
                <a:latin typeface="Zen Kaku Gothic New"/>
                <a:ea typeface="Zen Kaku Gothic New"/>
                <a:cs typeface="Zen Kaku Gothic New"/>
              </a:rPr>
              <a:t>（コラム 202603130001）</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44</a:t>
            </a:r>
          </a:p>
        </p:txBody>
      </p:sp>
    </p:spTree>
  </p:cSld>
  <p:clrMapOvr>
    <a:masterClrMapping/>
  </p:clrMapOvr>
  <p:transition xmlns:p14="http://schemas.microsoft.com/office/powerpoint/2010/main" p14:dur="400">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11471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章1のまとめ</a:t>
            </a:r>
          </a:p>
        </p:txBody>
      </p:sp>
      <p:sp>
        <p:nvSpPr>
          <p:cNvPr id="5" name="Rectangle 5"/>
          <p:cNvSpPr/>
          <p:nvPr/>
        </p:nvSpPr>
        <p:spPr>
          <a:xfrm>
            <a:off x="609600" y="1028700"/>
            <a:ext cx="10972800" cy="19050"/>
          </a:xfrm>
          <a:prstGeom prst="rect">
            <a:avLst/>
          </a:prstGeom>
          <a:solidFill>
            <a:srgbClr val="A3DDE3"/>
          </a:solidFill>
          <a:ln>
            <a:noFill/>
          </a:ln>
        </p:spPr>
      </p:sp>
      <p:sp>
        <p:nvSpPr>
          <p:cNvPr id="6" name="Rectangle 6"/>
          <p:cNvSpPr/>
          <p:nvPr/>
        </p:nvSpPr>
        <p:spPr>
          <a:xfrm>
            <a:off x="609600" y="2724150"/>
            <a:ext cx="76200" cy="1714500"/>
          </a:xfrm>
          <a:prstGeom prst="rect">
            <a:avLst/>
          </a:prstGeom>
          <a:solidFill>
            <a:srgbClr val="47BCC6"/>
          </a:solidFill>
          <a:ln>
            <a:noFill/>
          </a:ln>
        </p:spPr>
      </p:sp>
      <p:sp>
        <p:nvSpPr>
          <p:cNvPr id="7" name="TextBox 7"/>
          <p:cNvSpPr txBox="1"/>
          <p:nvPr/>
        </p:nvSpPr>
        <p:spPr>
          <a:xfrm>
            <a:off x="975360" y="2952750"/>
            <a:ext cx="6271260" cy="586740"/>
          </a:xfrm>
          <a:prstGeom prst="rect">
            <a:avLst/>
          </a:prstGeom>
          <a:noFill/>
          <a:ln>
            <a:noFill/>
          </a:ln>
        </p:spPr>
        <p:txBody>
          <a:bodyPr wrap="none" lIns="0" tIns="0" rIns="0" bIns="0" anchor="t" anchorCtr="0">
            <a:spAutoFit/>
          </a:bodyPr>
          <a:lstStyle/>
          <a:p>
            <a:pPr algn="l"/>
            <a:r>
              <a:rPr lang="zh-CN" sz="3000" b="1" dirty="0">
                <a:solidFill>
                  <a:srgbClr val="000000"/>
                </a:solidFill>
                <a:latin typeface="Zen Kaku Gothic New"/>
                <a:ea typeface="Zen Kaku Gothic New"/>
                <a:cs typeface="Zen Kaku Gothic New"/>
              </a:rPr>
              <a:t>見るのは順位表ではなく、</a:t>
            </a:r>
          </a:p>
        </p:txBody>
      </p:sp>
      <p:sp>
        <p:nvSpPr>
          <p:cNvPr id="8" name="TextBox 8"/>
          <p:cNvSpPr txBox="1"/>
          <p:nvPr/>
        </p:nvSpPr>
        <p:spPr>
          <a:xfrm>
            <a:off x="975360" y="3524250"/>
            <a:ext cx="4997101" cy="586740"/>
          </a:xfrm>
          <a:prstGeom prst="rect">
            <a:avLst/>
          </a:prstGeom>
          <a:noFill/>
          <a:ln>
            <a:noFill/>
          </a:ln>
        </p:spPr>
        <p:txBody>
          <a:bodyPr wrap="none" lIns="0" tIns="0" rIns="0" bIns="0" anchor="t" anchorCtr="0">
            <a:spAutoFit/>
          </a:bodyPr>
          <a:lstStyle/>
          <a:p>
            <a:pPr algn="l"/>
            <a:r>
              <a:rPr lang="zh-CN" sz="3000" b="1" dirty="0">
                <a:solidFill>
                  <a:srgbClr val="000000"/>
                </a:solidFill>
                <a:latin typeface="Zen Kaku Gothic New"/>
                <a:ea typeface="Zen Kaku Gothic New"/>
                <a:cs typeface="Zen Kaku Gothic New"/>
              </a:rPr>
              <a:t>自社の</a:t>
            </a:r>
            <a:r>
              <a:rPr lang="zh-CN" sz="3000" b="1" dirty="0">
                <a:solidFill>
                  <a:srgbClr val="264DBF"/>
                </a:solidFill>
                <a:latin typeface="Zen Kaku Gothic New"/>
                <a:ea typeface="Zen Kaku Gothic New"/>
                <a:cs typeface="Zen Kaku Gothic New"/>
              </a:rPr>
              <a:t>1タスク</a:t>
            </a:r>
            <a:r>
              <a:rPr lang="zh-CN" sz="3000" b="1" dirty="0">
                <a:solidFill>
                  <a:srgbClr val="000000"/>
                </a:solidFill>
                <a:latin typeface="Zen Kaku Gothic New"/>
                <a:ea typeface="Zen Kaku Gothic New"/>
                <a:cs typeface="Zen Kaku Gothic New"/>
              </a:rPr>
              <a:t>です。</a:t>
            </a:r>
          </a:p>
        </p:txBody>
      </p:sp>
      <p:sp>
        <p:nvSpPr>
          <p:cNvPr id="9" name="TextBox 9"/>
          <p:cNvSpPr txBox="1"/>
          <p:nvPr/>
        </p:nvSpPr>
        <p:spPr>
          <a:xfrm>
            <a:off x="1002411" y="4189571"/>
            <a:ext cx="72019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本日の演習3本は、その測り方をひととおり通すための練習台です。</a:t>
            </a:r>
          </a:p>
        </p:txBody>
      </p:sp>
      <p:sp>
        <p:nvSpPr>
          <p:cNvPr id="10" name="TextBox 1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1" name="TextBox 1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45</a:t>
            </a:r>
          </a:p>
        </p:txBody>
      </p:sp>
    </p:spTree>
  </p:cSld>
  <p:clrMapOvr>
    <a:masterClrMapping/>
  </p:clrMapOvr>
  <p:transition xmlns:p14="http://schemas.microsoft.com/office/powerpoint/2010/main" p14:dur="400">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02</a:t>
            </a:r>
          </a:p>
        </p:txBody>
      </p:sp>
      <p:sp>
        <p:nvSpPr>
          <p:cNvPr id="5" name="TextBox 5"/>
          <p:cNvSpPr txBox="1"/>
          <p:nvPr/>
        </p:nvSpPr>
        <p:spPr>
          <a:xfrm>
            <a:off x="1125474" y="3875722"/>
            <a:ext cx="7334248"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Claudeファミリーの現在地</a:t>
            </a:r>
          </a:p>
        </p:txBody>
      </p:sp>
      <p:sp>
        <p:nvSpPr>
          <p:cNvPr id="6" name="Rectangle 6"/>
          <p:cNvSpPr/>
          <p:nvPr/>
        </p:nvSpPr>
        <p:spPr>
          <a:xfrm>
            <a:off x="1162050" y="4495800"/>
            <a:ext cx="4000500" cy="28575"/>
          </a:xfrm>
          <a:prstGeom prst="rect">
            <a:avLst/>
          </a:prstGeom>
          <a:solidFill>
            <a:srgbClr val="47BCC6"/>
          </a:solidFill>
          <a:ln>
            <a:noFill/>
          </a:ln>
        </p:spPr>
      </p:sp>
      <p:sp>
        <p:nvSpPr>
          <p:cNvPr id="7" name="TextBox 7"/>
          <p:cNvSpPr txBox="1"/>
          <p:nvPr/>
        </p:nvSpPr>
        <p:spPr>
          <a:xfrm>
            <a:off x="1154811" y="4761071"/>
            <a:ext cx="63667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版数を覚えるのではなく、選ぶ軸と追う場所を持ち帰ります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46</a:t>
            </a:r>
          </a:p>
        </p:txBody>
      </p:sp>
    </p:spTree>
  </p:cSld>
  <p:clrMapOvr>
    <a:masterClrMapping/>
  </p:clrMapOvr>
  <p:transition xmlns:p14="http://schemas.microsoft.com/office/powerpoint/2010/main" p14:dur="400">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現行ラインナップ</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18054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版数ではなく、</a:t>
            </a:r>
            <a:r>
              <a:rPr lang="zh-CN" sz="2480" b="1" dirty="0">
                <a:solidFill>
                  <a:srgbClr val="264DBF"/>
                </a:solidFill>
                <a:latin typeface="Zen Kaku Gothic New"/>
                <a:ea typeface="Zen Kaku Gothic New"/>
                <a:cs typeface="Zen Kaku Gothic New"/>
              </a:rPr>
              <a:t>速さ・単価・コンテキスト長</a:t>
            </a:r>
            <a:r>
              <a:rPr lang="zh-CN" sz="2480" b="1" dirty="0">
                <a:solidFill>
                  <a:srgbClr val="000000"/>
                </a:solidFill>
                <a:latin typeface="Zen Kaku Gothic New"/>
                <a:ea typeface="Zen Kaku Gothic New"/>
                <a:cs typeface="Zen Kaku Gothic New"/>
              </a:rPr>
              <a:t>で選びます。</a:t>
            </a:r>
          </a:p>
        </p:txBody>
      </p:sp>
      <p:sp>
        <p:nvSpPr>
          <p:cNvPr id="7" name="Rectangle 7"/>
          <p:cNvSpPr/>
          <p:nvPr/>
        </p:nvSpPr>
        <p:spPr>
          <a:xfrm>
            <a:off x="609600" y="1905000"/>
            <a:ext cx="10972800" cy="419100"/>
          </a:xfrm>
          <a:prstGeom prst="rect">
            <a:avLst/>
          </a:prstGeom>
          <a:solidFill>
            <a:srgbClr val="0B2E33"/>
          </a:solidFill>
          <a:ln>
            <a:noFill/>
          </a:ln>
        </p:spPr>
      </p:sp>
      <p:sp>
        <p:nvSpPr>
          <p:cNvPr id="8" name="TextBox 8"/>
          <p:cNvSpPr txBox="1"/>
          <p:nvPr/>
        </p:nvSpPr>
        <p:spPr>
          <a:xfrm>
            <a:off x="792861" y="2017871"/>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モデル</a:t>
            </a:r>
          </a:p>
        </p:txBody>
      </p:sp>
      <p:sp>
        <p:nvSpPr>
          <p:cNvPr id="9" name="TextBox 9"/>
          <p:cNvSpPr txBox="1"/>
          <p:nvPr/>
        </p:nvSpPr>
        <p:spPr>
          <a:xfrm>
            <a:off x="2507361" y="2017871"/>
            <a:ext cx="1743694"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公式の位置づけ</a:t>
            </a:r>
          </a:p>
        </p:txBody>
      </p:sp>
      <p:sp>
        <p:nvSpPr>
          <p:cNvPr id="10" name="TextBox 10"/>
          <p:cNvSpPr txBox="1"/>
          <p:nvPr/>
        </p:nvSpPr>
        <p:spPr>
          <a:xfrm>
            <a:off x="5555361" y="2017871"/>
            <a:ext cx="1286687"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入力 / 出力</a:t>
            </a:r>
          </a:p>
        </p:txBody>
      </p:sp>
      <p:sp>
        <p:nvSpPr>
          <p:cNvPr id="11" name="TextBox 11"/>
          <p:cNvSpPr txBox="1"/>
          <p:nvPr/>
        </p:nvSpPr>
        <p:spPr>
          <a:xfrm>
            <a:off x="7193661" y="2017871"/>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コンテキスト</a:t>
            </a:r>
          </a:p>
        </p:txBody>
      </p:sp>
      <p:sp>
        <p:nvSpPr>
          <p:cNvPr id="12" name="TextBox 12"/>
          <p:cNvSpPr txBox="1"/>
          <p:nvPr/>
        </p:nvSpPr>
        <p:spPr>
          <a:xfrm>
            <a:off x="8717661" y="2017871"/>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最大出力</a:t>
            </a:r>
          </a:p>
        </p:txBody>
      </p:sp>
      <p:sp>
        <p:nvSpPr>
          <p:cNvPr id="13" name="TextBox 13"/>
          <p:cNvSpPr txBox="1"/>
          <p:nvPr/>
        </p:nvSpPr>
        <p:spPr>
          <a:xfrm>
            <a:off x="10146411" y="2017871"/>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レイテンシ</a:t>
            </a:r>
          </a:p>
        </p:txBody>
      </p:sp>
      <p:sp>
        <p:nvSpPr>
          <p:cNvPr id="14" name="Rectangle 14"/>
          <p:cNvSpPr/>
          <p:nvPr/>
        </p:nvSpPr>
        <p:spPr>
          <a:xfrm>
            <a:off x="609600" y="2324100"/>
            <a:ext cx="10972800" cy="457200"/>
          </a:xfrm>
          <a:prstGeom prst="rect">
            <a:avLst/>
          </a:prstGeom>
          <a:solidFill>
            <a:srgbClr val="FFFFFF"/>
          </a:solidFill>
          <a:ln>
            <a:noFill/>
          </a:ln>
        </p:spPr>
      </p:sp>
      <p:sp>
        <p:nvSpPr>
          <p:cNvPr id="15" name="TextBox 15"/>
          <p:cNvSpPr txBox="1"/>
          <p:nvPr/>
        </p:nvSpPr>
        <p:spPr>
          <a:xfrm>
            <a:off x="792861" y="2465546"/>
            <a:ext cx="85476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Fable 5</a:t>
            </a:r>
          </a:p>
        </p:txBody>
      </p:sp>
      <p:sp>
        <p:nvSpPr>
          <p:cNvPr id="16" name="TextBox 16"/>
          <p:cNvSpPr txBox="1"/>
          <p:nvPr/>
        </p:nvSpPr>
        <p:spPr>
          <a:xfrm>
            <a:off x="2507361" y="2465546"/>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長時間の自律実行向け</a:t>
            </a:r>
          </a:p>
        </p:txBody>
      </p:sp>
      <p:sp>
        <p:nvSpPr>
          <p:cNvPr id="17" name="TextBox 17"/>
          <p:cNvSpPr txBox="1"/>
          <p:nvPr/>
        </p:nvSpPr>
        <p:spPr>
          <a:xfrm>
            <a:off x="5555361" y="2465546"/>
            <a:ext cx="1061418"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$10 / $50</a:t>
            </a:r>
          </a:p>
        </p:txBody>
      </p:sp>
      <p:sp>
        <p:nvSpPr>
          <p:cNvPr id="18" name="TextBox 18"/>
          <p:cNvSpPr txBox="1"/>
          <p:nvPr/>
        </p:nvSpPr>
        <p:spPr>
          <a:xfrm>
            <a:off x="7193661" y="2465546"/>
            <a:ext cx="34385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1M</a:t>
            </a:r>
          </a:p>
        </p:txBody>
      </p:sp>
      <p:sp>
        <p:nvSpPr>
          <p:cNvPr id="19" name="TextBox 19"/>
          <p:cNvSpPr txBox="1"/>
          <p:nvPr/>
        </p:nvSpPr>
        <p:spPr>
          <a:xfrm>
            <a:off x="8717661" y="2465546"/>
            <a:ext cx="53206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128k</a:t>
            </a:r>
          </a:p>
        </p:txBody>
      </p:sp>
      <p:sp>
        <p:nvSpPr>
          <p:cNvPr id="20" name="TextBox 20"/>
          <p:cNvSpPr txBox="1"/>
          <p:nvPr/>
        </p:nvSpPr>
        <p:spPr>
          <a:xfrm>
            <a:off x="10146411" y="2465546"/>
            <a:ext cx="788900"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Slower</a:t>
            </a:r>
          </a:p>
        </p:txBody>
      </p:sp>
      <p:sp>
        <p:nvSpPr>
          <p:cNvPr id="21" name="Rectangle 21"/>
          <p:cNvSpPr/>
          <p:nvPr/>
        </p:nvSpPr>
        <p:spPr>
          <a:xfrm>
            <a:off x="609600" y="2781300"/>
            <a:ext cx="10972800" cy="457200"/>
          </a:xfrm>
          <a:prstGeom prst="rect">
            <a:avLst/>
          </a:prstGeom>
          <a:solidFill>
            <a:srgbClr val="F7F9FA"/>
          </a:solidFill>
          <a:ln>
            <a:noFill/>
          </a:ln>
        </p:spPr>
      </p:sp>
      <p:sp>
        <p:nvSpPr>
          <p:cNvPr id="22" name="TextBox 22"/>
          <p:cNvSpPr txBox="1"/>
          <p:nvPr/>
        </p:nvSpPr>
        <p:spPr>
          <a:xfrm>
            <a:off x="792861" y="2922746"/>
            <a:ext cx="83276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Opus 5</a:t>
            </a:r>
          </a:p>
        </p:txBody>
      </p:sp>
      <p:sp>
        <p:nvSpPr>
          <p:cNvPr id="23" name="TextBox 23"/>
          <p:cNvSpPr txBox="1"/>
          <p:nvPr/>
        </p:nvSpPr>
        <p:spPr>
          <a:xfrm>
            <a:off x="2507361" y="2922746"/>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複雑な実装と業務向け</a:t>
            </a:r>
          </a:p>
        </p:txBody>
      </p:sp>
      <p:sp>
        <p:nvSpPr>
          <p:cNvPr id="24" name="TextBox 24"/>
          <p:cNvSpPr txBox="1"/>
          <p:nvPr/>
        </p:nvSpPr>
        <p:spPr>
          <a:xfrm>
            <a:off x="5555361" y="2922746"/>
            <a:ext cx="932021"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$5 / $25</a:t>
            </a:r>
          </a:p>
        </p:txBody>
      </p:sp>
      <p:sp>
        <p:nvSpPr>
          <p:cNvPr id="25" name="TextBox 25"/>
          <p:cNvSpPr txBox="1"/>
          <p:nvPr/>
        </p:nvSpPr>
        <p:spPr>
          <a:xfrm>
            <a:off x="7193661" y="2922746"/>
            <a:ext cx="34385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1M</a:t>
            </a:r>
          </a:p>
        </p:txBody>
      </p:sp>
      <p:sp>
        <p:nvSpPr>
          <p:cNvPr id="26" name="TextBox 26"/>
          <p:cNvSpPr txBox="1"/>
          <p:nvPr/>
        </p:nvSpPr>
        <p:spPr>
          <a:xfrm>
            <a:off x="8717661" y="2922746"/>
            <a:ext cx="53206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128k</a:t>
            </a:r>
          </a:p>
        </p:txBody>
      </p:sp>
      <p:sp>
        <p:nvSpPr>
          <p:cNvPr id="27" name="TextBox 27"/>
          <p:cNvSpPr txBox="1"/>
          <p:nvPr/>
        </p:nvSpPr>
        <p:spPr>
          <a:xfrm>
            <a:off x="10146411" y="2922746"/>
            <a:ext cx="110711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Moderate</a:t>
            </a:r>
          </a:p>
        </p:txBody>
      </p:sp>
      <p:sp>
        <p:nvSpPr>
          <p:cNvPr id="28" name="Rectangle 28"/>
          <p:cNvSpPr/>
          <p:nvPr/>
        </p:nvSpPr>
        <p:spPr>
          <a:xfrm>
            <a:off x="609600" y="3238500"/>
            <a:ext cx="10972800" cy="457200"/>
          </a:xfrm>
          <a:prstGeom prst="rect">
            <a:avLst/>
          </a:prstGeom>
          <a:solidFill>
            <a:srgbClr val="FFFFFF"/>
          </a:solidFill>
          <a:ln>
            <a:noFill/>
          </a:ln>
        </p:spPr>
      </p:sp>
      <p:sp>
        <p:nvSpPr>
          <p:cNvPr id="29" name="TextBox 29"/>
          <p:cNvSpPr txBox="1"/>
          <p:nvPr/>
        </p:nvSpPr>
        <p:spPr>
          <a:xfrm>
            <a:off x="792861" y="3379946"/>
            <a:ext cx="1052799"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Sonnet 5</a:t>
            </a:r>
          </a:p>
        </p:txBody>
      </p:sp>
      <p:sp>
        <p:nvSpPr>
          <p:cNvPr id="30" name="TextBox 30"/>
          <p:cNvSpPr txBox="1"/>
          <p:nvPr/>
        </p:nvSpPr>
        <p:spPr>
          <a:xfrm>
            <a:off x="2507361" y="3379946"/>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速度と知能の両立</a:t>
            </a:r>
          </a:p>
        </p:txBody>
      </p:sp>
      <p:sp>
        <p:nvSpPr>
          <p:cNvPr id="31" name="TextBox 31"/>
          <p:cNvSpPr txBox="1"/>
          <p:nvPr/>
        </p:nvSpPr>
        <p:spPr>
          <a:xfrm>
            <a:off x="5555361" y="3379946"/>
            <a:ext cx="932021"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$2 / $10</a:t>
            </a:r>
          </a:p>
        </p:txBody>
      </p:sp>
      <p:sp>
        <p:nvSpPr>
          <p:cNvPr id="32" name="TextBox 32"/>
          <p:cNvSpPr txBox="1"/>
          <p:nvPr/>
        </p:nvSpPr>
        <p:spPr>
          <a:xfrm>
            <a:off x="7193661" y="3379946"/>
            <a:ext cx="34385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1M</a:t>
            </a:r>
          </a:p>
        </p:txBody>
      </p:sp>
      <p:sp>
        <p:nvSpPr>
          <p:cNvPr id="33" name="TextBox 33"/>
          <p:cNvSpPr txBox="1"/>
          <p:nvPr/>
        </p:nvSpPr>
        <p:spPr>
          <a:xfrm>
            <a:off x="8717661" y="3379946"/>
            <a:ext cx="53206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128k</a:t>
            </a:r>
          </a:p>
        </p:txBody>
      </p:sp>
      <p:sp>
        <p:nvSpPr>
          <p:cNvPr id="34" name="TextBox 34"/>
          <p:cNvSpPr txBox="1"/>
          <p:nvPr/>
        </p:nvSpPr>
        <p:spPr>
          <a:xfrm>
            <a:off x="10146411" y="3379946"/>
            <a:ext cx="542020"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Fast</a:t>
            </a:r>
          </a:p>
        </p:txBody>
      </p:sp>
      <p:sp>
        <p:nvSpPr>
          <p:cNvPr id="35" name="Rectangle 35"/>
          <p:cNvSpPr/>
          <p:nvPr/>
        </p:nvSpPr>
        <p:spPr>
          <a:xfrm>
            <a:off x="609600" y="3695700"/>
            <a:ext cx="10972800" cy="457200"/>
          </a:xfrm>
          <a:prstGeom prst="rect">
            <a:avLst/>
          </a:prstGeom>
          <a:solidFill>
            <a:srgbClr val="F7F9FA"/>
          </a:solidFill>
          <a:ln>
            <a:noFill/>
          </a:ln>
        </p:spPr>
      </p:sp>
      <p:sp>
        <p:nvSpPr>
          <p:cNvPr id="36" name="TextBox 36"/>
          <p:cNvSpPr txBox="1"/>
          <p:nvPr/>
        </p:nvSpPr>
        <p:spPr>
          <a:xfrm>
            <a:off x="792861" y="3837146"/>
            <a:ext cx="113067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Haiku 4.5</a:t>
            </a:r>
          </a:p>
        </p:txBody>
      </p:sp>
      <p:sp>
        <p:nvSpPr>
          <p:cNvPr id="37" name="TextBox 37"/>
          <p:cNvSpPr txBox="1"/>
          <p:nvPr/>
        </p:nvSpPr>
        <p:spPr>
          <a:xfrm>
            <a:off x="2507361" y="3837146"/>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最速。軽い作業向け</a:t>
            </a:r>
          </a:p>
        </p:txBody>
      </p:sp>
      <p:sp>
        <p:nvSpPr>
          <p:cNvPr id="38" name="TextBox 38"/>
          <p:cNvSpPr txBox="1"/>
          <p:nvPr/>
        </p:nvSpPr>
        <p:spPr>
          <a:xfrm>
            <a:off x="5555361" y="3837146"/>
            <a:ext cx="80262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 / $5</a:t>
            </a:r>
          </a:p>
        </p:txBody>
      </p:sp>
      <p:sp>
        <p:nvSpPr>
          <p:cNvPr id="39" name="TextBox 39"/>
          <p:cNvSpPr txBox="1"/>
          <p:nvPr/>
        </p:nvSpPr>
        <p:spPr>
          <a:xfrm>
            <a:off x="7193661" y="3837146"/>
            <a:ext cx="53206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200k</a:t>
            </a:r>
          </a:p>
        </p:txBody>
      </p:sp>
      <p:sp>
        <p:nvSpPr>
          <p:cNvPr id="40" name="TextBox 40"/>
          <p:cNvSpPr txBox="1"/>
          <p:nvPr/>
        </p:nvSpPr>
        <p:spPr>
          <a:xfrm>
            <a:off x="8717661" y="3837146"/>
            <a:ext cx="40266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64k</a:t>
            </a:r>
          </a:p>
        </p:txBody>
      </p:sp>
      <p:sp>
        <p:nvSpPr>
          <p:cNvPr id="41" name="TextBox 41"/>
          <p:cNvSpPr txBox="1"/>
          <p:nvPr/>
        </p:nvSpPr>
        <p:spPr>
          <a:xfrm>
            <a:off x="10146411" y="3837146"/>
            <a:ext cx="93021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Fastest</a:t>
            </a:r>
          </a:p>
        </p:txBody>
      </p:sp>
      <p:sp>
        <p:nvSpPr>
          <p:cNvPr id="42" name="TextBox 42"/>
          <p:cNvSpPr txBox="1"/>
          <p:nvPr/>
        </p:nvSpPr>
        <p:spPr>
          <a:xfrm>
            <a:off x="602361" y="4322921"/>
            <a:ext cx="953104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単価は100万トークンあたりの入力 / 出力です。名前の先頭の Claude は省略しています。</a:t>
            </a:r>
          </a:p>
          <a:p>
            <a:pPr algn="l">
              <a:lnSpc>
                <a:spcPts val="2100"/>
              </a:lnSpc>
            </a:pPr>
            <a:r>
              <a:rPr lang="zh-CN" sz="1420" dirty="0">
                <a:solidFill>
                  <a:srgbClr val="484848"/>
                </a:solidFill>
                <a:latin typeface="Zen Kaku Gothic New"/>
                <a:ea typeface="Zen Kaku Gothic New"/>
                <a:cs typeface="Zen Kaku Gothic New"/>
              </a:rPr>
              <a:t>Sonnet 5 の $2 / $10 は 2026-08-31 までの導入価格です（2026年7月30日時点）。</a:t>
            </a:r>
          </a:p>
        </p:txBody>
      </p:sp>
      <p:sp>
        <p:nvSpPr>
          <p:cNvPr id="43" name="TextBox 43"/>
          <p:cNvSpPr txBox="1"/>
          <p:nvPr/>
        </p:nvSpPr>
        <p:spPr>
          <a:xfrm>
            <a:off x="602361" y="4856321"/>
            <a:ext cx="8731139"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https://platform.claude.com/docs/en/about-claude/models/overview</a:t>
            </a:r>
          </a:p>
        </p:txBody>
      </p:sp>
      <p:sp>
        <p:nvSpPr>
          <p:cNvPr id="44" name="Rectangle 44"/>
          <p:cNvSpPr/>
          <p:nvPr/>
        </p:nvSpPr>
        <p:spPr>
          <a:xfrm>
            <a:off x="609600" y="5219700"/>
            <a:ext cx="10972800" cy="952500"/>
          </a:xfrm>
          <a:prstGeom prst="roundRect">
            <a:avLst>
              <a:gd name="adj" fmla="val 6000"/>
            </a:avLst>
          </a:prstGeom>
          <a:solidFill>
            <a:srgbClr val="EEF6F7"/>
          </a:solidFill>
          <a:ln>
            <a:noFill/>
          </a:ln>
        </p:spPr>
      </p:sp>
      <p:sp>
        <p:nvSpPr>
          <p:cNvPr id="45" name="Rectangle 45"/>
          <p:cNvSpPr/>
          <p:nvPr/>
        </p:nvSpPr>
        <p:spPr>
          <a:xfrm>
            <a:off x="609600" y="5219700"/>
            <a:ext cx="38100" cy="952500"/>
          </a:xfrm>
          <a:prstGeom prst="rect">
            <a:avLst/>
          </a:prstGeom>
          <a:solidFill>
            <a:srgbClr val="47BCC6"/>
          </a:solidFill>
          <a:ln>
            <a:noFill/>
          </a:ln>
        </p:spPr>
      </p:sp>
      <p:sp>
        <p:nvSpPr>
          <p:cNvPr id="46" name="TextBox 46"/>
          <p:cNvSpPr txBox="1"/>
          <p:nvPr/>
        </p:nvSpPr>
        <p:spPr>
          <a:xfrm>
            <a:off x="830961" y="5389721"/>
            <a:ext cx="544915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当日はこのページを開いて実機の一覧を見せます</a:t>
            </a:r>
          </a:p>
        </p:txBody>
      </p:sp>
      <p:sp>
        <p:nvSpPr>
          <p:cNvPr id="47" name="TextBox 47"/>
          <p:cNvSpPr txBox="1"/>
          <p:nvPr/>
        </p:nvSpPr>
        <p:spPr>
          <a:xfrm>
            <a:off x="830961" y="5656421"/>
            <a:ext cx="819002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https://platform.claude.com/docs/en/about-claude/models/overview</a:t>
            </a:r>
          </a:p>
        </p:txBody>
      </p:sp>
      <p:sp>
        <p:nvSpPr>
          <p:cNvPr id="48" name="TextBox 4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9" name="TextBox 4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47</a:t>
            </a:r>
          </a:p>
        </p:txBody>
      </p:sp>
    </p:spTree>
  </p:cSld>
  <p:clrMapOvr>
    <a:masterClrMapping/>
  </p:clrMapOvr>
  <p:transition xmlns:p14="http://schemas.microsoft.com/office/powerpoint/2010/main" p14:dur="400">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コンテキストの大きさ</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25972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主力3モデルは、</a:t>
            </a:r>
            <a:r>
              <a:rPr lang="zh-CN" sz="2480" b="1" dirty="0">
                <a:solidFill>
                  <a:srgbClr val="264DBF"/>
                </a:solidFill>
                <a:latin typeface="Zen Kaku Gothic New"/>
                <a:ea typeface="Zen Kaku Gothic New"/>
                <a:cs typeface="Zen Kaku Gothic New"/>
              </a:rPr>
              <a:t>1M トークン</a:t>
            </a:r>
            <a:r>
              <a:rPr lang="zh-CN" sz="2480" b="1" dirty="0">
                <a:solidFill>
                  <a:srgbClr val="000000"/>
                </a:solidFill>
                <a:latin typeface="Zen Kaku Gothic New"/>
                <a:ea typeface="Zen Kaku Gothic New"/>
                <a:cs typeface="Zen Kaku Gothic New"/>
              </a:rPr>
              <a:t>まで読み込めます。</a:t>
            </a:r>
          </a:p>
        </p:txBody>
      </p:sp>
      <p:sp>
        <p:nvSpPr>
          <p:cNvPr id="7" name="TextBox 7"/>
          <p:cNvSpPr txBox="1"/>
          <p:nvPr/>
        </p:nvSpPr>
        <p:spPr>
          <a:xfrm>
            <a:off x="590550" y="2076450"/>
            <a:ext cx="10049351" cy="1733550"/>
          </a:xfrm>
          <a:prstGeom prst="rect">
            <a:avLst/>
          </a:prstGeom>
          <a:noFill/>
          <a:ln>
            <a:noFill/>
          </a:ln>
        </p:spPr>
        <p:txBody>
          <a:bodyPr wrap="none" lIns="0" tIns="0" rIns="0" bIns="0" anchor="t" anchorCtr="0">
            <a:spAutoFit/>
          </a:bodyPr>
          <a:lstStyle/>
          <a:p>
            <a:pPr algn="l"/>
            <a:r>
              <a:rPr lang="en-US" sz="9000" b="1" dirty="0">
                <a:solidFill>
                  <a:srgbClr val="47BCC6"/>
                </a:solidFill>
                <a:latin typeface="Zen Kaku Gothic New"/>
                <a:ea typeface="Zen Kaku Gothic New"/>
                <a:cs typeface="Zen Kaku Gothic New"/>
              </a:rPr>
              <a:t>1,000,000</a:t>
            </a:r>
            <a:r>
              <a:rPr lang="zh-CN" sz="3300" b="1" dirty="0">
                <a:solidFill>
                  <a:srgbClr val="000000"/>
                </a:solidFill>
                <a:latin typeface="Zen Kaku Gothic New"/>
                <a:ea typeface="Zen Kaku Gothic New"/>
                <a:cs typeface="Zen Kaku Gothic New"/>
              </a:rPr>
              <a:t>トークン</a:t>
            </a:r>
          </a:p>
        </p:txBody>
      </p:sp>
      <p:sp>
        <p:nvSpPr>
          <p:cNvPr id="8" name="TextBox 8"/>
          <p:cNvSpPr txBox="1"/>
          <p:nvPr/>
        </p:nvSpPr>
        <p:spPr>
          <a:xfrm>
            <a:off x="640461" y="3332321"/>
            <a:ext cx="958477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主力3モデル（Fable 5 / Opus 5 / Sonnet 5）のコンテキスト長です。最大出力は 128k。</a:t>
            </a:r>
          </a:p>
        </p:txBody>
      </p:sp>
      <p:sp>
        <p:nvSpPr>
          <p:cNvPr id="9" name="TextBox 9"/>
          <p:cNvSpPr txBox="1"/>
          <p:nvPr/>
        </p:nvSpPr>
        <p:spPr>
          <a:xfrm>
            <a:off x="602361" y="4151471"/>
            <a:ext cx="138549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主力3モデル</a:t>
            </a:r>
          </a:p>
        </p:txBody>
      </p:sp>
      <p:sp>
        <p:nvSpPr>
          <p:cNvPr id="10" name="Rectangle 10"/>
          <p:cNvSpPr/>
          <p:nvPr/>
        </p:nvSpPr>
        <p:spPr>
          <a:xfrm>
            <a:off x="2476500" y="4133850"/>
            <a:ext cx="7048500" cy="247650"/>
          </a:xfrm>
          <a:prstGeom prst="roundRect">
            <a:avLst>
              <a:gd name="adj" fmla="val 15385"/>
            </a:avLst>
          </a:prstGeom>
          <a:solidFill>
            <a:srgbClr val="EFF3F4"/>
          </a:solidFill>
          <a:ln>
            <a:noFill/>
          </a:ln>
        </p:spPr>
      </p:sp>
      <p:sp>
        <p:nvSpPr>
          <p:cNvPr id="11" name="Rectangle 11"/>
          <p:cNvSpPr/>
          <p:nvPr/>
        </p:nvSpPr>
        <p:spPr>
          <a:xfrm>
            <a:off x="2476500" y="4133850"/>
            <a:ext cx="7048500" cy="247650"/>
          </a:xfrm>
          <a:prstGeom prst="roundRect">
            <a:avLst>
              <a:gd name="adj" fmla="val 15385"/>
            </a:avLst>
          </a:prstGeom>
          <a:solidFill>
            <a:srgbClr val="47BCC6"/>
          </a:solidFill>
          <a:ln>
            <a:noFill/>
          </a:ln>
        </p:spPr>
      </p:sp>
      <p:sp>
        <p:nvSpPr>
          <p:cNvPr id="12" name="TextBox 12"/>
          <p:cNvSpPr txBox="1"/>
          <p:nvPr/>
        </p:nvSpPr>
        <p:spPr>
          <a:xfrm>
            <a:off x="9708261" y="4170521"/>
            <a:ext cx="1179052"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1,000,000</a:t>
            </a:r>
          </a:p>
        </p:txBody>
      </p:sp>
      <p:sp>
        <p:nvSpPr>
          <p:cNvPr id="13" name="TextBox 13"/>
          <p:cNvSpPr txBox="1"/>
          <p:nvPr/>
        </p:nvSpPr>
        <p:spPr>
          <a:xfrm>
            <a:off x="602361" y="4799171"/>
            <a:ext cx="113067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Haiku 4.5</a:t>
            </a:r>
          </a:p>
        </p:txBody>
      </p:sp>
      <p:sp>
        <p:nvSpPr>
          <p:cNvPr id="14" name="Rectangle 14"/>
          <p:cNvSpPr/>
          <p:nvPr/>
        </p:nvSpPr>
        <p:spPr>
          <a:xfrm>
            <a:off x="2476500" y="4781550"/>
            <a:ext cx="7048500" cy="247650"/>
          </a:xfrm>
          <a:prstGeom prst="roundRect">
            <a:avLst>
              <a:gd name="adj" fmla="val 15385"/>
            </a:avLst>
          </a:prstGeom>
          <a:solidFill>
            <a:srgbClr val="EFF3F4"/>
          </a:solidFill>
          <a:ln>
            <a:noFill/>
          </a:ln>
        </p:spPr>
      </p:sp>
      <p:sp>
        <p:nvSpPr>
          <p:cNvPr id="15" name="Rectangle 15"/>
          <p:cNvSpPr/>
          <p:nvPr/>
        </p:nvSpPr>
        <p:spPr>
          <a:xfrm>
            <a:off x="2476500" y="4781550"/>
            <a:ext cx="1409700" cy="247650"/>
          </a:xfrm>
          <a:prstGeom prst="roundRect">
            <a:avLst>
              <a:gd name="adj" fmla="val 15385"/>
            </a:avLst>
          </a:prstGeom>
          <a:solidFill>
            <a:srgbClr val="A3DDE3"/>
          </a:solidFill>
          <a:ln>
            <a:noFill/>
          </a:ln>
        </p:spPr>
      </p:sp>
      <p:sp>
        <p:nvSpPr>
          <p:cNvPr id="16" name="TextBox 16"/>
          <p:cNvSpPr txBox="1"/>
          <p:nvPr/>
        </p:nvSpPr>
        <p:spPr>
          <a:xfrm>
            <a:off x="9708261" y="4818221"/>
            <a:ext cx="92025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Zen Kaku Gothic New"/>
                <a:ea typeface="Zen Kaku Gothic New"/>
                <a:cs typeface="Zen Kaku Gothic New"/>
              </a:rPr>
              <a:t>200,000</a:t>
            </a:r>
          </a:p>
        </p:txBody>
      </p:sp>
      <p:sp>
        <p:nvSpPr>
          <p:cNvPr id="17" name="TextBox 17"/>
          <p:cNvSpPr txBox="1"/>
          <p:nvPr/>
        </p:nvSpPr>
        <p:spPr>
          <a:xfrm>
            <a:off x="602361" y="5370671"/>
            <a:ext cx="726071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1M 全域が標準価格で、長文だけ割高になる料金はありません。</a:t>
            </a:r>
          </a:p>
        </p:txBody>
      </p:sp>
      <p:sp>
        <p:nvSpPr>
          <p:cNvPr id="18" name="TextBox 18"/>
          <p:cNvSpPr txBox="1"/>
          <p:nvPr/>
        </p:nvSpPr>
        <p:spPr>
          <a:xfrm>
            <a:off x="602361" y="5713571"/>
            <a:ext cx="1022508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https://platform.claude.com/docs/en/about-claude/pricing （2026年7月30日時点）</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48</a:t>
            </a:r>
          </a:p>
        </p:txBody>
      </p:sp>
    </p:spTree>
  </p:cSld>
  <p:clrMapOvr>
    <a:masterClrMapping/>
  </p:clrMapOvr>
  <p:transition xmlns:p14="http://schemas.microsoft.com/office/powerpoint/2010/main" p14:dur="400">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491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使い分けの5軸</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18724"/>
            <a:ext cx="884219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モデル名ではなく、</a:t>
            </a:r>
            <a:r>
              <a:rPr lang="zh-CN" sz="2480" b="1" dirty="0">
                <a:solidFill>
                  <a:srgbClr val="264DBF"/>
                </a:solidFill>
                <a:latin typeface="Zen Kaku Gothic New"/>
                <a:ea typeface="Zen Kaku Gothic New"/>
                <a:cs typeface="Zen Kaku Gothic New"/>
              </a:rPr>
              <a:t>5つの軸</a:t>
            </a:r>
            <a:r>
              <a:rPr lang="zh-CN" sz="2480" b="1" dirty="0">
                <a:solidFill>
                  <a:srgbClr val="000000"/>
                </a:solidFill>
                <a:latin typeface="Zen Kaku Gothic New"/>
                <a:ea typeface="Zen Kaku Gothic New"/>
                <a:cs typeface="Zen Kaku Gothic New"/>
              </a:rPr>
              <a:t>で選び分けます。</a:t>
            </a:r>
          </a:p>
        </p:txBody>
      </p:sp>
      <p:sp>
        <p:nvSpPr>
          <p:cNvPr id="7" name="Rectangle 7"/>
          <p:cNvSpPr/>
          <p:nvPr/>
        </p:nvSpPr>
        <p:spPr>
          <a:xfrm>
            <a:off x="609600" y="1695450"/>
            <a:ext cx="10972800" cy="990600"/>
          </a:xfrm>
          <a:prstGeom prst="roundRect">
            <a:avLst>
              <a:gd name="adj" fmla="val 7692"/>
            </a:avLst>
          </a:prstGeom>
          <a:solidFill>
            <a:srgbClr val="EEF6F7"/>
          </a:solidFill>
          <a:ln>
            <a:noFill/>
          </a:ln>
        </p:spPr>
      </p:sp>
      <p:sp>
        <p:nvSpPr>
          <p:cNvPr id="8" name="Rectangle 8"/>
          <p:cNvSpPr/>
          <p:nvPr/>
        </p:nvSpPr>
        <p:spPr>
          <a:xfrm>
            <a:off x="609600" y="1695450"/>
            <a:ext cx="57150" cy="990600"/>
          </a:xfrm>
          <a:prstGeom prst="roundRect">
            <a:avLst>
              <a:gd name="adj" fmla="val 50000"/>
            </a:avLst>
          </a:prstGeom>
          <a:solidFill>
            <a:srgbClr val="47BCC6"/>
          </a:solidFill>
          <a:ln>
            <a:noFill/>
          </a:ln>
        </p:spPr>
      </p:sp>
      <p:sp>
        <p:nvSpPr>
          <p:cNvPr id="9" name="TextBox 9"/>
          <p:cNvSpPr txBox="1"/>
          <p:nvPr/>
        </p:nvSpPr>
        <p:spPr>
          <a:xfrm>
            <a:off x="869061" y="1827371"/>
            <a:ext cx="4423979"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公式の選択指針（2026年7月30日時点）</a:t>
            </a:r>
          </a:p>
        </p:txBody>
      </p:sp>
      <p:sp>
        <p:nvSpPr>
          <p:cNvPr id="10" name="TextBox 10"/>
          <p:cNvSpPr txBox="1"/>
          <p:nvPr/>
        </p:nvSpPr>
        <p:spPr>
          <a:xfrm>
            <a:off x="3741277" y="1827371"/>
            <a:ext cx="7695962" cy="278702"/>
          </a:xfrm>
          <a:prstGeom prst="rect">
            <a:avLst/>
          </a:prstGeom>
          <a:noFill/>
          <a:ln>
            <a:noFill/>
          </a:ln>
        </p:spPr>
        <p:txBody>
          <a:bodyPr wrap="none" lIns="0" tIns="0" rIns="0" bIns="0" anchor="t" anchorCtr="0">
            <a:spAutoFit/>
          </a:bodyPr>
          <a:lstStyle/>
          <a:p>
            <a:pPr algn="r"/>
            <a:r>
              <a:rPr lang="zh-CN" sz="1420" dirty="0">
                <a:solidFill>
                  <a:srgbClr val="8A9499"/>
                </a:solidFill>
                <a:latin typeface="Zen Kaku Gothic New"/>
                <a:ea typeface="Zen Kaku Gothic New"/>
                <a:cs typeface="Zen Kaku Gothic New"/>
              </a:rPr>
              <a:t>出典 platform.claude.com/docs/en/about-claude/models/overview</a:t>
            </a:r>
          </a:p>
        </p:txBody>
      </p:sp>
      <p:sp>
        <p:nvSpPr>
          <p:cNvPr id="11" name="TextBox 11"/>
          <p:cNvSpPr txBox="1"/>
          <p:nvPr/>
        </p:nvSpPr>
        <p:spPr>
          <a:xfrm>
            <a:off x="869061" y="2132171"/>
            <a:ext cx="7154847" cy="545402"/>
          </a:xfrm>
          <a:prstGeom prst="rect">
            <a:avLst/>
          </a:prstGeom>
          <a:noFill/>
          <a:ln>
            <a:noFill/>
          </a:ln>
        </p:spPr>
        <p:txBody>
          <a:bodyPr wrap="square" lIns="0" tIns="0" rIns="0" bIns="0" anchor="t" anchorCtr="0"/>
          <a:lstStyle/>
          <a:p>
            <a:pPr algn="l">
              <a:lnSpc>
                <a:spcPts val="2100"/>
              </a:lnSpc>
            </a:pPr>
            <a:r>
              <a:rPr lang="en-US" sz="1420" dirty="0">
                <a:solidFill>
                  <a:srgbClr val="000000"/>
                </a:solidFill>
                <a:latin typeface="Zen Kaku Gothic New"/>
                <a:ea typeface="Zen Kaku Gothic New"/>
                <a:cs typeface="Zen Kaku Gothic New"/>
              </a:rPr>
              <a:t>If you're unsure which model to use, start with Claude Opus 5</a:t>
            </a:r>
          </a:p>
          <a:p>
            <a:pPr algn="l">
              <a:lnSpc>
                <a:spcPts val="2100"/>
              </a:lnSpc>
            </a:pPr>
            <a:r>
              <a:rPr lang="en-US" sz="1420" dirty="0">
                <a:solidFill>
                  <a:srgbClr val="000000"/>
                </a:solidFill>
                <a:latin typeface="Zen Kaku Gothic New"/>
                <a:ea typeface="Zen Kaku Gothic New"/>
                <a:cs typeface="Zen Kaku Gothic New"/>
              </a:rPr>
              <a:t>for complex agentic coding and enterprise work.</a:t>
            </a:r>
          </a:p>
        </p:txBody>
      </p:sp>
      <p:sp>
        <p:nvSpPr>
          <p:cNvPr id="12" name="Rectangle 12"/>
          <p:cNvSpPr/>
          <p:nvPr/>
        </p:nvSpPr>
        <p:spPr>
          <a:xfrm>
            <a:off x="609600" y="2857500"/>
            <a:ext cx="10972800" cy="361950"/>
          </a:xfrm>
          <a:prstGeom prst="rect">
            <a:avLst/>
          </a:prstGeom>
          <a:solidFill>
            <a:srgbClr val="0B2E33"/>
          </a:solidFill>
          <a:ln>
            <a:noFill/>
          </a:ln>
        </p:spPr>
      </p:sp>
      <p:sp>
        <p:nvSpPr>
          <p:cNvPr id="13" name="TextBox 13"/>
          <p:cNvSpPr txBox="1"/>
          <p:nvPr/>
        </p:nvSpPr>
        <p:spPr>
          <a:xfrm>
            <a:off x="792861" y="2951321"/>
            <a:ext cx="261509"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軸</a:t>
            </a:r>
          </a:p>
        </p:txBody>
      </p:sp>
      <p:sp>
        <p:nvSpPr>
          <p:cNvPr id="14" name="TextBox 14"/>
          <p:cNvSpPr txBox="1"/>
          <p:nvPr/>
        </p:nvSpPr>
        <p:spPr>
          <a:xfrm>
            <a:off x="2983611" y="2951321"/>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何を見るか</a:t>
            </a:r>
          </a:p>
        </p:txBody>
      </p:sp>
      <p:sp>
        <p:nvSpPr>
          <p:cNvPr id="15" name="TextBox 15"/>
          <p:cNvSpPr txBox="1"/>
          <p:nvPr/>
        </p:nvSpPr>
        <p:spPr>
          <a:xfrm>
            <a:off x="6603111" y="2951321"/>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判断のしかた</a:t>
            </a:r>
          </a:p>
        </p:txBody>
      </p:sp>
      <p:sp>
        <p:nvSpPr>
          <p:cNvPr id="16" name="Rectangle 16"/>
          <p:cNvSpPr/>
          <p:nvPr/>
        </p:nvSpPr>
        <p:spPr>
          <a:xfrm>
            <a:off x="2800350" y="3276600"/>
            <a:ext cx="8782050" cy="571500"/>
          </a:xfrm>
          <a:prstGeom prst="rect">
            <a:avLst/>
          </a:prstGeom>
          <a:solidFill>
            <a:srgbClr val="FFFFFF"/>
          </a:solidFill>
          <a:ln>
            <a:noFill/>
          </a:ln>
        </p:spPr>
      </p:sp>
      <p:sp>
        <p:nvSpPr>
          <p:cNvPr id="17" name="Rectangle 17"/>
          <p:cNvSpPr/>
          <p:nvPr/>
        </p:nvSpPr>
        <p:spPr>
          <a:xfrm>
            <a:off x="609600" y="3276600"/>
            <a:ext cx="2190750" cy="571500"/>
          </a:xfrm>
          <a:prstGeom prst="rect">
            <a:avLst/>
          </a:prstGeom>
          <a:solidFill>
            <a:srgbClr val="A3DDE3"/>
          </a:solidFill>
          <a:ln>
            <a:noFill/>
          </a:ln>
        </p:spPr>
      </p:sp>
      <p:sp>
        <p:nvSpPr>
          <p:cNvPr id="18" name="TextBox 18"/>
          <p:cNvSpPr txBox="1"/>
          <p:nvPr/>
        </p:nvSpPr>
        <p:spPr>
          <a:xfrm>
            <a:off x="792861" y="3484721"/>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タスクの重さ</a:t>
            </a:r>
          </a:p>
        </p:txBody>
      </p:sp>
      <p:sp>
        <p:nvSpPr>
          <p:cNvPr id="19" name="TextBox 19"/>
          <p:cNvSpPr txBox="1"/>
          <p:nvPr/>
        </p:nvSpPr>
        <p:spPr>
          <a:xfrm>
            <a:off x="2983611" y="3484721"/>
            <a:ext cx="296708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1回で終わるか、長く続くか</a:t>
            </a:r>
          </a:p>
        </p:txBody>
      </p:sp>
      <p:sp>
        <p:nvSpPr>
          <p:cNvPr id="20" name="TextBox 20"/>
          <p:cNvSpPr txBox="1"/>
          <p:nvPr/>
        </p:nvSpPr>
        <p:spPr>
          <a:xfrm>
            <a:off x="6603111" y="3379946"/>
            <a:ext cx="4578667"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軽い整形は Haiku、通常の実装は Sonnet。</a:t>
            </a:r>
          </a:p>
          <a:p>
            <a:pPr algn="l">
              <a:lnSpc>
                <a:spcPts val="1875"/>
              </a:lnSpc>
            </a:pPr>
            <a:r>
              <a:rPr lang="zh-CN" sz="1420" dirty="0">
                <a:solidFill>
                  <a:srgbClr val="484848"/>
                </a:solidFill>
                <a:latin typeface="Zen Kaku Gothic New"/>
                <a:ea typeface="Zen Kaku Gothic New"/>
                <a:cs typeface="Zen Kaku Gothic New"/>
              </a:rPr>
              <a:t>大きな改修は Opus、夜間放置は Fable。</a:t>
            </a:r>
          </a:p>
        </p:txBody>
      </p:sp>
      <p:sp>
        <p:nvSpPr>
          <p:cNvPr id="21" name="Rectangle 21"/>
          <p:cNvSpPr/>
          <p:nvPr/>
        </p:nvSpPr>
        <p:spPr>
          <a:xfrm>
            <a:off x="2800350" y="3848100"/>
            <a:ext cx="8782050" cy="571500"/>
          </a:xfrm>
          <a:prstGeom prst="rect">
            <a:avLst/>
          </a:prstGeom>
          <a:solidFill>
            <a:srgbClr val="F7F9FA"/>
          </a:solidFill>
          <a:ln>
            <a:noFill/>
          </a:ln>
        </p:spPr>
      </p:sp>
      <p:sp>
        <p:nvSpPr>
          <p:cNvPr id="22" name="Rectangle 22"/>
          <p:cNvSpPr/>
          <p:nvPr/>
        </p:nvSpPr>
        <p:spPr>
          <a:xfrm>
            <a:off x="609600" y="3848100"/>
            <a:ext cx="2190750" cy="571500"/>
          </a:xfrm>
          <a:prstGeom prst="rect">
            <a:avLst/>
          </a:prstGeom>
          <a:solidFill>
            <a:srgbClr val="A3DDE3"/>
          </a:solidFill>
          <a:ln>
            <a:noFill/>
          </a:ln>
        </p:spPr>
      </p:sp>
      <p:sp>
        <p:nvSpPr>
          <p:cNvPr id="23" name="TextBox 23"/>
          <p:cNvSpPr txBox="1"/>
          <p:nvPr/>
        </p:nvSpPr>
        <p:spPr>
          <a:xfrm>
            <a:off x="792861" y="4056221"/>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待てる時間</a:t>
            </a:r>
          </a:p>
        </p:txBody>
      </p:sp>
      <p:sp>
        <p:nvSpPr>
          <p:cNvPr id="24" name="TextBox 24"/>
          <p:cNvSpPr txBox="1"/>
          <p:nvPr/>
        </p:nvSpPr>
        <p:spPr>
          <a:xfrm>
            <a:off x="2983611" y="405622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対話で待つか、放置できるか</a:t>
            </a:r>
          </a:p>
        </p:txBody>
      </p:sp>
      <p:sp>
        <p:nvSpPr>
          <p:cNvPr id="25" name="TextBox 25"/>
          <p:cNvSpPr txBox="1"/>
          <p:nvPr/>
        </p:nvSpPr>
        <p:spPr>
          <a:xfrm>
            <a:off x="6603111" y="3951446"/>
            <a:ext cx="4484560"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速い順に Haiku、Sonnet、Opus、Fable。</a:t>
            </a:r>
          </a:p>
          <a:p>
            <a:pPr algn="l">
              <a:lnSpc>
                <a:spcPts val="1875"/>
              </a:lnSpc>
            </a:pPr>
            <a:r>
              <a:rPr lang="zh-CN" sz="1420" dirty="0">
                <a:solidFill>
                  <a:srgbClr val="484848"/>
                </a:solidFill>
                <a:latin typeface="Zen Kaku Gothic New"/>
                <a:ea typeface="Zen Kaku Gothic New"/>
                <a:cs typeface="Zen Kaku Gothic New"/>
              </a:rPr>
              <a:t>公式表の相対レイテンシの並びです。</a:t>
            </a:r>
          </a:p>
        </p:txBody>
      </p:sp>
      <p:sp>
        <p:nvSpPr>
          <p:cNvPr id="26" name="Rectangle 26"/>
          <p:cNvSpPr/>
          <p:nvPr/>
        </p:nvSpPr>
        <p:spPr>
          <a:xfrm>
            <a:off x="2800350" y="4419600"/>
            <a:ext cx="8782050" cy="571500"/>
          </a:xfrm>
          <a:prstGeom prst="rect">
            <a:avLst/>
          </a:prstGeom>
          <a:solidFill>
            <a:srgbClr val="FFFFFF"/>
          </a:solidFill>
          <a:ln>
            <a:noFill/>
          </a:ln>
        </p:spPr>
      </p:sp>
      <p:sp>
        <p:nvSpPr>
          <p:cNvPr id="27" name="Rectangle 27"/>
          <p:cNvSpPr/>
          <p:nvPr/>
        </p:nvSpPr>
        <p:spPr>
          <a:xfrm>
            <a:off x="609600" y="4419600"/>
            <a:ext cx="2190750" cy="571500"/>
          </a:xfrm>
          <a:prstGeom prst="rect">
            <a:avLst/>
          </a:prstGeom>
          <a:solidFill>
            <a:srgbClr val="A3DDE3"/>
          </a:solidFill>
          <a:ln>
            <a:noFill/>
          </a:ln>
        </p:spPr>
      </p:sp>
      <p:sp>
        <p:nvSpPr>
          <p:cNvPr id="28" name="TextBox 28"/>
          <p:cNvSpPr txBox="1"/>
          <p:nvPr/>
        </p:nvSpPr>
        <p:spPr>
          <a:xfrm>
            <a:off x="792861" y="462772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トークン消費量</a:t>
            </a:r>
          </a:p>
        </p:txBody>
      </p:sp>
      <p:sp>
        <p:nvSpPr>
          <p:cNvPr id="29" name="TextBox 29"/>
          <p:cNvSpPr txBox="1"/>
          <p:nvPr/>
        </p:nvSpPr>
        <p:spPr>
          <a:xfrm>
            <a:off x="2983611" y="462772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単価表だけで判断しない</a:t>
            </a:r>
          </a:p>
        </p:txBody>
      </p:sp>
      <p:sp>
        <p:nvSpPr>
          <p:cNvPr id="30" name="TextBox 30"/>
          <p:cNvSpPr txBox="1"/>
          <p:nvPr/>
        </p:nvSpPr>
        <p:spPr>
          <a:xfrm>
            <a:off x="6603111" y="4522946"/>
            <a:ext cx="4955096"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新しい世代のトークナイザーは、同じ文章でも</a:t>
            </a:r>
          </a:p>
          <a:p>
            <a:pPr algn="l">
              <a:lnSpc>
                <a:spcPts val="1875"/>
              </a:lnSpc>
            </a:pPr>
            <a:r>
              <a:rPr lang="zh-CN" sz="1420" dirty="0">
                <a:solidFill>
                  <a:srgbClr val="484848"/>
                </a:solidFill>
                <a:latin typeface="Zen Kaku Gothic New"/>
                <a:ea typeface="Zen Kaku Gothic New"/>
                <a:cs typeface="Zen Kaku Gothic New"/>
              </a:rPr>
              <a:t>およそ30%多いトークン数になります。</a:t>
            </a:r>
          </a:p>
        </p:txBody>
      </p:sp>
      <p:sp>
        <p:nvSpPr>
          <p:cNvPr id="31" name="Rectangle 31"/>
          <p:cNvSpPr/>
          <p:nvPr/>
        </p:nvSpPr>
        <p:spPr>
          <a:xfrm>
            <a:off x="2800350" y="4991100"/>
            <a:ext cx="8782050" cy="571500"/>
          </a:xfrm>
          <a:prstGeom prst="rect">
            <a:avLst/>
          </a:prstGeom>
          <a:solidFill>
            <a:srgbClr val="F7F9FA"/>
          </a:solidFill>
          <a:ln>
            <a:noFill/>
          </a:ln>
        </p:spPr>
      </p:sp>
      <p:sp>
        <p:nvSpPr>
          <p:cNvPr id="32" name="Rectangle 32"/>
          <p:cNvSpPr/>
          <p:nvPr/>
        </p:nvSpPr>
        <p:spPr>
          <a:xfrm>
            <a:off x="609600" y="4991100"/>
            <a:ext cx="2190750" cy="571500"/>
          </a:xfrm>
          <a:prstGeom prst="rect">
            <a:avLst/>
          </a:prstGeom>
          <a:solidFill>
            <a:srgbClr val="A3DDE3"/>
          </a:solidFill>
          <a:ln>
            <a:noFill/>
          </a:ln>
        </p:spPr>
      </p:sp>
      <p:sp>
        <p:nvSpPr>
          <p:cNvPr id="33" name="TextBox 33"/>
          <p:cNvSpPr txBox="1"/>
          <p:nvPr/>
        </p:nvSpPr>
        <p:spPr>
          <a:xfrm>
            <a:off x="792861" y="5199221"/>
            <a:ext cx="840131"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Effort</a:t>
            </a:r>
          </a:p>
        </p:txBody>
      </p:sp>
      <p:sp>
        <p:nvSpPr>
          <p:cNvPr id="34" name="TextBox 34"/>
          <p:cNvSpPr txBox="1"/>
          <p:nvPr/>
        </p:nvSpPr>
        <p:spPr>
          <a:xfrm>
            <a:off x="2983611" y="519922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モデルより先に動かす</a:t>
            </a:r>
          </a:p>
        </p:txBody>
      </p:sp>
      <p:sp>
        <p:nvSpPr>
          <p:cNvPr id="35" name="TextBox 35"/>
          <p:cNvSpPr txBox="1"/>
          <p:nvPr/>
        </p:nvSpPr>
        <p:spPr>
          <a:xfrm>
            <a:off x="6603111" y="5094446"/>
            <a:ext cx="5190363"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パネルの権限モードのメニューで切り替えます。</a:t>
            </a:r>
          </a:p>
          <a:p>
            <a:pPr algn="l">
              <a:lnSpc>
                <a:spcPts val="1875"/>
              </a:lnSpc>
            </a:pPr>
            <a:r>
              <a:rPr lang="zh-CN" sz="1420" dirty="0">
                <a:solidFill>
                  <a:srgbClr val="484848"/>
                </a:solidFill>
                <a:latin typeface="Zen Kaku Gothic New"/>
                <a:ea typeface="Zen Kaku Gothic New"/>
                <a:cs typeface="Zen Kaku Gothic New"/>
              </a:rPr>
              <a:t>既定の並びは low / medium / high です。</a:t>
            </a:r>
          </a:p>
        </p:txBody>
      </p:sp>
      <p:sp>
        <p:nvSpPr>
          <p:cNvPr id="36" name="Rectangle 36"/>
          <p:cNvSpPr/>
          <p:nvPr/>
        </p:nvSpPr>
        <p:spPr>
          <a:xfrm>
            <a:off x="2800350" y="5562600"/>
            <a:ext cx="8782050" cy="571500"/>
          </a:xfrm>
          <a:prstGeom prst="rect">
            <a:avLst/>
          </a:prstGeom>
          <a:solidFill>
            <a:srgbClr val="FFFFFF"/>
          </a:solidFill>
          <a:ln>
            <a:noFill/>
          </a:ln>
        </p:spPr>
      </p:sp>
      <p:sp>
        <p:nvSpPr>
          <p:cNvPr id="37" name="Rectangle 37"/>
          <p:cNvSpPr/>
          <p:nvPr/>
        </p:nvSpPr>
        <p:spPr>
          <a:xfrm>
            <a:off x="609600" y="5562600"/>
            <a:ext cx="2190750" cy="571500"/>
          </a:xfrm>
          <a:prstGeom prst="rect">
            <a:avLst/>
          </a:prstGeom>
          <a:solidFill>
            <a:srgbClr val="A3DDE3"/>
          </a:solidFill>
          <a:ln>
            <a:noFill/>
          </a:ln>
        </p:spPr>
      </p:sp>
      <p:sp>
        <p:nvSpPr>
          <p:cNvPr id="38" name="TextBox 38"/>
          <p:cNvSpPr txBox="1"/>
          <p:nvPr/>
        </p:nvSpPr>
        <p:spPr>
          <a:xfrm>
            <a:off x="792861" y="577072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コンテキスト長</a:t>
            </a:r>
          </a:p>
        </p:txBody>
      </p:sp>
      <p:sp>
        <p:nvSpPr>
          <p:cNvPr id="39" name="TextBox 39"/>
          <p:cNvSpPr txBox="1"/>
          <p:nvPr/>
        </p:nvSpPr>
        <p:spPr>
          <a:xfrm>
            <a:off x="2983611" y="577072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扱う資料の量で決まる</a:t>
            </a:r>
          </a:p>
        </p:txBody>
      </p:sp>
      <p:sp>
        <p:nvSpPr>
          <p:cNvPr id="40" name="TextBox 40"/>
          <p:cNvSpPr txBox="1"/>
          <p:nvPr/>
        </p:nvSpPr>
        <p:spPr>
          <a:xfrm>
            <a:off x="6603111" y="5665946"/>
            <a:ext cx="4884515" cy="516826"/>
          </a:xfrm>
          <a:prstGeom prst="rect">
            <a:avLst/>
          </a:prstGeom>
          <a:noFill/>
          <a:ln>
            <a:noFill/>
          </a:ln>
        </p:spPr>
        <p:txBody>
          <a:bodyPr wrap="square" lIns="0" tIns="0" rIns="0" bIns="0" anchor="t" anchorCtr="0"/>
          <a:lstStyle/>
          <a:p>
            <a:pPr algn="l">
              <a:lnSpc>
                <a:spcPts val="1875"/>
              </a:lnSpc>
            </a:pPr>
            <a:r>
              <a:rPr lang="zh-CN" sz="1420" dirty="0">
                <a:solidFill>
                  <a:srgbClr val="484848"/>
                </a:solidFill>
                <a:latin typeface="Zen Kaku Gothic New"/>
                <a:ea typeface="Zen Kaku Gothic New"/>
                <a:cs typeface="Zen Kaku Gothic New"/>
              </a:rPr>
              <a:t>主力3モデルは 1M、Haiku 4.5 は 200k です。</a:t>
            </a:r>
          </a:p>
          <a:p>
            <a:pPr algn="l">
              <a:lnSpc>
                <a:spcPts val="1875"/>
              </a:lnSpc>
            </a:pPr>
            <a:r>
              <a:rPr lang="zh-CN" sz="1420" dirty="0">
                <a:solidFill>
                  <a:srgbClr val="484848"/>
                </a:solidFill>
                <a:latin typeface="Zen Kaku Gothic New"/>
                <a:ea typeface="Zen Kaku Gothic New"/>
                <a:cs typeface="Zen Kaku Gothic New"/>
              </a:rPr>
              <a:t>追加料金なしで 1M 全域を使えます。</a:t>
            </a:r>
          </a:p>
        </p:txBody>
      </p:sp>
      <p:sp>
        <p:nvSpPr>
          <p:cNvPr id="41" name="TextBox 4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2" name="TextBox 4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49</a:t>
            </a:r>
          </a:p>
        </p:txBody>
      </p:sp>
    </p:spTree>
  </p:cSld>
  <p:clrMapOvr>
    <a:masterClrMapping/>
  </p:clrMapOvr>
  <p:transition xmlns:p14="http://schemas.microsoft.com/office/powerpoint/2010/main" p14:dur="4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5302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講師紹介</a:t>
            </a:r>
          </a:p>
        </p:txBody>
      </p:sp>
      <p:sp>
        <p:nvSpPr>
          <p:cNvPr id="5" name="Rectangle 5"/>
          <p:cNvSpPr/>
          <p:nvPr/>
        </p:nvSpPr>
        <p:spPr>
          <a:xfrm>
            <a:off x="609600" y="1028700"/>
            <a:ext cx="10744200" cy="19050"/>
          </a:xfrm>
          <a:prstGeom prst="rect">
            <a:avLst/>
          </a:prstGeom>
          <a:solidFill>
            <a:srgbClr val="A3DDE3"/>
          </a:solidFill>
          <a:ln>
            <a:noFill/>
          </a:ln>
        </p:spPr>
      </p:sp>
      <p:pic>
        <p:nvPicPr>
          <p:cNvPr id="6" name="Image 6"/>
          <p:cNvPicPr>
            <a:picLocks noChangeAspect="1"/>
          </p:cNvPicPr>
          <p:nvPr/>
        </p:nvPicPr>
        <p:blipFill>
          <a:blip r:embed="rId2"/>
          <a:stretch>
            <a:fillRect/>
          </a:stretch>
        </p:blipFill>
        <p:spPr>
          <a:xfrm>
            <a:off x="609600" y="1200150"/>
            <a:ext cx="1400175" cy="1866900"/>
          </a:xfrm>
          <a:prstGeom prst="rect">
            <a:avLst/>
          </a:prstGeom>
        </p:spPr>
      </p:pic>
      <p:sp>
        <p:nvSpPr>
          <p:cNvPr id="7" name="Rectangle 7"/>
          <p:cNvSpPr/>
          <p:nvPr/>
        </p:nvSpPr>
        <p:spPr>
          <a:xfrm>
            <a:off x="609600" y="1200150"/>
            <a:ext cx="1400175" cy="1866900"/>
          </a:xfrm>
          <a:prstGeom prst="rect">
            <a:avLst/>
          </a:prstGeom>
          <a:noFill/>
          <a:ln w="9525">
            <a:solidFill>
              <a:srgbClr val="E3E7EA"/>
            </a:solidFill>
          </a:ln>
        </p:spPr>
      </p:sp>
      <p:sp>
        <p:nvSpPr>
          <p:cNvPr id="8" name="TextBox 8"/>
          <p:cNvSpPr txBox="1"/>
          <p:nvPr/>
        </p:nvSpPr>
        <p:spPr>
          <a:xfrm>
            <a:off x="2231136" y="1351121"/>
            <a:ext cx="3614071"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株式会社ベクターデザイン 取締役</a:t>
            </a:r>
          </a:p>
          <a:p>
            <a:pPr algn="l">
              <a:lnSpc>
                <a:spcPts val="2025"/>
              </a:lnSpc>
            </a:pPr>
            <a:r>
              <a:rPr lang="zh-CN" sz="1420" dirty="0">
                <a:solidFill>
                  <a:srgbClr val="484848"/>
                </a:solidFill>
                <a:latin typeface="Zen Kaku Gothic New"/>
                <a:ea typeface="Zen Kaku Gothic New"/>
                <a:cs typeface="Zen Kaku Gothic New"/>
              </a:rPr>
              <a:t>ジェネラリスト系エンジニア</a:t>
            </a:r>
          </a:p>
        </p:txBody>
      </p:sp>
      <p:sp>
        <p:nvSpPr>
          <p:cNvPr id="9" name="TextBox 9"/>
          <p:cNvSpPr txBox="1"/>
          <p:nvPr/>
        </p:nvSpPr>
        <p:spPr>
          <a:xfrm>
            <a:off x="2226945" y="1985962"/>
            <a:ext cx="170007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松原 孝司</a:t>
            </a:r>
          </a:p>
        </p:txBody>
      </p:sp>
      <p:sp>
        <p:nvSpPr>
          <p:cNvPr id="10" name="TextBox 10"/>
          <p:cNvSpPr txBox="1"/>
          <p:nvPr/>
        </p:nvSpPr>
        <p:spPr>
          <a:xfrm>
            <a:off x="2231136" y="2398871"/>
            <a:ext cx="1716548"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Koji Matsubara</a:t>
            </a:r>
          </a:p>
        </p:txBody>
      </p:sp>
      <p:sp>
        <p:nvSpPr>
          <p:cNvPr id="11" name="TextBox 11"/>
          <p:cNvSpPr txBox="1"/>
          <p:nvPr/>
        </p:nvSpPr>
        <p:spPr>
          <a:xfrm>
            <a:off x="6888480" y="11906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得意領域</a:t>
            </a:r>
          </a:p>
        </p:txBody>
      </p:sp>
      <p:sp>
        <p:nvSpPr>
          <p:cNvPr id="12" name="Rectangle 12"/>
          <p:cNvSpPr/>
          <p:nvPr/>
        </p:nvSpPr>
        <p:spPr>
          <a:xfrm>
            <a:off x="6896100" y="1438275"/>
            <a:ext cx="4457700" cy="9525"/>
          </a:xfrm>
          <a:prstGeom prst="rect">
            <a:avLst/>
          </a:prstGeom>
          <a:solidFill>
            <a:srgbClr val="A3DDE3"/>
          </a:solidFill>
          <a:ln>
            <a:noFill/>
          </a:ln>
        </p:spPr>
      </p:sp>
      <p:sp>
        <p:nvSpPr>
          <p:cNvPr id="13" name="TextBox 13"/>
          <p:cNvSpPr txBox="1"/>
          <p:nvPr/>
        </p:nvSpPr>
        <p:spPr>
          <a:xfrm>
            <a:off x="6888861" y="1465421"/>
            <a:ext cx="32275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・組み込み、Android、Web、</a:t>
            </a:r>
          </a:p>
        </p:txBody>
      </p:sp>
      <p:sp>
        <p:nvSpPr>
          <p:cNvPr id="14" name="TextBox 14"/>
          <p:cNvSpPr txBox="1"/>
          <p:nvPr/>
        </p:nvSpPr>
        <p:spPr>
          <a:xfrm>
            <a:off x="7069836" y="1713071"/>
            <a:ext cx="34029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インフラ、IoT を横断した開発</a:t>
            </a:r>
          </a:p>
        </p:txBody>
      </p:sp>
      <p:sp>
        <p:nvSpPr>
          <p:cNvPr id="15" name="TextBox 15"/>
          <p:cNvSpPr txBox="1"/>
          <p:nvPr/>
        </p:nvSpPr>
        <p:spPr>
          <a:xfrm>
            <a:off x="6888861" y="19607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・新技術を素早く理解し、実務へ取り入れる</a:t>
            </a:r>
          </a:p>
        </p:txBody>
      </p:sp>
      <p:sp>
        <p:nvSpPr>
          <p:cNvPr id="16" name="TextBox 16"/>
          <p:cNvSpPr txBox="1"/>
          <p:nvPr/>
        </p:nvSpPr>
        <p:spPr>
          <a:xfrm>
            <a:off x="7069836" y="2208371"/>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技術調査</a:t>
            </a:r>
          </a:p>
        </p:txBody>
      </p:sp>
      <p:sp>
        <p:nvSpPr>
          <p:cNvPr id="17" name="TextBox 17"/>
          <p:cNvSpPr txBox="1"/>
          <p:nvPr/>
        </p:nvSpPr>
        <p:spPr>
          <a:xfrm>
            <a:off x="6888861" y="245602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・新規事業やプロジェクトの</a:t>
            </a:r>
          </a:p>
        </p:txBody>
      </p:sp>
      <p:sp>
        <p:nvSpPr>
          <p:cNvPr id="18" name="TextBox 18"/>
          <p:cNvSpPr txBox="1"/>
          <p:nvPr/>
        </p:nvSpPr>
        <p:spPr>
          <a:xfrm>
            <a:off x="7069836" y="2703671"/>
            <a:ext cx="241420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「0.1を2にする」推進</a:t>
            </a:r>
          </a:p>
        </p:txBody>
      </p:sp>
      <p:sp>
        <p:nvSpPr>
          <p:cNvPr id="19" name="TextBox 19"/>
          <p:cNvSpPr txBox="1"/>
          <p:nvPr/>
        </p:nvSpPr>
        <p:spPr>
          <a:xfrm>
            <a:off x="6888861" y="295132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・エンジニアと非エンジニアの橋渡し</a:t>
            </a:r>
          </a:p>
        </p:txBody>
      </p:sp>
      <p:sp>
        <p:nvSpPr>
          <p:cNvPr id="20" name="TextBox 20"/>
          <p:cNvSpPr txBox="1"/>
          <p:nvPr/>
        </p:nvSpPr>
        <p:spPr>
          <a:xfrm>
            <a:off x="6888480" y="319087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実績</a:t>
            </a:r>
          </a:p>
        </p:txBody>
      </p:sp>
      <p:sp>
        <p:nvSpPr>
          <p:cNvPr id="21" name="Rectangle 21"/>
          <p:cNvSpPr/>
          <p:nvPr/>
        </p:nvSpPr>
        <p:spPr>
          <a:xfrm>
            <a:off x="6896100" y="3438525"/>
            <a:ext cx="4457700" cy="9525"/>
          </a:xfrm>
          <a:prstGeom prst="rect">
            <a:avLst/>
          </a:prstGeom>
          <a:solidFill>
            <a:srgbClr val="A3DDE3"/>
          </a:solidFill>
          <a:ln>
            <a:noFill/>
          </a:ln>
        </p:spPr>
      </p:sp>
      <p:sp>
        <p:nvSpPr>
          <p:cNvPr id="22" name="TextBox 22"/>
          <p:cNvSpPr txBox="1"/>
          <p:nvPr/>
        </p:nvSpPr>
        <p:spPr>
          <a:xfrm>
            <a:off x="6888861" y="34656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・ソフトウェア開発の実務に基づく</a:t>
            </a:r>
          </a:p>
        </p:txBody>
      </p:sp>
      <p:sp>
        <p:nvSpPr>
          <p:cNvPr id="23" name="TextBox 23"/>
          <p:cNvSpPr txBox="1"/>
          <p:nvPr/>
        </p:nvSpPr>
        <p:spPr>
          <a:xfrm>
            <a:off x="7069836" y="3713321"/>
            <a:ext cx="17500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生成AI活用支援</a:t>
            </a:r>
          </a:p>
        </p:txBody>
      </p:sp>
      <p:sp>
        <p:nvSpPr>
          <p:cNvPr id="24" name="TextBox 24"/>
          <p:cNvSpPr txBox="1"/>
          <p:nvPr/>
        </p:nvSpPr>
        <p:spPr>
          <a:xfrm>
            <a:off x="6888480" y="39528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メッセージ</a:t>
            </a:r>
          </a:p>
        </p:txBody>
      </p:sp>
      <p:sp>
        <p:nvSpPr>
          <p:cNvPr id="25" name="Rectangle 25"/>
          <p:cNvSpPr/>
          <p:nvPr/>
        </p:nvSpPr>
        <p:spPr>
          <a:xfrm>
            <a:off x="6896100" y="4200525"/>
            <a:ext cx="4457700" cy="9525"/>
          </a:xfrm>
          <a:prstGeom prst="rect">
            <a:avLst/>
          </a:prstGeom>
          <a:solidFill>
            <a:srgbClr val="A3DDE3"/>
          </a:solidFill>
          <a:ln>
            <a:noFill/>
          </a:ln>
        </p:spPr>
      </p:sp>
      <p:sp>
        <p:nvSpPr>
          <p:cNvPr id="26" name="TextBox 26"/>
          <p:cNvSpPr txBox="1"/>
          <p:nvPr/>
        </p:nvSpPr>
        <p:spPr>
          <a:xfrm>
            <a:off x="6888861" y="4227671"/>
            <a:ext cx="4484560" cy="176460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生成AIも、正解を教えてくれる魔法の道具</a:t>
            </a:r>
          </a:p>
          <a:p>
            <a:pPr algn="l">
              <a:lnSpc>
                <a:spcPts val="1950"/>
              </a:lnSpc>
            </a:pPr>
            <a:r>
              <a:rPr lang="zh-CN" sz="1420" dirty="0">
                <a:solidFill>
                  <a:srgbClr val="484848"/>
                </a:solidFill>
                <a:latin typeface="Zen Kaku Gothic New"/>
                <a:ea typeface="Zen Kaku Gothic New"/>
                <a:cs typeface="Zen Kaku Gothic New"/>
              </a:rPr>
              <a:t>ではなく、一緒に考え、試し、成果を</a:t>
            </a:r>
          </a:p>
          <a:p>
            <a:pPr algn="l">
              <a:lnSpc>
                <a:spcPts val="1950"/>
              </a:lnSpc>
            </a:pPr>
            <a:r>
              <a:rPr lang="zh-CN" sz="1420" dirty="0">
                <a:solidFill>
                  <a:srgbClr val="484848"/>
                </a:solidFill>
                <a:latin typeface="Zen Kaku Gothic New"/>
                <a:ea typeface="Zen Kaku Gothic New"/>
                <a:cs typeface="Zen Kaku Gothic New"/>
              </a:rPr>
              <a:t>磨いていくパートナーだと思っています。</a:t>
            </a:r>
          </a:p>
          <a:p>
            <a:pPr algn="l">
              <a:lnSpc>
                <a:spcPts val="1950"/>
              </a:lnSpc>
            </a:pPr>
            <a:r>
              <a:rPr lang="zh-CN" sz="1420" dirty="0">
                <a:solidFill>
                  <a:srgbClr val="484848"/>
                </a:solidFill>
                <a:latin typeface="Zen Kaku Gothic New"/>
                <a:ea typeface="Zen Kaku Gothic New"/>
                <a:cs typeface="Zen Kaku Gothic New"/>
              </a:rPr>
              <a:t>20年以上のエンジニア経験を生かし、</a:t>
            </a:r>
          </a:p>
          <a:p>
            <a:pPr algn="l">
              <a:lnSpc>
                <a:spcPts val="1950"/>
              </a:lnSpc>
            </a:pPr>
            <a:r>
              <a:rPr lang="zh-CN" sz="1420" dirty="0">
                <a:solidFill>
                  <a:srgbClr val="484848"/>
                </a:solidFill>
                <a:latin typeface="Zen Kaku Gothic New"/>
                <a:ea typeface="Zen Kaku Gothic New"/>
                <a:cs typeface="Zen Kaku Gothic New"/>
              </a:rPr>
              <a:t>皆さんと同じ目線で手を動かしながら</a:t>
            </a:r>
          </a:p>
          <a:p>
            <a:pPr algn="l">
              <a:lnSpc>
                <a:spcPts val="1950"/>
              </a:lnSpc>
            </a:pPr>
            <a:r>
              <a:rPr lang="zh-CN" sz="1420" dirty="0">
                <a:solidFill>
                  <a:srgbClr val="484848"/>
                </a:solidFill>
                <a:latin typeface="Zen Kaku Gothic New"/>
                <a:ea typeface="Zen Kaku Gothic New"/>
                <a:cs typeface="Zen Kaku Gothic New"/>
              </a:rPr>
              <a:t>サポートします。疑問や気づきがあれば、</a:t>
            </a:r>
          </a:p>
          <a:p>
            <a:pPr algn="l">
              <a:lnSpc>
                <a:spcPts val="1950"/>
              </a:lnSpc>
            </a:pPr>
            <a:r>
              <a:rPr lang="zh-CN" sz="1420" dirty="0">
                <a:solidFill>
                  <a:srgbClr val="484848"/>
                </a:solidFill>
                <a:latin typeface="Zen Kaku Gothic New"/>
                <a:ea typeface="Zen Kaku Gothic New"/>
                <a:cs typeface="Zen Kaku Gothic New"/>
              </a:rPr>
              <a:t>ぜひ気軽に共有してください！</a:t>
            </a:r>
          </a:p>
        </p:txBody>
      </p:sp>
      <p:sp>
        <p:nvSpPr>
          <p:cNvPr id="27" name="TextBox 27"/>
          <p:cNvSpPr txBox="1"/>
          <p:nvPr/>
        </p:nvSpPr>
        <p:spPr>
          <a:xfrm>
            <a:off x="602361" y="3046571"/>
            <a:ext cx="8060626" cy="30028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東芝グループのソフトウェアエンジニアとしてキャリアをスタートし、携</a:t>
            </a:r>
          </a:p>
          <a:p>
            <a:pPr algn="l">
              <a:lnSpc>
                <a:spcPts val="1950"/>
              </a:lnSpc>
            </a:pPr>
            <a:r>
              <a:rPr lang="zh-CN" sz="1420" dirty="0">
                <a:solidFill>
                  <a:srgbClr val="484848"/>
                </a:solidFill>
                <a:latin typeface="Zen Kaku Gothic New"/>
                <a:ea typeface="Zen Kaku Gothic New"/>
                <a:cs typeface="Zen Kaku Gothic New"/>
              </a:rPr>
              <a:t>帯電話向け組み込みソフトウェアや車載用ポータブルナビゲーションシス</a:t>
            </a:r>
          </a:p>
          <a:p>
            <a:pPr algn="l">
              <a:lnSpc>
                <a:spcPts val="1950"/>
              </a:lnSpc>
            </a:pPr>
            <a:r>
              <a:rPr lang="zh-CN" sz="1420" dirty="0">
                <a:solidFill>
                  <a:srgbClr val="484848"/>
                </a:solidFill>
                <a:latin typeface="Zen Kaku Gothic New"/>
                <a:ea typeface="Zen Kaku Gothic New"/>
                <a:cs typeface="Zen Kaku Gothic New"/>
              </a:rPr>
              <a:t>テムの開発に従事。約10年の勤務後、東大生・東工大生が立ち上げたジョ</a:t>
            </a:r>
          </a:p>
          <a:p>
            <a:pPr algn="l">
              <a:lnSpc>
                <a:spcPts val="1950"/>
              </a:lnSpc>
            </a:pPr>
            <a:r>
              <a:rPr lang="zh-CN" sz="1420" dirty="0">
                <a:solidFill>
                  <a:srgbClr val="484848"/>
                </a:solidFill>
                <a:latin typeface="Zen Kaku Gothic New"/>
                <a:ea typeface="Zen Kaku Gothic New"/>
                <a:cs typeface="Zen Kaku Gothic New"/>
              </a:rPr>
              <a:t>イントベンチャーの設立に参画し、AI・機械学習につながる技術を活用し</a:t>
            </a:r>
          </a:p>
          <a:p>
            <a:pPr algn="l">
              <a:lnSpc>
                <a:spcPts val="1950"/>
              </a:lnSpc>
            </a:pPr>
            <a:r>
              <a:rPr lang="zh-CN" sz="1420" dirty="0">
                <a:solidFill>
                  <a:srgbClr val="484848"/>
                </a:solidFill>
                <a:latin typeface="Zen Kaku Gothic New"/>
                <a:ea typeface="Zen Kaku Gothic New"/>
                <a:cs typeface="Zen Kaku Gothic New"/>
              </a:rPr>
              <a:t>たSNS投稿の自動フィルタリングシステムの開発・事業化を担当する。そ</a:t>
            </a:r>
          </a:p>
          <a:p>
            <a:pPr algn="l">
              <a:lnSpc>
                <a:spcPts val="1950"/>
              </a:lnSpc>
            </a:pPr>
            <a:r>
              <a:rPr lang="zh-CN" sz="1420" dirty="0">
                <a:solidFill>
                  <a:srgbClr val="484848"/>
                </a:solidFill>
                <a:latin typeface="Zen Kaku Gothic New"/>
                <a:ea typeface="Zen Kaku Gothic New"/>
                <a:cs typeface="Zen Kaku Gothic New"/>
              </a:rPr>
              <a:t>の後、複数のスタートアップで経験を重ね、NewsPicksのAndroidアプリ</a:t>
            </a:r>
          </a:p>
          <a:p>
            <a:pPr algn="l">
              <a:lnSpc>
                <a:spcPts val="1950"/>
              </a:lnSpc>
            </a:pPr>
            <a:r>
              <a:rPr lang="zh-CN" sz="1420" dirty="0">
                <a:solidFill>
                  <a:srgbClr val="484848"/>
                </a:solidFill>
                <a:latin typeface="Zen Kaku Gothic New"/>
                <a:ea typeface="Zen Kaku Gothic New"/>
                <a:cs typeface="Zen Kaku Gothic New"/>
              </a:rPr>
              <a:t>開発を行ない、エンジニア兼プレイングマネージャーとして携わる。現在</a:t>
            </a:r>
          </a:p>
          <a:p>
            <a:pPr algn="l">
              <a:lnSpc>
                <a:spcPts val="1950"/>
              </a:lnSpc>
            </a:pPr>
            <a:r>
              <a:rPr lang="zh-CN" sz="1420" dirty="0">
                <a:solidFill>
                  <a:srgbClr val="484848"/>
                </a:solidFill>
                <a:latin typeface="Zen Kaku Gothic New"/>
                <a:ea typeface="Zen Kaku Gothic New"/>
                <a:cs typeface="Zen Kaku Gothic New"/>
              </a:rPr>
              <a:t>は株式会社ベクターデザインの取締役として、気象観測・防災IoTシステ</a:t>
            </a:r>
          </a:p>
          <a:p>
            <a:pPr algn="l">
              <a:lnSpc>
                <a:spcPts val="1950"/>
              </a:lnSpc>
            </a:pPr>
            <a:r>
              <a:rPr lang="zh-CN" sz="1420" dirty="0">
                <a:solidFill>
                  <a:srgbClr val="484848"/>
                </a:solidFill>
                <a:latin typeface="Zen Kaku Gothic New"/>
                <a:ea typeface="Zen Kaku Gothic New"/>
                <a:cs typeface="Zen Kaku Gothic New"/>
              </a:rPr>
              <a:t>ムなどに技術面から関わる一方、複数のスタートアップでもエンジニアと</a:t>
            </a:r>
          </a:p>
          <a:p>
            <a:pPr algn="l">
              <a:lnSpc>
                <a:spcPts val="1950"/>
              </a:lnSpc>
            </a:pPr>
            <a:r>
              <a:rPr lang="zh-CN" sz="1420" dirty="0">
                <a:solidFill>
                  <a:srgbClr val="484848"/>
                </a:solidFill>
                <a:latin typeface="Zen Kaku Gothic New"/>
                <a:ea typeface="Zen Kaku Gothic New"/>
                <a:cs typeface="Zen Kaku Gothic New"/>
              </a:rPr>
              <a:t>して活動。幅広い技術領域を理解し、エンジニアとデザイナー、編集、営</a:t>
            </a:r>
          </a:p>
          <a:p>
            <a:pPr algn="l">
              <a:lnSpc>
                <a:spcPts val="1950"/>
              </a:lnSpc>
            </a:pPr>
            <a:r>
              <a:rPr lang="zh-CN" sz="1420" dirty="0">
                <a:solidFill>
                  <a:srgbClr val="484848"/>
                </a:solidFill>
                <a:latin typeface="Zen Kaku Gothic New"/>
                <a:ea typeface="Zen Kaku Gothic New"/>
                <a:cs typeface="Zen Kaku Gothic New"/>
              </a:rPr>
              <a:t>業など異なる職種の間をつなぐ「ジェネラリスト型エンジニア」。事業や</a:t>
            </a:r>
          </a:p>
          <a:p>
            <a:pPr algn="l">
              <a:lnSpc>
                <a:spcPts val="1950"/>
              </a:lnSpc>
            </a:pPr>
            <a:r>
              <a:rPr lang="zh-CN" sz="1420" dirty="0">
                <a:solidFill>
                  <a:srgbClr val="484848"/>
                </a:solidFill>
                <a:latin typeface="Zen Kaku Gothic New"/>
                <a:ea typeface="Zen Kaku Gothic New"/>
                <a:cs typeface="Zen Kaku Gothic New"/>
              </a:rPr>
              <a:t>プロジェクトの「0.1を2にする」段階を前進させることを得意としている。</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a:t>
            </a:r>
          </a:p>
        </p:txBody>
      </p:sp>
    </p:spTree>
  </p:cSld>
  <p:clrMapOvr>
    <a:masterClrMapping/>
  </p:clrMapOvr>
  <p:transition xmlns:p14="http://schemas.microsoft.com/office/powerpoint/2010/main" p14:dur="40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62289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3つの入口の役割分担</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798409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入口は</a:t>
            </a:r>
            <a:r>
              <a:rPr lang="zh-CN" sz="2480" b="1" dirty="0">
                <a:solidFill>
                  <a:srgbClr val="264DBF"/>
                </a:solidFill>
                <a:latin typeface="Zen Kaku Gothic New"/>
                <a:ea typeface="Zen Kaku Gothic New"/>
                <a:cs typeface="Zen Kaku Gothic New"/>
              </a:rPr>
              <a:t>3つ</a:t>
            </a:r>
            <a:r>
              <a:rPr lang="zh-CN" sz="2480" b="1" dirty="0">
                <a:solidFill>
                  <a:srgbClr val="000000"/>
                </a:solidFill>
                <a:latin typeface="Zen Kaku Gothic New"/>
                <a:ea typeface="Zen Kaku Gothic New"/>
                <a:cs typeface="Zen Kaku Gothic New"/>
              </a:rPr>
              <a:t>で、やりたいことで選びます。</a:t>
            </a:r>
          </a:p>
        </p:txBody>
      </p:sp>
      <p:sp>
        <p:nvSpPr>
          <p:cNvPr id="7" name="Rectangle 7"/>
          <p:cNvSpPr/>
          <p:nvPr/>
        </p:nvSpPr>
        <p:spPr>
          <a:xfrm>
            <a:off x="914400" y="2343150"/>
            <a:ext cx="10363200" cy="2914650"/>
          </a:xfrm>
          <a:prstGeom prst="roundRect">
            <a:avLst>
              <a:gd name="adj" fmla="val 3922"/>
            </a:avLst>
          </a:prstGeom>
          <a:solidFill>
            <a:srgbClr val="F7F9FA"/>
          </a:solidFill>
          <a:ln>
            <a:noFill/>
          </a:ln>
        </p:spPr>
      </p:sp>
      <p:sp>
        <p:nvSpPr>
          <p:cNvPr id="8" name="Line 8"/>
          <p:cNvSpPr/>
          <p:nvPr/>
        </p:nvSpPr>
        <p:spPr>
          <a:xfrm>
            <a:off x="4371975" y="2571750"/>
            <a:ext cx="9525" cy="2457450"/>
          </a:xfrm>
          <a:custGeom>
            <a:avLst/>
            <a:gdLst/>
            <a:ahLst/>
            <a:cxnLst/>
            <a:rect l="l" t="t" r="r" b="b"/>
            <a:pathLst>
              <a:path w="9525" h="2457450">
                <a:moveTo>
                  <a:pt x="0" y="0"/>
                </a:moveTo>
                <a:lnTo>
                  <a:pt x="0" y="2457450"/>
                </a:lnTo>
              </a:path>
            </a:pathLst>
          </a:custGeom>
          <a:noFill/>
          <a:ln w="9525">
            <a:solidFill>
              <a:srgbClr val="E3E7EA"/>
            </a:solidFill>
          </a:ln>
        </p:spPr>
      </p:sp>
      <p:sp>
        <p:nvSpPr>
          <p:cNvPr id="9" name="Line 9"/>
          <p:cNvSpPr/>
          <p:nvPr/>
        </p:nvSpPr>
        <p:spPr>
          <a:xfrm>
            <a:off x="7820025" y="2571750"/>
            <a:ext cx="9525" cy="2457450"/>
          </a:xfrm>
          <a:custGeom>
            <a:avLst/>
            <a:gdLst/>
            <a:ahLst/>
            <a:cxnLst/>
            <a:rect l="l" t="t" r="r" b="b"/>
            <a:pathLst>
              <a:path w="9525" h="2457450">
                <a:moveTo>
                  <a:pt x="0" y="0"/>
                </a:moveTo>
                <a:lnTo>
                  <a:pt x="0" y="2457450"/>
                </a:lnTo>
              </a:path>
            </a:pathLst>
          </a:custGeom>
          <a:noFill/>
          <a:ln w="9525">
            <a:solidFill>
              <a:srgbClr val="E3E7EA"/>
            </a:solidFill>
          </a:ln>
        </p:spPr>
      </p:sp>
      <p:sp>
        <p:nvSpPr>
          <p:cNvPr id="10" name="Freeform 10"/>
          <p:cNvSpPr/>
          <p:nvPr/>
        </p:nvSpPr>
        <p:spPr>
          <a:xfrm>
            <a:off x="2333611" y="2722433"/>
            <a:ext cx="628675" cy="632062"/>
          </a:xfrm>
          <a:custGeom>
            <a:avLst/>
            <a:gdLst/>
            <a:ahLst/>
            <a:cxnLst/>
            <a:rect l="l" t="t" r="r" b="b"/>
            <a:pathLst>
              <a:path w="628675" h="632062">
                <a:moveTo>
                  <a:pt x="606399" y="69480"/>
                </a:moveTo>
                <a:lnTo>
                  <a:pt x="477002" y="7218"/>
                </a:lnTo>
                <a:cubicBezTo>
                  <a:pt x="462014" y="0"/>
                  <a:pt x="444101" y="3047"/>
                  <a:pt x="432342" y="14814"/>
                </a:cubicBezTo>
                <a:lnTo>
                  <a:pt x="184549" y="240866"/>
                </a:lnTo>
                <a:lnTo>
                  <a:pt x="76631" y="158932"/>
                </a:lnTo>
                <a:cubicBezTo>
                  <a:pt x="66585" y="151312"/>
                  <a:pt x="52534" y="151940"/>
                  <a:pt x="43207" y="160425"/>
                </a:cubicBezTo>
                <a:lnTo>
                  <a:pt x="8579" y="191910"/>
                </a:lnTo>
                <a:cubicBezTo>
                  <a:pt x="3123" y="196870"/>
                  <a:pt x="10" y="203900"/>
                  <a:pt x="5" y="211274"/>
                </a:cubicBezTo>
                <a:cubicBezTo>
                  <a:pt x="0" y="218648"/>
                  <a:pt x="3103" y="225683"/>
                  <a:pt x="8553" y="230650"/>
                </a:cubicBezTo>
                <a:lnTo>
                  <a:pt x="102143" y="316042"/>
                </a:lnTo>
                <a:lnTo>
                  <a:pt x="8553" y="401434"/>
                </a:lnTo>
                <a:cubicBezTo>
                  <a:pt x="3103" y="406401"/>
                  <a:pt x="0" y="413436"/>
                  <a:pt x="5" y="420810"/>
                </a:cubicBezTo>
                <a:cubicBezTo>
                  <a:pt x="10" y="428184"/>
                  <a:pt x="3123" y="435214"/>
                  <a:pt x="8579" y="440174"/>
                </a:cubicBezTo>
                <a:lnTo>
                  <a:pt x="43234" y="471633"/>
                </a:lnTo>
                <a:cubicBezTo>
                  <a:pt x="52560" y="480118"/>
                  <a:pt x="66611" y="480746"/>
                  <a:pt x="76657" y="473126"/>
                </a:cubicBezTo>
                <a:lnTo>
                  <a:pt x="184575" y="391192"/>
                </a:lnTo>
                <a:lnTo>
                  <a:pt x="432368" y="617244"/>
                </a:lnTo>
                <a:cubicBezTo>
                  <a:pt x="444115" y="629014"/>
                  <a:pt x="462023" y="632062"/>
                  <a:pt x="477002" y="624840"/>
                </a:cubicBezTo>
                <a:lnTo>
                  <a:pt x="606452" y="562578"/>
                </a:lnTo>
                <a:cubicBezTo>
                  <a:pt x="620042" y="556018"/>
                  <a:pt x="628675" y="542255"/>
                  <a:pt x="628664" y="527164"/>
                </a:cubicBezTo>
                <a:lnTo>
                  <a:pt x="628664" y="104894"/>
                </a:lnTo>
                <a:cubicBezTo>
                  <a:pt x="628665" y="89792"/>
                  <a:pt x="620010" y="76025"/>
                  <a:pt x="606399" y="69480"/>
                </a:cubicBezTo>
                <a:close/>
                <a:moveTo>
                  <a:pt x="471606" y="458746"/>
                </a:moveTo>
                <a:lnTo>
                  <a:pt x="283588" y="316042"/>
                </a:lnTo>
                <a:lnTo>
                  <a:pt x="471606" y="173339"/>
                </a:lnTo>
                <a:lnTo>
                  <a:pt x="471606" y="458746"/>
                </a:lnTo>
                <a:close/>
              </a:path>
            </a:pathLst>
          </a:custGeom>
          <a:solidFill>
            <a:srgbClr val="0065A9"/>
          </a:solidFill>
          <a:ln>
            <a:noFill/>
          </a:ln>
        </p:spPr>
      </p:sp>
      <p:sp>
        <p:nvSpPr>
          <p:cNvPr id="11" name="TextBox 11"/>
          <p:cNvSpPr txBox="1"/>
          <p:nvPr/>
        </p:nvSpPr>
        <p:spPr>
          <a:xfrm>
            <a:off x="1759576" y="3615690"/>
            <a:ext cx="1776748" cy="352044"/>
          </a:xfrm>
          <a:prstGeom prst="rect">
            <a:avLst/>
          </a:prstGeom>
          <a:noFill/>
          <a:ln>
            <a:noFill/>
          </a:ln>
        </p:spPr>
        <p:txBody>
          <a:bodyPr wrap="none" lIns="0" tIns="0" rIns="0" bIns="0" anchor="t" anchorCtr="0">
            <a:spAutoFit/>
          </a:bodyPr>
          <a:lstStyle/>
          <a:p>
            <a:pPr algn="ctr"/>
            <a:r>
              <a:rPr lang="en-US" sz="1800" b="1" dirty="0">
                <a:solidFill>
                  <a:srgbClr val="000000"/>
                </a:solidFill>
                <a:latin typeface="Zen Kaku Gothic New"/>
                <a:ea typeface="Zen Kaku Gothic New"/>
                <a:cs typeface="Zen Kaku Gothic New"/>
              </a:rPr>
              <a:t>Claude Code</a:t>
            </a:r>
          </a:p>
        </p:txBody>
      </p:sp>
      <p:sp>
        <p:nvSpPr>
          <p:cNvPr id="12" name="TextBox 12"/>
          <p:cNvSpPr txBox="1"/>
          <p:nvPr/>
        </p:nvSpPr>
        <p:spPr>
          <a:xfrm>
            <a:off x="1817275" y="3999071"/>
            <a:ext cx="1661351"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手元のコードに</a:t>
            </a:r>
          </a:p>
          <a:p>
            <a:pPr algn="ctr">
              <a:lnSpc>
                <a:spcPts val="2100"/>
              </a:lnSpc>
            </a:pPr>
            <a:r>
              <a:rPr lang="zh-CN" sz="1420" dirty="0">
                <a:solidFill>
                  <a:srgbClr val="484848"/>
                </a:solidFill>
                <a:latin typeface="Zen Kaku Gothic New"/>
                <a:ea typeface="Zen Kaku Gothic New"/>
                <a:cs typeface="Zen Kaku Gothic New"/>
              </a:rPr>
              <a:t>手を入れさせる</a:t>
            </a:r>
          </a:p>
        </p:txBody>
      </p:sp>
      <p:sp>
        <p:nvSpPr>
          <p:cNvPr id="13" name="Rectangle 13"/>
          <p:cNvSpPr/>
          <p:nvPr/>
        </p:nvSpPr>
        <p:spPr>
          <a:xfrm>
            <a:off x="1866900" y="4724400"/>
            <a:ext cx="1562100" cy="342900"/>
          </a:xfrm>
          <a:prstGeom prst="roundRect">
            <a:avLst>
              <a:gd name="adj" fmla="val 50000"/>
            </a:avLst>
          </a:prstGeom>
          <a:solidFill>
            <a:srgbClr val="47BCC6"/>
          </a:solidFill>
          <a:ln>
            <a:noFill/>
          </a:ln>
        </p:spPr>
      </p:sp>
      <p:sp>
        <p:nvSpPr>
          <p:cNvPr id="14" name="TextBox 14"/>
          <p:cNvSpPr txBox="1"/>
          <p:nvPr/>
        </p:nvSpPr>
        <p:spPr>
          <a:xfrm>
            <a:off x="2023134" y="4808696"/>
            <a:ext cx="1249632"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本日はここ</a:t>
            </a:r>
          </a:p>
        </p:txBody>
      </p:sp>
      <p:sp>
        <p:nvSpPr>
          <p:cNvPr id="15" name="Freeform 15"/>
          <p:cNvSpPr/>
          <p:nvPr/>
        </p:nvSpPr>
        <p:spPr>
          <a:xfrm>
            <a:off x="5781913" y="2724150"/>
            <a:ext cx="628173" cy="628650"/>
          </a:xfrm>
          <a:custGeom>
            <a:avLst/>
            <a:gdLst/>
            <a:ahLst/>
            <a:cxnLst/>
            <a:rect l="l" t="t" r="r" b="b"/>
            <a:pathLst>
              <a:path w="628173" h="628650">
                <a:moveTo>
                  <a:pt x="123249" y="417934"/>
                </a:moveTo>
                <a:lnTo>
                  <a:pt x="246816" y="348597"/>
                </a:lnTo>
                <a:lnTo>
                  <a:pt x="248885" y="342554"/>
                </a:lnTo>
                <a:lnTo>
                  <a:pt x="246816" y="339214"/>
                </a:lnTo>
                <a:lnTo>
                  <a:pt x="240773" y="339214"/>
                </a:lnTo>
                <a:lnTo>
                  <a:pt x="220098" y="337941"/>
                </a:lnTo>
                <a:lnTo>
                  <a:pt x="149490" y="336032"/>
                </a:lnTo>
                <a:lnTo>
                  <a:pt x="88262" y="333488"/>
                </a:lnTo>
                <a:lnTo>
                  <a:pt x="28944" y="330308"/>
                </a:lnTo>
                <a:lnTo>
                  <a:pt x="13995" y="327126"/>
                </a:lnTo>
                <a:lnTo>
                  <a:pt x="0" y="308680"/>
                </a:lnTo>
                <a:lnTo>
                  <a:pt x="1430" y="299455"/>
                </a:lnTo>
                <a:lnTo>
                  <a:pt x="13995" y="291026"/>
                </a:lnTo>
                <a:lnTo>
                  <a:pt x="31964" y="292618"/>
                </a:lnTo>
                <a:lnTo>
                  <a:pt x="71724" y="295321"/>
                </a:lnTo>
                <a:lnTo>
                  <a:pt x="131359" y="299455"/>
                </a:lnTo>
                <a:lnTo>
                  <a:pt x="174615" y="302001"/>
                </a:lnTo>
                <a:lnTo>
                  <a:pt x="238706" y="308680"/>
                </a:lnTo>
                <a:lnTo>
                  <a:pt x="248885" y="308680"/>
                </a:lnTo>
                <a:lnTo>
                  <a:pt x="250315" y="304544"/>
                </a:lnTo>
                <a:lnTo>
                  <a:pt x="246816" y="302001"/>
                </a:lnTo>
                <a:lnTo>
                  <a:pt x="244113" y="299455"/>
                </a:lnTo>
                <a:lnTo>
                  <a:pt x="182411" y="257631"/>
                </a:lnTo>
                <a:lnTo>
                  <a:pt x="115617" y="213419"/>
                </a:lnTo>
                <a:lnTo>
                  <a:pt x="80632" y="187974"/>
                </a:lnTo>
                <a:lnTo>
                  <a:pt x="61707" y="175092"/>
                </a:lnTo>
                <a:lnTo>
                  <a:pt x="52165" y="163006"/>
                </a:lnTo>
                <a:lnTo>
                  <a:pt x="48031" y="136608"/>
                </a:lnTo>
                <a:lnTo>
                  <a:pt x="65207" y="117683"/>
                </a:lnTo>
                <a:lnTo>
                  <a:pt x="88265" y="119273"/>
                </a:lnTo>
                <a:lnTo>
                  <a:pt x="94148" y="120863"/>
                </a:lnTo>
                <a:lnTo>
                  <a:pt x="117526" y="138832"/>
                </a:lnTo>
                <a:lnTo>
                  <a:pt x="167462" y="177478"/>
                </a:lnTo>
                <a:lnTo>
                  <a:pt x="232666" y="225507"/>
                </a:lnTo>
                <a:lnTo>
                  <a:pt x="242208" y="233457"/>
                </a:lnTo>
                <a:lnTo>
                  <a:pt x="246025" y="230754"/>
                </a:lnTo>
                <a:lnTo>
                  <a:pt x="246502" y="228847"/>
                </a:lnTo>
                <a:lnTo>
                  <a:pt x="242206" y="221688"/>
                </a:lnTo>
                <a:lnTo>
                  <a:pt x="206742" y="157600"/>
                </a:lnTo>
                <a:lnTo>
                  <a:pt x="168892" y="92396"/>
                </a:lnTo>
                <a:lnTo>
                  <a:pt x="152036" y="65364"/>
                </a:lnTo>
                <a:lnTo>
                  <a:pt x="147583" y="49139"/>
                </a:lnTo>
                <a:cubicBezTo>
                  <a:pt x="145993" y="42460"/>
                  <a:pt x="144880" y="36897"/>
                  <a:pt x="144880" y="30057"/>
                </a:cubicBezTo>
                <a:lnTo>
                  <a:pt x="164442" y="3497"/>
                </a:lnTo>
                <a:lnTo>
                  <a:pt x="175252" y="0"/>
                </a:lnTo>
                <a:lnTo>
                  <a:pt x="201333" y="3499"/>
                </a:lnTo>
                <a:lnTo>
                  <a:pt x="212308" y="13039"/>
                </a:lnTo>
                <a:lnTo>
                  <a:pt x="228527" y="50096"/>
                </a:lnTo>
                <a:lnTo>
                  <a:pt x="254768" y="108460"/>
                </a:lnTo>
                <a:lnTo>
                  <a:pt x="295481" y="187817"/>
                </a:lnTo>
                <a:lnTo>
                  <a:pt x="307407" y="211352"/>
                </a:lnTo>
                <a:lnTo>
                  <a:pt x="313770" y="233140"/>
                </a:lnTo>
                <a:lnTo>
                  <a:pt x="316153" y="239819"/>
                </a:lnTo>
                <a:lnTo>
                  <a:pt x="320289" y="239819"/>
                </a:lnTo>
                <a:lnTo>
                  <a:pt x="320289" y="236003"/>
                </a:lnTo>
                <a:lnTo>
                  <a:pt x="323629" y="191317"/>
                </a:lnTo>
                <a:lnTo>
                  <a:pt x="329832" y="136448"/>
                </a:lnTo>
                <a:lnTo>
                  <a:pt x="335875" y="65838"/>
                </a:lnTo>
                <a:lnTo>
                  <a:pt x="337941" y="45960"/>
                </a:lnTo>
                <a:lnTo>
                  <a:pt x="347801" y="22105"/>
                </a:lnTo>
                <a:lnTo>
                  <a:pt x="367362" y="9223"/>
                </a:lnTo>
                <a:lnTo>
                  <a:pt x="382628" y="16539"/>
                </a:lnTo>
                <a:lnTo>
                  <a:pt x="395193" y="34508"/>
                </a:lnTo>
                <a:lnTo>
                  <a:pt x="393443" y="46119"/>
                </a:lnTo>
                <a:lnTo>
                  <a:pt x="385970" y="94622"/>
                </a:lnTo>
                <a:lnTo>
                  <a:pt x="371338" y="170639"/>
                </a:lnTo>
                <a:lnTo>
                  <a:pt x="361796" y="221531"/>
                </a:lnTo>
                <a:lnTo>
                  <a:pt x="367362" y="221531"/>
                </a:lnTo>
                <a:lnTo>
                  <a:pt x="373725" y="215169"/>
                </a:lnTo>
                <a:lnTo>
                  <a:pt x="399486" y="180978"/>
                </a:lnTo>
                <a:lnTo>
                  <a:pt x="442742" y="126906"/>
                </a:lnTo>
                <a:lnTo>
                  <a:pt x="461827" y="105438"/>
                </a:lnTo>
                <a:lnTo>
                  <a:pt x="484092" y="81743"/>
                </a:lnTo>
                <a:lnTo>
                  <a:pt x="498404" y="70451"/>
                </a:lnTo>
                <a:lnTo>
                  <a:pt x="525439" y="70451"/>
                </a:lnTo>
                <a:lnTo>
                  <a:pt x="545320" y="100031"/>
                </a:lnTo>
                <a:lnTo>
                  <a:pt x="536414" y="130565"/>
                </a:lnTo>
                <a:lnTo>
                  <a:pt x="508583" y="165869"/>
                </a:lnTo>
                <a:lnTo>
                  <a:pt x="485522" y="195767"/>
                </a:lnTo>
                <a:lnTo>
                  <a:pt x="452445" y="240296"/>
                </a:lnTo>
                <a:lnTo>
                  <a:pt x="431770" y="275920"/>
                </a:lnTo>
                <a:lnTo>
                  <a:pt x="433679" y="278783"/>
                </a:lnTo>
                <a:lnTo>
                  <a:pt x="438609" y="278303"/>
                </a:lnTo>
                <a:lnTo>
                  <a:pt x="513353" y="262404"/>
                </a:lnTo>
                <a:lnTo>
                  <a:pt x="553746" y="255085"/>
                </a:lnTo>
                <a:lnTo>
                  <a:pt x="601932" y="246816"/>
                </a:lnTo>
                <a:lnTo>
                  <a:pt x="623720" y="256995"/>
                </a:lnTo>
                <a:lnTo>
                  <a:pt x="626104" y="267331"/>
                </a:lnTo>
                <a:lnTo>
                  <a:pt x="617518" y="288482"/>
                </a:lnTo>
                <a:lnTo>
                  <a:pt x="565995" y="301205"/>
                </a:lnTo>
                <a:lnTo>
                  <a:pt x="505560" y="313290"/>
                </a:lnTo>
                <a:lnTo>
                  <a:pt x="415548" y="334602"/>
                </a:lnTo>
                <a:lnTo>
                  <a:pt x="414435" y="335398"/>
                </a:lnTo>
                <a:lnTo>
                  <a:pt x="415708" y="336988"/>
                </a:lnTo>
                <a:lnTo>
                  <a:pt x="456261" y="340804"/>
                </a:lnTo>
                <a:lnTo>
                  <a:pt x="473596" y="341758"/>
                </a:lnTo>
                <a:lnTo>
                  <a:pt x="516056" y="341758"/>
                </a:lnTo>
                <a:lnTo>
                  <a:pt x="595096" y="347643"/>
                </a:lnTo>
                <a:lnTo>
                  <a:pt x="615768" y="361317"/>
                </a:lnTo>
                <a:lnTo>
                  <a:pt x="628173" y="378018"/>
                </a:lnTo>
                <a:lnTo>
                  <a:pt x="626104" y="390740"/>
                </a:lnTo>
                <a:lnTo>
                  <a:pt x="594300" y="406962"/>
                </a:lnTo>
                <a:lnTo>
                  <a:pt x="551360" y="396783"/>
                </a:lnTo>
                <a:lnTo>
                  <a:pt x="451169" y="372928"/>
                </a:lnTo>
                <a:lnTo>
                  <a:pt x="416821" y="364339"/>
                </a:lnTo>
                <a:lnTo>
                  <a:pt x="412049" y="364339"/>
                </a:lnTo>
                <a:lnTo>
                  <a:pt x="412049" y="367202"/>
                </a:lnTo>
                <a:lnTo>
                  <a:pt x="440676" y="395193"/>
                </a:lnTo>
                <a:lnTo>
                  <a:pt x="493155" y="442583"/>
                </a:lnTo>
                <a:lnTo>
                  <a:pt x="558836" y="503651"/>
                </a:lnTo>
                <a:lnTo>
                  <a:pt x="562176" y="518759"/>
                </a:lnTo>
                <a:lnTo>
                  <a:pt x="553746" y="530688"/>
                </a:lnTo>
                <a:lnTo>
                  <a:pt x="544840" y="529415"/>
                </a:lnTo>
                <a:lnTo>
                  <a:pt x="487112" y="485999"/>
                </a:lnTo>
                <a:lnTo>
                  <a:pt x="464847" y="466437"/>
                </a:lnTo>
                <a:lnTo>
                  <a:pt x="414435" y="423977"/>
                </a:lnTo>
                <a:lnTo>
                  <a:pt x="411095" y="423977"/>
                </a:lnTo>
                <a:lnTo>
                  <a:pt x="411095" y="428430"/>
                </a:lnTo>
                <a:lnTo>
                  <a:pt x="422704" y="445446"/>
                </a:lnTo>
                <a:lnTo>
                  <a:pt x="484092" y="537684"/>
                </a:lnTo>
                <a:lnTo>
                  <a:pt x="487272" y="565992"/>
                </a:lnTo>
                <a:lnTo>
                  <a:pt x="482819" y="575215"/>
                </a:lnTo>
                <a:lnTo>
                  <a:pt x="466917" y="580781"/>
                </a:lnTo>
                <a:lnTo>
                  <a:pt x="449422" y="577601"/>
                </a:lnTo>
                <a:lnTo>
                  <a:pt x="413481" y="527189"/>
                </a:lnTo>
                <a:lnTo>
                  <a:pt x="376428" y="470414"/>
                </a:lnTo>
                <a:lnTo>
                  <a:pt x="346530" y="419524"/>
                </a:lnTo>
                <a:lnTo>
                  <a:pt x="342871" y="421594"/>
                </a:lnTo>
                <a:lnTo>
                  <a:pt x="325216" y="611635"/>
                </a:lnTo>
                <a:lnTo>
                  <a:pt x="316950" y="621334"/>
                </a:lnTo>
                <a:lnTo>
                  <a:pt x="297865" y="628650"/>
                </a:lnTo>
                <a:lnTo>
                  <a:pt x="281963" y="616564"/>
                </a:lnTo>
                <a:lnTo>
                  <a:pt x="273533" y="597003"/>
                </a:lnTo>
                <a:lnTo>
                  <a:pt x="281963" y="558359"/>
                </a:lnTo>
                <a:lnTo>
                  <a:pt x="292142" y="507947"/>
                </a:lnTo>
                <a:lnTo>
                  <a:pt x="300411" y="467870"/>
                </a:lnTo>
                <a:lnTo>
                  <a:pt x="307884" y="418092"/>
                </a:lnTo>
                <a:lnTo>
                  <a:pt x="312337" y="401553"/>
                </a:lnTo>
                <a:lnTo>
                  <a:pt x="312020" y="400440"/>
                </a:lnTo>
                <a:lnTo>
                  <a:pt x="308361" y="400916"/>
                </a:lnTo>
                <a:lnTo>
                  <a:pt x="270830" y="452445"/>
                </a:lnTo>
                <a:lnTo>
                  <a:pt x="213738" y="529575"/>
                </a:lnTo>
                <a:lnTo>
                  <a:pt x="168572" y="577918"/>
                </a:lnTo>
                <a:lnTo>
                  <a:pt x="157760" y="582214"/>
                </a:lnTo>
                <a:lnTo>
                  <a:pt x="138995" y="572512"/>
                </a:lnTo>
                <a:lnTo>
                  <a:pt x="140742" y="555177"/>
                </a:lnTo>
                <a:lnTo>
                  <a:pt x="151240" y="539751"/>
                </a:lnTo>
                <a:lnTo>
                  <a:pt x="213738" y="460235"/>
                </a:lnTo>
                <a:lnTo>
                  <a:pt x="251429" y="410938"/>
                </a:lnTo>
                <a:lnTo>
                  <a:pt x="275763" y="382471"/>
                </a:lnTo>
                <a:lnTo>
                  <a:pt x="275600" y="378335"/>
                </a:lnTo>
                <a:lnTo>
                  <a:pt x="274170" y="378335"/>
                </a:lnTo>
                <a:lnTo>
                  <a:pt x="108141" y="486159"/>
                </a:lnTo>
                <a:lnTo>
                  <a:pt x="78560" y="489975"/>
                </a:lnTo>
                <a:lnTo>
                  <a:pt x="65838" y="478046"/>
                </a:lnTo>
                <a:lnTo>
                  <a:pt x="67431" y="458488"/>
                </a:lnTo>
                <a:lnTo>
                  <a:pt x="73473" y="452125"/>
                </a:lnTo>
                <a:lnTo>
                  <a:pt x="123409" y="417775"/>
                </a:lnTo>
                <a:close/>
              </a:path>
            </a:pathLst>
          </a:custGeom>
          <a:solidFill>
            <a:srgbClr val="D97757"/>
          </a:solidFill>
          <a:ln>
            <a:noFill/>
          </a:ln>
        </p:spPr>
      </p:sp>
      <p:sp>
        <p:nvSpPr>
          <p:cNvPr id="16" name="TextBox 16"/>
          <p:cNvSpPr txBox="1"/>
          <p:nvPr/>
        </p:nvSpPr>
        <p:spPr>
          <a:xfrm>
            <a:off x="5083431" y="3615690"/>
            <a:ext cx="2025139" cy="352044"/>
          </a:xfrm>
          <a:prstGeom prst="rect">
            <a:avLst/>
          </a:prstGeom>
          <a:noFill/>
          <a:ln>
            <a:noFill/>
          </a:ln>
        </p:spPr>
        <p:txBody>
          <a:bodyPr wrap="none" lIns="0" tIns="0" rIns="0" bIns="0" anchor="t" anchorCtr="0">
            <a:spAutoFit/>
          </a:bodyPr>
          <a:lstStyle/>
          <a:p>
            <a:pPr algn="ctr"/>
            <a:r>
              <a:rPr lang="zh-CN" sz="1800" b="1" dirty="0">
                <a:solidFill>
                  <a:srgbClr val="000000"/>
                </a:solidFill>
                <a:latin typeface="Zen Kaku Gothic New"/>
                <a:ea typeface="Zen Kaku Gothic New"/>
                <a:cs typeface="Zen Kaku Gothic New"/>
              </a:rPr>
              <a:t>Claude アプリ</a:t>
            </a:r>
          </a:p>
        </p:txBody>
      </p:sp>
      <p:sp>
        <p:nvSpPr>
          <p:cNvPr id="17" name="TextBox 17"/>
          <p:cNvSpPr txBox="1"/>
          <p:nvPr/>
        </p:nvSpPr>
        <p:spPr>
          <a:xfrm>
            <a:off x="5265325" y="3999071"/>
            <a:ext cx="1661351"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考えを整理して</a:t>
            </a:r>
          </a:p>
          <a:p>
            <a:pPr algn="ctr">
              <a:lnSpc>
                <a:spcPts val="2100"/>
              </a:lnSpc>
            </a:pPr>
            <a:r>
              <a:rPr lang="zh-CN" sz="1420" dirty="0">
                <a:solidFill>
                  <a:srgbClr val="484848"/>
                </a:solidFill>
                <a:latin typeface="Zen Kaku Gothic New"/>
                <a:ea typeface="Zen Kaku Gothic New"/>
                <a:cs typeface="Zen Kaku Gothic New"/>
              </a:rPr>
              <a:t>文書にする</a:t>
            </a:r>
          </a:p>
        </p:txBody>
      </p:sp>
      <p:sp>
        <p:nvSpPr>
          <p:cNvPr id="18" name="Freeform 18"/>
          <p:cNvSpPr/>
          <p:nvPr/>
        </p:nvSpPr>
        <p:spPr>
          <a:xfrm>
            <a:off x="9239488" y="2724150"/>
            <a:ext cx="628173" cy="628650"/>
          </a:xfrm>
          <a:custGeom>
            <a:avLst/>
            <a:gdLst/>
            <a:ahLst/>
            <a:cxnLst/>
            <a:rect l="l" t="t" r="r" b="b"/>
            <a:pathLst>
              <a:path w="628173" h="628650">
                <a:moveTo>
                  <a:pt x="123249" y="417934"/>
                </a:moveTo>
                <a:lnTo>
                  <a:pt x="246816" y="348597"/>
                </a:lnTo>
                <a:lnTo>
                  <a:pt x="248885" y="342554"/>
                </a:lnTo>
                <a:lnTo>
                  <a:pt x="246816" y="339214"/>
                </a:lnTo>
                <a:lnTo>
                  <a:pt x="240773" y="339214"/>
                </a:lnTo>
                <a:lnTo>
                  <a:pt x="220098" y="337941"/>
                </a:lnTo>
                <a:lnTo>
                  <a:pt x="149490" y="336032"/>
                </a:lnTo>
                <a:lnTo>
                  <a:pt x="88262" y="333488"/>
                </a:lnTo>
                <a:lnTo>
                  <a:pt x="28944" y="330308"/>
                </a:lnTo>
                <a:lnTo>
                  <a:pt x="13995" y="327126"/>
                </a:lnTo>
                <a:lnTo>
                  <a:pt x="0" y="308680"/>
                </a:lnTo>
                <a:lnTo>
                  <a:pt x="1430" y="299455"/>
                </a:lnTo>
                <a:lnTo>
                  <a:pt x="13995" y="291026"/>
                </a:lnTo>
                <a:lnTo>
                  <a:pt x="31964" y="292618"/>
                </a:lnTo>
                <a:lnTo>
                  <a:pt x="71724" y="295321"/>
                </a:lnTo>
                <a:lnTo>
                  <a:pt x="131359" y="299455"/>
                </a:lnTo>
                <a:lnTo>
                  <a:pt x="174615" y="302001"/>
                </a:lnTo>
                <a:lnTo>
                  <a:pt x="238706" y="308680"/>
                </a:lnTo>
                <a:lnTo>
                  <a:pt x="248885" y="308680"/>
                </a:lnTo>
                <a:lnTo>
                  <a:pt x="250315" y="304544"/>
                </a:lnTo>
                <a:lnTo>
                  <a:pt x="246816" y="302001"/>
                </a:lnTo>
                <a:lnTo>
                  <a:pt x="244113" y="299455"/>
                </a:lnTo>
                <a:lnTo>
                  <a:pt x="182411" y="257631"/>
                </a:lnTo>
                <a:lnTo>
                  <a:pt x="115617" y="213419"/>
                </a:lnTo>
                <a:lnTo>
                  <a:pt x="80632" y="187974"/>
                </a:lnTo>
                <a:lnTo>
                  <a:pt x="61707" y="175092"/>
                </a:lnTo>
                <a:lnTo>
                  <a:pt x="52165" y="163006"/>
                </a:lnTo>
                <a:lnTo>
                  <a:pt x="48031" y="136608"/>
                </a:lnTo>
                <a:lnTo>
                  <a:pt x="65207" y="117683"/>
                </a:lnTo>
                <a:lnTo>
                  <a:pt x="88265" y="119273"/>
                </a:lnTo>
                <a:lnTo>
                  <a:pt x="94148" y="120863"/>
                </a:lnTo>
                <a:lnTo>
                  <a:pt x="117526" y="138832"/>
                </a:lnTo>
                <a:lnTo>
                  <a:pt x="167462" y="177478"/>
                </a:lnTo>
                <a:lnTo>
                  <a:pt x="232666" y="225507"/>
                </a:lnTo>
                <a:lnTo>
                  <a:pt x="242208" y="233457"/>
                </a:lnTo>
                <a:lnTo>
                  <a:pt x="246025" y="230754"/>
                </a:lnTo>
                <a:lnTo>
                  <a:pt x="246502" y="228847"/>
                </a:lnTo>
                <a:lnTo>
                  <a:pt x="242206" y="221688"/>
                </a:lnTo>
                <a:lnTo>
                  <a:pt x="206742" y="157600"/>
                </a:lnTo>
                <a:lnTo>
                  <a:pt x="168892" y="92396"/>
                </a:lnTo>
                <a:lnTo>
                  <a:pt x="152036" y="65364"/>
                </a:lnTo>
                <a:lnTo>
                  <a:pt x="147583" y="49139"/>
                </a:lnTo>
                <a:cubicBezTo>
                  <a:pt x="145993" y="42460"/>
                  <a:pt x="144880" y="36897"/>
                  <a:pt x="144880" y="30057"/>
                </a:cubicBezTo>
                <a:lnTo>
                  <a:pt x="164442" y="3497"/>
                </a:lnTo>
                <a:lnTo>
                  <a:pt x="175252" y="0"/>
                </a:lnTo>
                <a:lnTo>
                  <a:pt x="201333" y="3499"/>
                </a:lnTo>
                <a:lnTo>
                  <a:pt x="212308" y="13039"/>
                </a:lnTo>
                <a:lnTo>
                  <a:pt x="228527" y="50096"/>
                </a:lnTo>
                <a:lnTo>
                  <a:pt x="254768" y="108460"/>
                </a:lnTo>
                <a:lnTo>
                  <a:pt x="295481" y="187817"/>
                </a:lnTo>
                <a:lnTo>
                  <a:pt x="307407" y="211352"/>
                </a:lnTo>
                <a:lnTo>
                  <a:pt x="313770" y="233140"/>
                </a:lnTo>
                <a:lnTo>
                  <a:pt x="316153" y="239819"/>
                </a:lnTo>
                <a:lnTo>
                  <a:pt x="320289" y="239819"/>
                </a:lnTo>
                <a:lnTo>
                  <a:pt x="320289" y="236003"/>
                </a:lnTo>
                <a:lnTo>
                  <a:pt x="323629" y="191317"/>
                </a:lnTo>
                <a:lnTo>
                  <a:pt x="329832" y="136448"/>
                </a:lnTo>
                <a:lnTo>
                  <a:pt x="335875" y="65838"/>
                </a:lnTo>
                <a:lnTo>
                  <a:pt x="337941" y="45960"/>
                </a:lnTo>
                <a:lnTo>
                  <a:pt x="347801" y="22105"/>
                </a:lnTo>
                <a:lnTo>
                  <a:pt x="367362" y="9223"/>
                </a:lnTo>
                <a:lnTo>
                  <a:pt x="382628" y="16539"/>
                </a:lnTo>
                <a:lnTo>
                  <a:pt x="395193" y="34508"/>
                </a:lnTo>
                <a:lnTo>
                  <a:pt x="393443" y="46119"/>
                </a:lnTo>
                <a:lnTo>
                  <a:pt x="385970" y="94622"/>
                </a:lnTo>
                <a:lnTo>
                  <a:pt x="371338" y="170639"/>
                </a:lnTo>
                <a:lnTo>
                  <a:pt x="361796" y="221531"/>
                </a:lnTo>
                <a:lnTo>
                  <a:pt x="367362" y="221531"/>
                </a:lnTo>
                <a:lnTo>
                  <a:pt x="373725" y="215169"/>
                </a:lnTo>
                <a:lnTo>
                  <a:pt x="399486" y="180978"/>
                </a:lnTo>
                <a:lnTo>
                  <a:pt x="442742" y="126906"/>
                </a:lnTo>
                <a:lnTo>
                  <a:pt x="461827" y="105438"/>
                </a:lnTo>
                <a:lnTo>
                  <a:pt x="484092" y="81743"/>
                </a:lnTo>
                <a:lnTo>
                  <a:pt x="498404" y="70451"/>
                </a:lnTo>
                <a:lnTo>
                  <a:pt x="525439" y="70451"/>
                </a:lnTo>
                <a:lnTo>
                  <a:pt x="545320" y="100031"/>
                </a:lnTo>
                <a:lnTo>
                  <a:pt x="536414" y="130565"/>
                </a:lnTo>
                <a:lnTo>
                  <a:pt x="508583" y="165869"/>
                </a:lnTo>
                <a:lnTo>
                  <a:pt x="485522" y="195767"/>
                </a:lnTo>
                <a:lnTo>
                  <a:pt x="452445" y="240296"/>
                </a:lnTo>
                <a:lnTo>
                  <a:pt x="431770" y="275920"/>
                </a:lnTo>
                <a:lnTo>
                  <a:pt x="433679" y="278783"/>
                </a:lnTo>
                <a:lnTo>
                  <a:pt x="438609" y="278303"/>
                </a:lnTo>
                <a:lnTo>
                  <a:pt x="513353" y="262404"/>
                </a:lnTo>
                <a:lnTo>
                  <a:pt x="553746" y="255085"/>
                </a:lnTo>
                <a:lnTo>
                  <a:pt x="601932" y="246816"/>
                </a:lnTo>
                <a:lnTo>
                  <a:pt x="623720" y="256995"/>
                </a:lnTo>
                <a:lnTo>
                  <a:pt x="626104" y="267331"/>
                </a:lnTo>
                <a:lnTo>
                  <a:pt x="617518" y="288482"/>
                </a:lnTo>
                <a:lnTo>
                  <a:pt x="565995" y="301205"/>
                </a:lnTo>
                <a:lnTo>
                  <a:pt x="505560" y="313290"/>
                </a:lnTo>
                <a:lnTo>
                  <a:pt x="415548" y="334602"/>
                </a:lnTo>
                <a:lnTo>
                  <a:pt x="414435" y="335398"/>
                </a:lnTo>
                <a:lnTo>
                  <a:pt x="415708" y="336988"/>
                </a:lnTo>
                <a:lnTo>
                  <a:pt x="456261" y="340804"/>
                </a:lnTo>
                <a:lnTo>
                  <a:pt x="473596" y="341758"/>
                </a:lnTo>
                <a:lnTo>
                  <a:pt x="516056" y="341758"/>
                </a:lnTo>
                <a:lnTo>
                  <a:pt x="595096" y="347643"/>
                </a:lnTo>
                <a:lnTo>
                  <a:pt x="615768" y="361317"/>
                </a:lnTo>
                <a:lnTo>
                  <a:pt x="628173" y="378018"/>
                </a:lnTo>
                <a:lnTo>
                  <a:pt x="626104" y="390740"/>
                </a:lnTo>
                <a:lnTo>
                  <a:pt x="594300" y="406962"/>
                </a:lnTo>
                <a:lnTo>
                  <a:pt x="551360" y="396783"/>
                </a:lnTo>
                <a:lnTo>
                  <a:pt x="451169" y="372928"/>
                </a:lnTo>
                <a:lnTo>
                  <a:pt x="416821" y="364339"/>
                </a:lnTo>
                <a:lnTo>
                  <a:pt x="412049" y="364339"/>
                </a:lnTo>
                <a:lnTo>
                  <a:pt x="412049" y="367202"/>
                </a:lnTo>
                <a:lnTo>
                  <a:pt x="440676" y="395193"/>
                </a:lnTo>
                <a:lnTo>
                  <a:pt x="493155" y="442583"/>
                </a:lnTo>
                <a:lnTo>
                  <a:pt x="558836" y="503651"/>
                </a:lnTo>
                <a:lnTo>
                  <a:pt x="562176" y="518759"/>
                </a:lnTo>
                <a:lnTo>
                  <a:pt x="553746" y="530688"/>
                </a:lnTo>
                <a:lnTo>
                  <a:pt x="544840" y="529415"/>
                </a:lnTo>
                <a:lnTo>
                  <a:pt x="487112" y="485999"/>
                </a:lnTo>
                <a:lnTo>
                  <a:pt x="464847" y="466437"/>
                </a:lnTo>
                <a:lnTo>
                  <a:pt x="414435" y="423977"/>
                </a:lnTo>
                <a:lnTo>
                  <a:pt x="411095" y="423977"/>
                </a:lnTo>
                <a:lnTo>
                  <a:pt x="411095" y="428430"/>
                </a:lnTo>
                <a:lnTo>
                  <a:pt x="422704" y="445446"/>
                </a:lnTo>
                <a:lnTo>
                  <a:pt x="484092" y="537684"/>
                </a:lnTo>
                <a:lnTo>
                  <a:pt x="487272" y="565992"/>
                </a:lnTo>
                <a:lnTo>
                  <a:pt x="482819" y="575215"/>
                </a:lnTo>
                <a:lnTo>
                  <a:pt x="466917" y="580781"/>
                </a:lnTo>
                <a:lnTo>
                  <a:pt x="449422" y="577601"/>
                </a:lnTo>
                <a:lnTo>
                  <a:pt x="413481" y="527189"/>
                </a:lnTo>
                <a:lnTo>
                  <a:pt x="376428" y="470414"/>
                </a:lnTo>
                <a:lnTo>
                  <a:pt x="346530" y="419524"/>
                </a:lnTo>
                <a:lnTo>
                  <a:pt x="342871" y="421594"/>
                </a:lnTo>
                <a:lnTo>
                  <a:pt x="325216" y="611635"/>
                </a:lnTo>
                <a:lnTo>
                  <a:pt x="316950" y="621334"/>
                </a:lnTo>
                <a:lnTo>
                  <a:pt x="297865" y="628650"/>
                </a:lnTo>
                <a:lnTo>
                  <a:pt x="281963" y="616564"/>
                </a:lnTo>
                <a:lnTo>
                  <a:pt x="273533" y="597003"/>
                </a:lnTo>
                <a:lnTo>
                  <a:pt x="281963" y="558359"/>
                </a:lnTo>
                <a:lnTo>
                  <a:pt x="292142" y="507947"/>
                </a:lnTo>
                <a:lnTo>
                  <a:pt x="300411" y="467870"/>
                </a:lnTo>
                <a:lnTo>
                  <a:pt x="307884" y="418092"/>
                </a:lnTo>
                <a:lnTo>
                  <a:pt x="312337" y="401553"/>
                </a:lnTo>
                <a:lnTo>
                  <a:pt x="312020" y="400440"/>
                </a:lnTo>
                <a:lnTo>
                  <a:pt x="308361" y="400916"/>
                </a:lnTo>
                <a:lnTo>
                  <a:pt x="270830" y="452445"/>
                </a:lnTo>
                <a:lnTo>
                  <a:pt x="213738" y="529575"/>
                </a:lnTo>
                <a:lnTo>
                  <a:pt x="168572" y="577918"/>
                </a:lnTo>
                <a:lnTo>
                  <a:pt x="157760" y="582214"/>
                </a:lnTo>
                <a:lnTo>
                  <a:pt x="138995" y="572512"/>
                </a:lnTo>
                <a:lnTo>
                  <a:pt x="140742" y="555177"/>
                </a:lnTo>
                <a:lnTo>
                  <a:pt x="151240" y="539751"/>
                </a:lnTo>
                <a:lnTo>
                  <a:pt x="213738" y="460235"/>
                </a:lnTo>
                <a:lnTo>
                  <a:pt x="251429" y="410938"/>
                </a:lnTo>
                <a:lnTo>
                  <a:pt x="275763" y="382471"/>
                </a:lnTo>
                <a:lnTo>
                  <a:pt x="275600" y="378335"/>
                </a:lnTo>
                <a:lnTo>
                  <a:pt x="274170" y="378335"/>
                </a:lnTo>
                <a:lnTo>
                  <a:pt x="108141" y="486159"/>
                </a:lnTo>
                <a:lnTo>
                  <a:pt x="78560" y="489975"/>
                </a:lnTo>
                <a:lnTo>
                  <a:pt x="65838" y="478046"/>
                </a:lnTo>
                <a:lnTo>
                  <a:pt x="67431" y="458488"/>
                </a:lnTo>
                <a:lnTo>
                  <a:pt x="73473" y="452125"/>
                </a:lnTo>
                <a:lnTo>
                  <a:pt x="123409" y="417775"/>
                </a:lnTo>
                <a:close/>
              </a:path>
            </a:pathLst>
          </a:custGeom>
          <a:solidFill>
            <a:srgbClr val="D97757"/>
          </a:solidFill>
          <a:ln>
            <a:noFill/>
          </a:ln>
        </p:spPr>
      </p:sp>
      <p:sp>
        <p:nvSpPr>
          <p:cNvPr id="19" name="TextBox 19"/>
          <p:cNvSpPr txBox="1"/>
          <p:nvPr/>
        </p:nvSpPr>
        <p:spPr>
          <a:xfrm>
            <a:off x="8778002" y="3615690"/>
            <a:ext cx="1551146" cy="352044"/>
          </a:xfrm>
          <a:prstGeom prst="rect">
            <a:avLst/>
          </a:prstGeom>
          <a:noFill/>
          <a:ln>
            <a:noFill/>
          </a:ln>
        </p:spPr>
        <p:txBody>
          <a:bodyPr wrap="none" lIns="0" tIns="0" rIns="0" bIns="0" anchor="t" anchorCtr="0">
            <a:spAutoFit/>
          </a:bodyPr>
          <a:lstStyle/>
          <a:p>
            <a:pPr algn="ctr"/>
            <a:r>
              <a:rPr lang="en-US" sz="1800" b="1" dirty="0">
                <a:solidFill>
                  <a:srgbClr val="000000"/>
                </a:solidFill>
                <a:latin typeface="Zen Kaku Gothic New"/>
                <a:ea typeface="Zen Kaku Gothic New"/>
                <a:cs typeface="Zen Kaku Gothic New"/>
              </a:rPr>
              <a:t>Claude API</a:t>
            </a:r>
          </a:p>
        </p:txBody>
      </p:sp>
      <p:sp>
        <p:nvSpPr>
          <p:cNvPr id="20" name="TextBox 20"/>
          <p:cNvSpPr txBox="1"/>
          <p:nvPr/>
        </p:nvSpPr>
        <p:spPr>
          <a:xfrm>
            <a:off x="8605266" y="3999071"/>
            <a:ext cx="1896618"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他の人が使う</a:t>
            </a:r>
          </a:p>
          <a:p>
            <a:pPr algn="ctr">
              <a:lnSpc>
                <a:spcPts val="2100"/>
              </a:lnSpc>
            </a:pPr>
            <a:r>
              <a:rPr lang="zh-CN" sz="1420" dirty="0">
                <a:solidFill>
                  <a:srgbClr val="484848"/>
                </a:solidFill>
                <a:latin typeface="Zen Kaku Gothic New"/>
                <a:ea typeface="Zen Kaku Gothic New"/>
                <a:cs typeface="Zen Kaku Gothic New"/>
              </a:rPr>
              <a:t>仕組みに組み込む</a:t>
            </a:r>
          </a:p>
        </p:txBody>
      </p:sp>
      <p:sp>
        <p:nvSpPr>
          <p:cNvPr id="21" name="TextBox 21"/>
          <p:cNvSpPr txBox="1"/>
          <p:nvPr/>
        </p:nvSpPr>
        <p:spPr>
          <a:xfrm>
            <a:off x="602361" y="5446871"/>
            <a:ext cx="890244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設定（CLAUDE.md・settings・MCP サーバー）は、どの入口でも共有されます。</a:t>
            </a:r>
          </a:p>
        </p:txBody>
      </p:sp>
      <p:sp>
        <p:nvSpPr>
          <p:cNvPr id="22" name="TextBox 22"/>
          <p:cNvSpPr txBox="1"/>
          <p:nvPr/>
        </p:nvSpPr>
        <p:spPr>
          <a:xfrm>
            <a:off x="602361" y="5751671"/>
            <a:ext cx="570795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https://code.claude.com/docs/en/overview</a:t>
            </a:r>
          </a:p>
        </p:txBody>
      </p:sp>
      <p:sp>
        <p:nvSpPr>
          <p:cNvPr id="23" name="TextBox 23"/>
          <p:cNvSpPr txBox="1"/>
          <p:nvPr/>
        </p:nvSpPr>
        <p:spPr>
          <a:xfrm>
            <a:off x="602361" y="6056471"/>
            <a:ext cx="303766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 各ロゴは各社の商標です。</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50</a:t>
            </a:r>
          </a:p>
        </p:txBody>
      </p:sp>
    </p:spTree>
  </p:cSld>
  <p:clrMapOvr>
    <a:masterClrMapping/>
  </p:clrMapOvr>
  <p:transition xmlns:p14="http://schemas.microsoft.com/office/powerpoint/2010/main" p14:dur="400">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1309299"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「ファイルを読み飛ばして実装された」とき、先に動かすのはどれか。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42252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モデルをより上位のものに切り替える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4605057"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権限モードを Edit automatically にする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34823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会話を消して最初からやり直す</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468058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Effort を上げてから同じ依頼をやり直す</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51</a:t>
            </a:r>
          </a:p>
        </p:txBody>
      </p:sp>
    </p:spTree>
  </p:cSld>
  <p:clrMapOvr>
    <a:masterClrMapping/>
  </p:clrMapOvr>
  <p:transition xmlns:p14="http://schemas.microsoft.com/office/powerpoint/2010/main" p14:dur="400">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10965013"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D</a:t>
            </a:r>
            <a:r>
              <a:rPr lang="zh-CN" sz="2250" b="1" dirty="0">
                <a:solidFill>
                  <a:srgbClr val="000000"/>
                </a:solidFill>
                <a:latin typeface="Zen Kaku Gothic New"/>
                <a:ea typeface="Zen Kaku Gothic New"/>
                <a:cs typeface="Zen Kaku Gothic New"/>
              </a:rPr>
              <a:t>。まず Effort を上げて、同じ依頼をやり直します。</a:t>
            </a:r>
          </a:p>
        </p:txBody>
      </p:sp>
      <p:sp>
        <p:nvSpPr>
          <p:cNvPr id="9" name="Rectangle 9"/>
          <p:cNvSpPr/>
          <p:nvPr/>
        </p:nvSpPr>
        <p:spPr>
          <a:xfrm>
            <a:off x="609600" y="1866900"/>
            <a:ext cx="10972800" cy="914400"/>
          </a:xfrm>
          <a:prstGeom prst="roundRect">
            <a:avLst>
              <a:gd name="adj" fmla="val 10417"/>
            </a:avLst>
          </a:prstGeom>
          <a:solidFill>
            <a:srgbClr val="EEF6F7"/>
          </a:solidFill>
          <a:ln>
            <a:noFill/>
          </a:ln>
        </p:spPr>
      </p:sp>
      <p:sp>
        <p:nvSpPr>
          <p:cNvPr id="10" name="Rectangle 10"/>
          <p:cNvSpPr/>
          <p:nvPr/>
        </p:nvSpPr>
        <p:spPr>
          <a:xfrm>
            <a:off x="609600" y="1866900"/>
            <a:ext cx="76200" cy="914400"/>
          </a:xfrm>
          <a:prstGeom prst="roundRect">
            <a:avLst>
              <a:gd name="adj" fmla="val 50000"/>
            </a:avLst>
          </a:prstGeom>
          <a:solidFill>
            <a:srgbClr val="47BCC6"/>
          </a:solidFill>
          <a:ln>
            <a:noFill/>
          </a:ln>
        </p:spPr>
      </p:sp>
      <p:sp>
        <p:nvSpPr>
          <p:cNvPr id="11" name="Ellipse 11"/>
          <p:cNvSpPr/>
          <p:nvPr/>
        </p:nvSpPr>
        <p:spPr>
          <a:xfrm>
            <a:off x="876300" y="2095500"/>
            <a:ext cx="457200" cy="457200"/>
          </a:xfrm>
          <a:prstGeom prst="ellipse">
            <a:avLst/>
          </a:prstGeom>
          <a:solidFill>
            <a:srgbClr val="47BCC6"/>
          </a:solidFill>
          <a:ln>
            <a:noFill/>
          </a:ln>
        </p:spPr>
      </p:sp>
      <p:sp>
        <p:nvSpPr>
          <p:cNvPr id="12" name="TextBox 12"/>
          <p:cNvSpPr txBox="1"/>
          <p:nvPr/>
        </p:nvSpPr>
        <p:spPr>
          <a:xfrm>
            <a:off x="1011807" y="222218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D</a:t>
            </a:r>
          </a:p>
        </p:txBody>
      </p:sp>
      <p:sp>
        <p:nvSpPr>
          <p:cNvPr id="13" name="TextBox 13"/>
          <p:cNvSpPr txBox="1"/>
          <p:nvPr/>
        </p:nvSpPr>
        <p:spPr>
          <a:xfrm>
            <a:off x="1497330" y="2066925"/>
            <a:ext cx="55195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Effort を上げてから同じ依頼をやり直す</a:t>
            </a:r>
          </a:p>
        </p:txBody>
      </p:sp>
      <p:sp>
        <p:nvSpPr>
          <p:cNvPr id="14" name="TextBox 14"/>
          <p:cNvSpPr txBox="1"/>
          <p:nvPr/>
        </p:nvSpPr>
        <p:spPr>
          <a:xfrm>
            <a:off x="1497711" y="2379821"/>
            <a:ext cx="968879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読み飛ばしは、確認の手数が足りない状態です。Effort を上げると読み込みが増えます。</a:t>
            </a:r>
          </a:p>
        </p:txBody>
      </p:sp>
      <p:sp>
        <p:nvSpPr>
          <p:cNvPr id="15" name="Rectangle 15"/>
          <p:cNvSpPr/>
          <p:nvPr/>
        </p:nvSpPr>
        <p:spPr>
          <a:xfrm>
            <a:off x="609600" y="2895600"/>
            <a:ext cx="10972800" cy="723900"/>
          </a:xfrm>
          <a:prstGeom prst="roundRect">
            <a:avLst>
              <a:gd name="adj" fmla="val 10526"/>
            </a:avLst>
          </a:prstGeom>
          <a:solidFill>
            <a:srgbClr val="F5F7F8"/>
          </a:solidFill>
          <a:ln>
            <a:noFill/>
          </a:ln>
        </p:spPr>
      </p:sp>
      <p:sp>
        <p:nvSpPr>
          <p:cNvPr id="16" name="Ellipse 16"/>
          <p:cNvSpPr/>
          <p:nvPr/>
        </p:nvSpPr>
        <p:spPr>
          <a:xfrm>
            <a:off x="828675" y="3095625"/>
            <a:ext cx="323850" cy="323850"/>
          </a:xfrm>
          <a:prstGeom prst="ellipse">
            <a:avLst/>
          </a:prstGeom>
          <a:solidFill>
            <a:srgbClr val="E6ECEE"/>
          </a:solidFill>
          <a:ln>
            <a:noFill/>
          </a:ln>
        </p:spPr>
      </p:sp>
      <p:sp>
        <p:nvSpPr>
          <p:cNvPr id="17" name="TextBox 17"/>
          <p:cNvSpPr txBox="1"/>
          <p:nvPr/>
        </p:nvSpPr>
        <p:spPr>
          <a:xfrm>
            <a:off x="910202" y="3160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26261" y="3027521"/>
            <a:ext cx="4214003"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モデルをより上位のものに切り替える</a:t>
            </a:r>
          </a:p>
        </p:txBody>
      </p:sp>
      <p:sp>
        <p:nvSpPr>
          <p:cNvPr id="19" name="TextBox 19"/>
          <p:cNvSpPr txBox="1"/>
          <p:nvPr/>
        </p:nvSpPr>
        <p:spPr>
          <a:xfrm>
            <a:off x="1326261" y="3294221"/>
            <a:ext cx="777830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知識が足りないときの手です。読み飛ばしは知識の問題ではありません。</a:t>
            </a:r>
          </a:p>
        </p:txBody>
      </p:sp>
      <p:sp>
        <p:nvSpPr>
          <p:cNvPr id="20" name="Rectangle 20"/>
          <p:cNvSpPr/>
          <p:nvPr/>
        </p:nvSpPr>
        <p:spPr>
          <a:xfrm>
            <a:off x="609600" y="3695700"/>
            <a:ext cx="10972800" cy="723900"/>
          </a:xfrm>
          <a:prstGeom prst="roundRect">
            <a:avLst>
              <a:gd name="adj" fmla="val 10526"/>
            </a:avLst>
          </a:prstGeom>
          <a:solidFill>
            <a:srgbClr val="F5F7F8"/>
          </a:solidFill>
          <a:ln>
            <a:noFill/>
          </a:ln>
        </p:spPr>
      </p:sp>
      <p:sp>
        <p:nvSpPr>
          <p:cNvPr id="21" name="Ellipse 21"/>
          <p:cNvSpPr/>
          <p:nvPr/>
        </p:nvSpPr>
        <p:spPr>
          <a:xfrm>
            <a:off x="828675" y="3895725"/>
            <a:ext cx="323850" cy="323850"/>
          </a:xfrm>
          <a:prstGeom prst="ellipse">
            <a:avLst/>
          </a:prstGeom>
          <a:solidFill>
            <a:srgbClr val="E6ECEE"/>
          </a:solidFill>
          <a:ln>
            <a:noFill/>
          </a:ln>
        </p:spPr>
      </p:sp>
      <p:sp>
        <p:nvSpPr>
          <p:cNvPr id="22" name="TextBox 22"/>
          <p:cNvSpPr txBox="1"/>
          <p:nvPr/>
        </p:nvSpPr>
        <p:spPr>
          <a:xfrm>
            <a:off x="910202" y="39609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26261" y="3827621"/>
            <a:ext cx="4592821"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権限モードを Edit automatically にする</a:t>
            </a:r>
          </a:p>
        </p:txBody>
      </p:sp>
      <p:sp>
        <p:nvSpPr>
          <p:cNvPr id="24" name="TextBox 24"/>
          <p:cNvSpPr txBox="1"/>
          <p:nvPr/>
        </p:nvSpPr>
        <p:spPr>
          <a:xfrm>
            <a:off x="1326261" y="4094321"/>
            <a:ext cx="636670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確認の手数が減るだけで、読み込みの深さは変わりません。</a:t>
            </a:r>
          </a:p>
        </p:txBody>
      </p:sp>
      <p:sp>
        <p:nvSpPr>
          <p:cNvPr id="25" name="Rectangle 25"/>
          <p:cNvSpPr/>
          <p:nvPr/>
        </p:nvSpPr>
        <p:spPr>
          <a:xfrm>
            <a:off x="609600" y="4495800"/>
            <a:ext cx="10972800" cy="723900"/>
          </a:xfrm>
          <a:prstGeom prst="roundRect">
            <a:avLst>
              <a:gd name="adj" fmla="val 10526"/>
            </a:avLst>
          </a:prstGeom>
          <a:solidFill>
            <a:srgbClr val="F5F7F8"/>
          </a:solidFill>
          <a:ln>
            <a:noFill/>
          </a:ln>
        </p:spPr>
      </p:sp>
      <p:sp>
        <p:nvSpPr>
          <p:cNvPr id="26" name="Ellipse 26"/>
          <p:cNvSpPr/>
          <p:nvPr/>
        </p:nvSpPr>
        <p:spPr>
          <a:xfrm>
            <a:off x="828675" y="4695825"/>
            <a:ext cx="323850" cy="323850"/>
          </a:xfrm>
          <a:prstGeom prst="ellipse">
            <a:avLst/>
          </a:prstGeom>
          <a:solidFill>
            <a:srgbClr val="E6ECEE"/>
          </a:solidFill>
          <a:ln>
            <a:noFill/>
          </a:ln>
        </p:spPr>
      </p:sp>
      <p:sp>
        <p:nvSpPr>
          <p:cNvPr id="27" name="TextBox 27"/>
          <p:cNvSpPr txBox="1"/>
          <p:nvPr/>
        </p:nvSpPr>
        <p:spPr>
          <a:xfrm>
            <a:off x="910202" y="47610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8" name="TextBox 28"/>
          <p:cNvSpPr txBox="1"/>
          <p:nvPr/>
        </p:nvSpPr>
        <p:spPr>
          <a:xfrm>
            <a:off x="1326261" y="4627721"/>
            <a:ext cx="3472910"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会話を消して最初からやり直す</a:t>
            </a:r>
          </a:p>
        </p:txBody>
      </p:sp>
      <p:sp>
        <p:nvSpPr>
          <p:cNvPr id="29" name="TextBox 29"/>
          <p:cNvSpPr txBox="1"/>
          <p:nvPr/>
        </p:nvSpPr>
        <p:spPr>
          <a:xfrm>
            <a:off x="1326261" y="4894421"/>
            <a:ext cx="683723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同じ条件で投げ直すことになり、結果も同じになりやすいです。</a:t>
            </a:r>
          </a:p>
        </p:txBody>
      </p:sp>
      <p:sp>
        <p:nvSpPr>
          <p:cNvPr id="30" name="Rectangle 30"/>
          <p:cNvSpPr/>
          <p:nvPr/>
        </p:nvSpPr>
        <p:spPr>
          <a:xfrm>
            <a:off x="609600" y="5353050"/>
            <a:ext cx="10972800" cy="800100"/>
          </a:xfrm>
          <a:prstGeom prst="roundRect">
            <a:avLst>
              <a:gd name="adj" fmla="val 9524"/>
            </a:avLst>
          </a:prstGeom>
          <a:solidFill>
            <a:srgbClr val="EEF6F7"/>
          </a:solidFill>
          <a:ln>
            <a:noFill/>
          </a:ln>
        </p:spPr>
      </p:sp>
      <p:sp>
        <p:nvSpPr>
          <p:cNvPr id="31" name="Rectangle 31"/>
          <p:cNvSpPr/>
          <p:nvPr/>
        </p:nvSpPr>
        <p:spPr>
          <a:xfrm>
            <a:off x="609600" y="5353050"/>
            <a:ext cx="57150" cy="800100"/>
          </a:xfrm>
          <a:prstGeom prst="roundRect">
            <a:avLst>
              <a:gd name="adj" fmla="val 50000"/>
            </a:avLst>
          </a:prstGeom>
          <a:solidFill>
            <a:srgbClr val="47BCC6"/>
          </a:solidFill>
          <a:ln>
            <a:noFill/>
          </a:ln>
        </p:spPr>
      </p:sp>
      <p:sp>
        <p:nvSpPr>
          <p:cNvPr id="32" name="TextBox 32"/>
          <p:cNvSpPr txBox="1"/>
          <p:nvPr/>
        </p:nvSpPr>
        <p:spPr>
          <a:xfrm>
            <a:off x="869061" y="552307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実務でのポイント</a:t>
            </a:r>
          </a:p>
        </p:txBody>
      </p:sp>
      <p:sp>
        <p:nvSpPr>
          <p:cNvPr id="33" name="TextBox 33"/>
          <p:cNvSpPr txBox="1"/>
          <p:nvPr/>
        </p:nvSpPr>
        <p:spPr>
          <a:xfrm>
            <a:off x="869061" y="5808821"/>
            <a:ext cx="856886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モデルと Effort を同時に動かすと、どちらが効いたのか切り分けられません。</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52</a:t>
            </a:r>
          </a:p>
        </p:txBody>
      </p:sp>
    </p:spTree>
  </p:cSld>
  <p:clrMapOvr>
    <a:masterClrMapping/>
  </p:clrMapOvr>
  <p:transition xmlns:p14="http://schemas.microsoft.com/office/powerpoint/2010/main" p14:dur="400">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他社との比較の扱い</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03527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他社名入りの数字は、</a:t>
            </a:r>
            <a:r>
              <a:rPr lang="zh-CN" sz="2480" b="1" dirty="0">
                <a:solidFill>
                  <a:srgbClr val="264DBF"/>
                </a:solidFill>
                <a:latin typeface="Zen Kaku Gothic New"/>
                <a:ea typeface="Zen Kaku Gothic New"/>
                <a:cs typeface="Zen Kaku Gothic New"/>
              </a:rPr>
              <a:t>公式からは取れません</a:t>
            </a:r>
            <a:r>
              <a:rPr lang="zh-CN" sz="2480" b="1" dirty="0">
                <a:solidFill>
                  <a:srgbClr val="000000"/>
                </a:solidFill>
                <a:latin typeface="Zen Kaku Gothic New"/>
                <a:ea typeface="Zen Kaku Gothic New"/>
                <a:cs typeface="Zen Kaku Gothic New"/>
              </a:rPr>
              <a:t>。</a:t>
            </a:r>
          </a:p>
        </p:txBody>
      </p:sp>
      <p:sp>
        <p:nvSpPr>
          <p:cNvPr id="7" name="Rectangle 7"/>
          <p:cNvSpPr/>
          <p:nvPr/>
        </p:nvSpPr>
        <p:spPr>
          <a:xfrm>
            <a:off x="666750" y="2305050"/>
            <a:ext cx="5905500" cy="3295650"/>
          </a:xfrm>
          <a:prstGeom prst="roundRect">
            <a:avLst>
              <a:gd name="adj" fmla="val 2890"/>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247900"/>
            <a:ext cx="5905500" cy="3295650"/>
          </a:xfrm>
          <a:prstGeom prst="rect">
            <a:avLst/>
          </a:prstGeom>
        </p:spPr>
      </p:pic>
      <p:sp>
        <p:nvSpPr>
          <p:cNvPr id="9" name="Rectangle 9"/>
          <p:cNvSpPr/>
          <p:nvPr/>
        </p:nvSpPr>
        <p:spPr>
          <a:xfrm>
            <a:off x="609600" y="2247900"/>
            <a:ext cx="5905500" cy="3295650"/>
          </a:xfrm>
          <a:prstGeom prst="roundRect">
            <a:avLst>
              <a:gd name="adj" fmla="val 2890"/>
            </a:avLst>
          </a:prstGeom>
          <a:noFill/>
          <a:ln w="14288">
            <a:solidFill>
              <a:srgbClr val="E3E7EA"/>
            </a:solidFill>
          </a:ln>
        </p:spPr>
      </p:sp>
      <p:sp>
        <p:nvSpPr>
          <p:cNvPr id="10" name="TextBox 10"/>
          <p:cNvSpPr txBox="1"/>
          <p:nvPr/>
        </p:nvSpPr>
        <p:spPr>
          <a:xfrm>
            <a:off x="1102447" y="5637371"/>
            <a:ext cx="491980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第三者集計の比較ページ（自己申告値）</a:t>
            </a:r>
          </a:p>
        </p:txBody>
      </p:sp>
      <p:sp>
        <p:nvSpPr>
          <p:cNvPr id="11" name="Ellipse 11"/>
          <p:cNvSpPr/>
          <p:nvPr/>
        </p:nvSpPr>
        <p:spPr>
          <a:xfrm>
            <a:off x="6800850" y="2228850"/>
            <a:ext cx="304800" cy="304800"/>
          </a:xfrm>
          <a:prstGeom prst="ellipse">
            <a:avLst/>
          </a:prstGeom>
          <a:solidFill>
            <a:srgbClr val="264DBF"/>
          </a:solidFill>
          <a:ln>
            <a:noFill/>
          </a:ln>
        </p:spPr>
      </p:sp>
      <p:sp>
        <p:nvSpPr>
          <p:cNvPr id="12" name="TextBox 12"/>
          <p:cNvSpPr txBox="1"/>
          <p:nvPr/>
        </p:nvSpPr>
        <p:spPr>
          <a:xfrm>
            <a:off x="6878078" y="2294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7231761" y="2284571"/>
            <a:ext cx="322587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公式発表に他社名は出ません</a:t>
            </a:r>
          </a:p>
        </p:txBody>
      </p:sp>
      <p:sp>
        <p:nvSpPr>
          <p:cNvPr id="14" name="TextBox 14"/>
          <p:cNvSpPr txBox="1"/>
          <p:nvPr/>
        </p:nvSpPr>
        <p:spPr>
          <a:xfrm>
            <a:off x="7231761" y="2570321"/>
            <a:ext cx="429634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比較対象は自社モデルと</a:t>
            </a:r>
          </a:p>
          <a:p>
            <a:pPr algn="l">
              <a:lnSpc>
                <a:spcPts val="2100"/>
              </a:lnSpc>
            </a:pPr>
            <a:r>
              <a:rPr lang="zh-CN" sz="1420" dirty="0">
                <a:solidFill>
                  <a:srgbClr val="484848"/>
                </a:solidFill>
                <a:latin typeface="Zen Kaku Gothic New"/>
                <a:ea typeface="Zen Kaku Gothic New"/>
                <a:cs typeface="Zen Kaku Gothic New"/>
              </a:rPr>
              <a:t>the next-best model という表記です。</a:t>
            </a:r>
          </a:p>
        </p:txBody>
      </p:sp>
      <p:sp>
        <p:nvSpPr>
          <p:cNvPr id="15" name="Ellipse 15"/>
          <p:cNvSpPr/>
          <p:nvPr/>
        </p:nvSpPr>
        <p:spPr>
          <a:xfrm>
            <a:off x="6800850" y="3390900"/>
            <a:ext cx="304800" cy="304800"/>
          </a:xfrm>
          <a:prstGeom prst="ellipse">
            <a:avLst/>
          </a:prstGeom>
          <a:solidFill>
            <a:srgbClr val="264DBF"/>
          </a:solidFill>
          <a:ln>
            <a:noFill/>
          </a:ln>
        </p:spPr>
      </p:sp>
      <p:sp>
        <p:nvSpPr>
          <p:cNvPr id="16" name="TextBox 16"/>
          <p:cNvSpPr txBox="1"/>
          <p:nvPr/>
        </p:nvSpPr>
        <p:spPr>
          <a:xfrm>
            <a:off x="6878078" y="34561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7231761" y="3446621"/>
            <a:ext cx="297884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第三者集計は自己申告です</a:t>
            </a:r>
          </a:p>
        </p:txBody>
      </p:sp>
      <p:sp>
        <p:nvSpPr>
          <p:cNvPr id="18" name="TextBox 18"/>
          <p:cNvSpPr txBox="1"/>
          <p:nvPr/>
        </p:nvSpPr>
        <p:spPr>
          <a:xfrm>
            <a:off x="7231761" y="3732371"/>
            <a:ext cx="3696414"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掲載104モデルすべてがベンダーの</a:t>
            </a:r>
          </a:p>
          <a:p>
            <a:pPr algn="l">
              <a:lnSpc>
                <a:spcPts val="2100"/>
              </a:lnSpc>
            </a:pPr>
            <a:r>
              <a:rPr lang="zh-CN" sz="1420" dirty="0">
                <a:solidFill>
                  <a:srgbClr val="484848"/>
                </a:solidFill>
                <a:latin typeface="Zen Kaku Gothic New"/>
                <a:ea typeface="Zen Kaku Gothic New"/>
                <a:cs typeface="Zen Kaku Gothic New"/>
              </a:rPr>
              <a:t>自己申告で、独立検証は0件です。</a:t>
            </a:r>
          </a:p>
        </p:txBody>
      </p:sp>
      <p:sp>
        <p:nvSpPr>
          <p:cNvPr id="19" name="Ellipse 19"/>
          <p:cNvSpPr/>
          <p:nvPr/>
        </p:nvSpPr>
        <p:spPr>
          <a:xfrm>
            <a:off x="6800850" y="4552950"/>
            <a:ext cx="304800" cy="304800"/>
          </a:xfrm>
          <a:prstGeom prst="ellipse">
            <a:avLst/>
          </a:prstGeom>
          <a:solidFill>
            <a:srgbClr val="264DBF"/>
          </a:solidFill>
          <a:ln>
            <a:noFill/>
          </a:ln>
        </p:spPr>
      </p:sp>
      <p:sp>
        <p:nvSpPr>
          <p:cNvPr id="20" name="TextBox 20"/>
          <p:cNvSpPr txBox="1"/>
          <p:nvPr/>
        </p:nvSpPr>
        <p:spPr>
          <a:xfrm>
            <a:off x="6878078" y="46181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7231761" y="4608671"/>
            <a:ext cx="347291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使うなら性質を必ず併記します</a:t>
            </a:r>
          </a:p>
        </p:txBody>
      </p:sp>
      <p:sp>
        <p:nvSpPr>
          <p:cNvPr id="22" name="TextBox 22"/>
          <p:cNvSpPr txBox="1"/>
          <p:nvPr/>
        </p:nvSpPr>
        <p:spPr>
          <a:xfrm>
            <a:off x="7231761" y="4894421"/>
            <a:ext cx="377875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測定元と時点が違う数字を並べても</a:t>
            </a:r>
          </a:p>
          <a:p>
            <a:pPr algn="l">
              <a:lnSpc>
                <a:spcPts val="2100"/>
              </a:lnSpc>
            </a:pPr>
            <a:r>
              <a:rPr lang="zh-CN" sz="1420" dirty="0">
                <a:solidFill>
                  <a:srgbClr val="484848"/>
                </a:solidFill>
                <a:latin typeface="Zen Kaku Gothic New"/>
                <a:ea typeface="Zen Kaku Gothic New"/>
                <a:cs typeface="Zen Kaku Gothic New"/>
              </a:rPr>
              <a:t>比較にはなりません。</a:t>
            </a:r>
          </a:p>
        </p:txBody>
      </p:sp>
      <p:sp>
        <p:nvSpPr>
          <p:cNvPr id="23" name="TextBox 23"/>
          <p:cNvSpPr txBox="1"/>
          <p:nvPr/>
        </p:nvSpPr>
        <p:spPr>
          <a:xfrm>
            <a:off x="602361" y="5980271"/>
            <a:ext cx="9189911" cy="526352"/>
          </a:xfrm>
          <a:prstGeom prst="rect">
            <a:avLst/>
          </a:prstGeom>
          <a:noFill/>
          <a:ln>
            <a:noFill/>
          </a:ln>
        </p:spPr>
        <p:txBody>
          <a:bodyPr wrap="square" lIns="0" tIns="0" rIns="0" bIns="0" anchor="t" anchorCtr="0"/>
          <a:lstStyle/>
          <a:p>
            <a:pPr algn="l">
              <a:lnSpc>
                <a:spcPts val="1950"/>
              </a:lnSpc>
            </a:pPr>
            <a:r>
              <a:rPr lang="zh-CN" sz="1420" dirty="0">
                <a:solidFill>
                  <a:srgbClr val="999999"/>
                </a:solidFill>
                <a:latin typeface="Zen Kaku Gothic New"/>
                <a:ea typeface="Zen Kaku Gothic New"/>
                <a:cs typeface="Zen Kaku Gothic New"/>
              </a:rPr>
              <a:t>出典 https://www.anthropic.com/news/claude-opus-5</a:t>
            </a:r>
          </a:p>
          <a:p>
            <a:pPr algn="l">
              <a:lnSpc>
                <a:spcPts val="1950"/>
              </a:lnSpc>
            </a:pPr>
            <a:r>
              <a:rPr lang="zh-CN" sz="1420" dirty="0">
                <a:solidFill>
                  <a:srgbClr val="999999"/>
                </a:solidFill>
                <a:latin typeface="Zen Kaku Gothic New"/>
                <a:ea typeface="Zen Kaku Gothic New"/>
                <a:cs typeface="Zen Kaku Gothic New"/>
              </a:rPr>
              <a:t>https://llm-stats.com/benchmarks/swe-bench-verified （2026年7月30日時点）</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53</a:t>
            </a:r>
          </a:p>
        </p:txBody>
      </p:sp>
    </p:spTree>
  </p:cSld>
  <p:clrMapOvr>
    <a:masterClrMapping/>
  </p:clrMapOvr>
  <p:transition xmlns:p14="http://schemas.microsoft.com/office/powerpoint/2010/main" p14:dur="400">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入口をまたいで共有される設定</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294924"/>
            <a:ext cx="603189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設定は</a:t>
            </a:r>
            <a:r>
              <a:rPr lang="zh-CN" sz="2480" b="1" dirty="0">
                <a:solidFill>
                  <a:srgbClr val="264DBF"/>
                </a:solidFill>
                <a:latin typeface="Zen Kaku Gothic New"/>
                <a:ea typeface="Zen Kaku Gothic New"/>
                <a:cs typeface="Zen Kaku Gothic New"/>
              </a:rPr>
              <a:t>どの入口でも同じ</a:t>
            </a:r>
            <a:r>
              <a:rPr lang="zh-CN" sz="2480" b="1" dirty="0">
                <a:solidFill>
                  <a:srgbClr val="000000"/>
                </a:solidFill>
                <a:latin typeface="Zen Kaku Gothic New"/>
                <a:ea typeface="Zen Kaku Gothic New"/>
                <a:cs typeface="Zen Kaku Gothic New"/>
              </a:rPr>
              <a:t>です。</a:t>
            </a:r>
          </a:p>
        </p:txBody>
      </p:sp>
      <p:sp>
        <p:nvSpPr>
          <p:cNvPr id="9" name="Rectangle 9"/>
          <p:cNvSpPr/>
          <p:nvPr/>
        </p:nvSpPr>
        <p:spPr>
          <a:xfrm>
            <a:off x="609600" y="1962150"/>
            <a:ext cx="10972800" cy="914400"/>
          </a:xfrm>
          <a:prstGeom prst="roundRect">
            <a:avLst>
              <a:gd name="adj" fmla="val 8333"/>
            </a:avLst>
          </a:prstGeom>
          <a:solidFill>
            <a:srgbClr val="F7F9FA"/>
          </a:solidFill>
          <a:ln>
            <a:noFill/>
          </a:ln>
        </p:spPr>
      </p:sp>
      <p:sp>
        <p:nvSpPr>
          <p:cNvPr id="10" name="Rectangle 10"/>
          <p:cNvSpPr/>
          <p:nvPr/>
        </p:nvSpPr>
        <p:spPr>
          <a:xfrm>
            <a:off x="609600" y="1962150"/>
            <a:ext cx="2667000" cy="914400"/>
          </a:xfrm>
          <a:prstGeom prst="roundRect">
            <a:avLst>
              <a:gd name="adj" fmla="val 8333"/>
            </a:avLst>
          </a:prstGeom>
          <a:solidFill>
            <a:srgbClr val="EDEFF1"/>
          </a:solidFill>
          <a:ln>
            <a:noFill/>
          </a:ln>
        </p:spPr>
      </p:sp>
      <p:sp>
        <p:nvSpPr>
          <p:cNvPr id="11" name="TextBox 11"/>
          <p:cNvSpPr txBox="1"/>
          <p:nvPr/>
        </p:nvSpPr>
        <p:spPr>
          <a:xfrm>
            <a:off x="830580" y="23336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どこでも同じ</a:t>
            </a:r>
          </a:p>
        </p:txBody>
      </p:sp>
      <p:sp>
        <p:nvSpPr>
          <p:cNvPr id="12" name="TextBox 12"/>
          <p:cNvSpPr txBox="1"/>
          <p:nvPr/>
        </p:nvSpPr>
        <p:spPr>
          <a:xfrm>
            <a:off x="3497961" y="2208371"/>
            <a:ext cx="506096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CLAUDE.md、settings、MCP サーバーの設定は</a:t>
            </a:r>
          </a:p>
          <a:p>
            <a:pPr algn="l">
              <a:lnSpc>
                <a:spcPts val="2100"/>
              </a:lnSpc>
            </a:pPr>
            <a:r>
              <a:rPr lang="zh-CN" sz="1420" dirty="0">
                <a:solidFill>
                  <a:srgbClr val="484848"/>
                </a:solidFill>
                <a:latin typeface="Zen Kaku Gothic New"/>
                <a:ea typeface="Zen Kaku Gothic New"/>
                <a:cs typeface="Zen Kaku Gothic New"/>
              </a:rPr>
              <a:t>ターミナル・拡張・デスクトップで共通です。</a:t>
            </a:r>
          </a:p>
        </p:txBody>
      </p:sp>
      <p:sp>
        <p:nvSpPr>
          <p:cNvPr id="13" name="Rectangle 13"/>
          <p:cNvSpPr/>
          <p:nvPr/>
        </p:nvSpPr>
        <p:spPr>
          <a:xfrm>
            <a:off x="609600" y="2990850"/>
            <a:ext cx="10972800" cy="914400"/>
          </a:xfrm>
          <a:prstGeom prst="roundRect">
            <a:avLst>
              <a:gd name="adj" fmla="val 8333"/>
            </a:avLst>
          </a:prstGeom>
          <a:solidFill>
            <a:srgbClr val="F7F9FA"/>
          </a:solidFill>
          <a:ln>
            <a:noFill/>
          </a:ln>
        </p:spPr>
      </p:sp>
      <p:sp>
        <p:nvSpPr>
          <p:cNvPr id="14" name="Rectangle 14"/>
          <p:cNvSpPr/>
          <p:nvPr/>
        </p:nvSpPr>
        <p:spPr>
          <a:xfrm>
            <a:off x="609600" y="2990850"/>
            <a:ext cx="2667000" cy="914400"/>
          </a:xfrm>
          <a:prstGeom prst="roundRect">
            <a:avLst>
              <a:gd name="adj" fmla="val 8333"/>
            </a:avLst>
          </a:prstGeom>
          <a:solidFill>
            <a:srgbClr val="EDEFF1"/>
          </a:solidFill>
          <a:ln>
            <a:noFill/>
          </a:ln>
        </p:spPr>
      </p:sp>
      <p:sp>
        <p:nvSpPr>
          <p:cNvPr id="15" name="TextBox 15"/>
          <p:cNvSpPr txBox="1"/>
          <p:nvPr/>
        </p:nvSpPr>
        <p:spPr>
          <a:xfrm>
            <a:off x="830580" y="336232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拡張だけの機能</a:t>
            </a:r>
          </a:p>
        </p:txBody>
      </p:sp>
      <p:sp>
        <p:nvSpPr>
          <p:cNvPr id="16" name="TextBox 16"/>
          <p:cNvSpPr txBox="1"/>
          <p:nvPr/>
        </p:nvSpPr>
        <p:spPr>
          <a:xfrm>
            <a:off x="3497961" y="3237071"/>
            <a:ext cx="444927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インライン差分、@ によるファイル参照、</a:t>
            </a:r>
          </a:p>
          <a:p>
            <a:pPr algn="l">
              <a:lnSpc>
                <a:spcPts val="2100"/>
              </a:lnSpc>
            </a:pPr>
            <a:r>
              <a:rPr lang="zh-CN" sz="1420" dirty="0">
                <a:solidFill>
                  <a:srgbClr val="484848"/>
                </a:solidFill>
                <a:latin typeface="Zen Kaku Gothic New"/>
                <a:ea typeface="Zen Kaku Gothic New"/>
                <a:cs typeface="Zen Kaku Gothic New"/>
              </a:rPr>
              <a:t>計画のレビュー、会話履歴の4つです。</a:t>
            </a:r>
          </a:p>
        </p:txBody>
      </p:sp>
      <p:sp>
        <p:nvSpPr>
          <p:cNvPr id="17" name="Rectangle 17"/>
          <p:cNvSpPr/>
          <p:nvPr/>
        </p:nvSpPr>
        <p:spPr>
          <a:xfrm>
            <a:off x="609600" y="4019550"/>
            <a:ext cx="10972800" cy="914400"/>
          </a:xfrm>
          <a:prstGeom prst="roundRect">
            <a:avLst>
              <a:gd name="adj" fmla="val 8333"/>
            </a:avLst>
          </a:prstGeom>
          <a:solidFill>
            <a:srgbClr val="F7F9FA"/>
          </a:solidFill>
          <a:ln>
            <a:noFill/>
          </a:ln>
        </p:spPr>
      </p:sp>
      <p:sp>
        <p:nvSpPr>
          <p:cNvPr id="18" name="Rectangle 18"/>
          <p:cNvSpPr/>
          <p:nvPr/>
        </p:nvSpPr>
        <p:spPr>
          <a:xfrm>
            <a:off x="609600" y="4019550"/>
            <a:ext cx="2667000" cy="914400"/>
          </a:xfrm>
          <a:prstGeom prst="roundRect">
            <a:avLst>
              <a:gd name="adj" fmla="val 8333"/>
            </a:avLst>
          </a:prstGeom>
          <a:solidFill>
            <a:srgbClr val="EDEFF1"/>
          </a:solidFill>
          <a:ln>
            <a:noFill/>
          </a:ln>
        </p:spPr>
      </p:sp>
      <p:sp>
        <p:nvSpPr>
          <p:cNvPr id="19" name="TextBox 19"/>
          <p:cNvSpPr txBox="1"/>
          <p:nvPr/>
        </p:nvSpPr>
        <p:spPr>
          <a:xfrm>
            <a:off x="830580" y="439102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第三者プロバイダ</a:t>
            </a:r>
          </a:p>
        </p:txBody>
      </p:sp>
      <p:sp>
        <p:nvSpPr>
          <p:cNvPr id="20" name="TextBox 20"/>
          <p:cNvSpPr txBox="1"/>
          <p:nvPr/>
        </p:nvSpPr>
        <p:spPr>
          <a:xfrm>
            <a:off x="3497961" y="4265771"/>
            <a:ext cx="4425744"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Bedrock ほかを経由して使えるのは</a:t>
            </a:r>
          </a:p>
          <a:p>
            <a:pPr algn="l">
              <a:lnSpc>
                <a:spcPts val="2100"/>
              </a:lnSpc>
            </a:pPr>
            <a:r>
              <a:rPr lang="zh-CN" sz="1420" dirty="0">
                <a:solidFill>
                  <a:srgbClr val="484848"/>
                </a:solidFill>
                <a:latin typeface="Zen Kaku Gothic New"/>
                <a:ea typeface="Zen Kaku Gothic New"/>
                <a:cs typeface="Zen Kaku Gothic New"/>
              </a:rPr>
              <a:t>ターミナルの CLI と VS Code の2つです。</a:t>
            </a:r>
          </a:p>
        </p:txBody>
      </p:sp>
      <p:sp>
        <p:nvSpPr>
          <p:cNvPr id="21" name="Rectangle 21"/>
          <p:cNvSpPr/>
          <p:nvPr/>
        </p:nvSpPr>
        <p:spPr>
          <a:xfrm>
            <a:off x="609600" y="5086350"/>
            <a:ext cx="10972800" cy="781050"/>
          </a:xfrm>
          <a:prstGeom prst="roundRect">
            <a:avLst>
              <a:gd name="adj" fmla="val 9756"/>
            </a:avLst>
          </a:prstGeom>
          <a:solidFill>
            <a:srgbClr val="EEF6F7"/>
          </a:solidFill>
          <a:ln>
            <a:noFill/>
          </a:ln>
        </p:spPr>
      </p:sp>
      <p:sp>
        <p:nvSpPr>
          <p:cNvPr id="22" name="Rectangle 22"/>
          <p:cNvSpPr/>
          <p:nvPr/>
        </p:nvSpPr>
        <p:spPr>
          <a:xfrm>
            <a:off x="609600" y="5086350"/>
            <a:ext cx="57150" cy="781050"/>
          </a:xfrm>
          <a:prstGeom prst="roundRect">
            <a:avLst>
              <a:gd name="adj" fmla="val 50000"/>
            </a:avLst>
          </a:prstGeom>
          <a:solidFill>
            <a:srgbClr val="47BCC6"/>
          </a:solidFill>
          <a:ln>
            <a:noFill/>
          </a:ln>
        </p:spPr>
      </p:sp>
      <p:sp>
        <p:nvSpPr>
          <p:cNvPr id="23" name="TextBox 23"/>
          <p:cNvSpPr txBox="1"/>
          <p:nvPr/>
        </p:nvSpPr>
        <p:spPr>
          <a:xfrm>
            <a:off x="869061" y="5256371"/>
            <a:ext cx="1496663"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研修での意味</a:t>
            </a:r>
          </a:p>
        </p:txBody>
      </p:sp>
      <p:sp>
        <p:nvSpPr>
          <p:cNvPr id="24" name="TextBox 24"/>
          <p:cNvSpPr txBox="1"/>
          <p:nvPr/>
        </p:nvSpPr>
        <p:spPr>
          <a:xfrm>
            <a:off x="869061" y="5542121"/>
            <a:ext cx="895464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午前に入れるユーザー設定は、後でターミナルやデスクトップに移っても効きます。</a:t>
            </a:r>
          </a:p>
        </p:txBody>
      </p:sp>
      <p:sp>
        <p:nvSpPr>
          <p:cNvPr id="25" name="TextBox 25"/>
          <p:cNvSpPr txBox="1"/>
          <p:nvPr/>
        </p:nvSpPr>
        <p:spPr>
          <a:xfrm>
            <a:off x="602361" y="6018371"/>
            <a:ext cx="570795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https://code.claude.com/docs/en/overview</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54</a:t>
            </a:r>
          </a:p>
        </p:txBody>
      </p:sp>
    </p:spTree>
  </p:cSld>
  <p:clrMapOvr>
    <a:masterClrMapping/>
  </p:clrMapOvr>
  <p:transition xmlns:p14="http://schemas.microsoft.com/office/powerpoint/2010/main" p14:dur="400">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直近の主要発表</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56824"/>
            <a:ext cx="1141652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直近3か月でも、</a:t>
            </a:r>
            <a:r>
              <a:rPr lang="zh-CN" sz="2480" b="1" dirty="0">
                <a:solidFill>
                  <a:srgbClr val="264DBF"/>
                </a:solidFill>
                <a:latin typeface="Zen Kaku Gothic New"/>
                <a:ea typeface="Zen Kaku Gothic New"/>
                <a:cs typeface="Zen Kaku Gothic New"/>
              </a:rPr>
              <a:t>認証と課金と接続</a:t>
            </a:r>
            <a:r>
              <a:rPr lang="zh-CN" sz="2480" b="1" dirty="0">
                <a:solidFill>
                  <a:srgbClr val="000000"/>
                </a:solidFill>
                <a:latin typeface="Zen Kaku Gothic New"/>
                <a:ea typeface="Zen Kaku Gothic New"/>
                <a:cs typeface="Zen Kaku Gothic New"/>
              </a:rPr>
              <a:t>の仕様が動いています。</a:t>
            </a:r>
          </a:p>
        </p:txBody>
      </p:sp>
      <p:sp>
        <p:nvSpPr>
          <p:cNvPr id="7" name="TextBox 7"/>
          <p:cNvSpPr txBox="1"/>
          <p:nvPr/>
        </p:nvSpPr>
        <p:spPr>
          <a:xfrm>
            <a:off x="602361" y="1674971"/>
            <a:ext cx="989571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https://platform.claude.com/docs/en/release-notes/api （2026年7月30日時点）</a:t>
            </a:r>
          </a:p>
        </p:txBody>
      </p:sp>
      <p:sp>
        <p:nvSpPr>
          <p:cNvPr id="8" name="Line 8"/>
          <p:cNvSpPr/>
          <p:nvPr/>
        </p:nvSpPr>
        <p:spPr>
          <a:xfrm>
            <a:off x="1333500" y="2038350"/>
            <a:ext cx="9525" cy="3448050"/>
          </a:xfrm>
          <a:custGeom>
            <a:avLst/>
            <a:gdLst/>
            <a:ahLst/>
            <a:cxnLst/>
            <a:rect l="l" t="t" r="r" b="b"/>
            <a:pathLst>
              <a:path w="9525" h="3448050">
                <a:moveTo>
                  <a:pt x="0" y="0"/>
                </a:moveTo>
                <a:lnTo>
                  <a:pt x="0" y="3448050"/>
                </a:lnTo>
              </a:path>
            </a:pathLst>
          </a:custGeom>
          <a:noFill/>
          <a:ln w="28575">
            <a:solidFill>
              <a:srgbClr val="A3DDE3"/>
            </a:solidFill>
          </a:ln>
        </p:spPr>
      </p:sp>
      <p:sp>
        <p:nvSpPr>
          <p:cNvPr id="9" name="Ellipse 9"/>
          <p:cNvSpPr/>
          <p:nvPr/>
        </p:nvSpPr>
        <p:spPr>
          <a:xfrm>
            <a:off x="1247775" y="2047875"/>
            <a:ext cx="171450" cy="171450"/>
          </a:xfrm>
          <a:prstGeom prst="ellipse">
            <a:avLst/>
          </a:prstGeom>
          <a:solidFill>
            <a:srgbClr val="47BCC6"/>
          </a:solidFill>
          <a:ln>
            <a:noFill/>
          </a:ln>
        </p:spPr>
      </p:sp>
      <p:sp>
        <p:nvSpPr>
          <p:cNvPr id="10" name="TextBox 10"/>
          <p:cNvSpPr txBox="1"/>
          <p:nvPr/>
        </p:nvSpPr>
        <p:spPr>
          <a:xfrm>
            <a:off x="1669161" y="2046446"/>
            <a:ext cx="137314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2026-05-04</a:t>
            </a:r>
          </a:p>
        </p:txBody>
      </p:sp>
      <p:sp>
        <p:nvSpPr>
          <p:cNvPr id="11" name="TextBox 11"/>
          <p:cNvSpPr txBox="1"/>
          <p:nvPr/>
        </p:nvSpPr>
        <p:spPr>
          <a:xfrm>
            <a:off x="2945511" y="2046446"/>
            <a:ext cx="699273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Workload Identity Federation が一般提供。短命トークンで認証</a:t>
            </a:r>
          </a:p>
        </p:txBody>
      </p:sp>
      <p:sp>
        <p:nvSpPr>
          <p:cNvPr id="12" name="Ellipse 12"/>
          <p:cNvSpPr/>
          <p:nvPr/>
        </p:nvSpPr>
        <p:spPr>
          <a:xfrm>
            <a:off x="1247775" y="2714625"/>
            <a:ext cx="171450" cy="171450"/>
          </a:xfrm>
          <a:prstGeom prst="ellipse">
            <a:avLst/>
          </a:prstGeom>
          <a:solidFill>
            <a:srgbClr val="47BCC6"/>
          </a:solidFill>
          <a:ln>
            <a:noFill/>
          </a:ln>
        </p:spPr>
      </p:sp>
      <p:sp>
        <p:nvSpPr>
          <p:cNvPr id="13" name="TextBox 13"/>
          <p:cNvSpPr txBox="1"/>
          <p:nvPr/>
        </p:nvSpPr>
        <p:spPr>
          <a:xfrm>
            <a:off x="1669161" y="2713196"/>
            <a:ext cx="137314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2026-05-11</a:t>
            </a:r>
          </a:p>
        </p:txBody>
      </p:sp>
      <p:sp>
        <p:nvSpPr>
          <p:cNvPr id="14" name="TextBox 14"/>
          <p:cNvSpPr txBox="1"/>
          <p:nvPr/>
        </p:nvSpPr>
        <p:spPr>
          <a:xfrm>
            <a:off x="2945511" y="2713196"/>
            <a:ext cx="68006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Platform on AWS を公開。AWS 課金と IAM 認証で利用</a:t>
            </a:r>
          </a:p>
        </p:txBody>
      </p:sp>
      <p:sp>
        <p:nvSpPr>
          <p:cNvPr id="15" name="Ellipse 15"/>
          <p:cNvSpPr/>
          <p:nvPr/>
        </p:nvSpPr>
        <p:spPr>
          <a:xfrm>
            <a:off x="1247775" y="3381375"/>
            <a:ext cx="171450" cy="171450"/>
          </a:xfrm>
          <a:prstGeom prst="ellipse">
            <a:avLst/>
          </a:prstGeom>
          <a:solidFill>
            <a:srgbClr val="47BCC6"/>
          </a:solidFill>
          <a:ln>
            <a:noFill/>
          </a:ln>
        </p:spPr>
      </p:sp>
      <p:sp>
        <p:nvSpPr>
          <p:cNvPr id="16" name="TextBox 16"/>
          <p:cNvSpPr txBox="1"/>
          <p:nvPr/>
        </p:nvSpPr>
        <p:spPr>
          <a:xfrm>
            <a:off x="1669161" y="3379946"/>
            <a:ext cx="137314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2026-05-13</a:t>
            </a:r>
          </a:p>
        </p:txBody>
      </p:sp>
      <p:sp>
        <p:nvSpPr>
          <p:cNvPr id="17" name="TextBox 17"/>
          <p:cNvSpPr txBox="1"/>
          <p:nvPr/>
        </p:nvSpPr>
        <p:spPr>
          <a:xfrm>
            <a:off x="2945511" y="3379946"/>
            <a:ext cx="728424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cache diagnostics が公開ベータ。キャッシュが外れた箇所が分かる</a:t>
            </a:r>
          </a:p>
        </p:txBody>
      </p:sp>
      <p:sp>
        <p:nvSpPr>
          <p:cNvPr id="18" name="Ellipse 18"/>
          <p:cNvSpPr/>
          <p:nvPr/>
        </p:nvSpPr>
        <p:spPr>
          <a:xfrm>
            <a:off x="1247775" y="4048125"/>
            <a:ext cx="171450" cy="171450"/>
          </a:xfrm>
          <a:prstGeom prst="ellipse">
            <a:avLst/>
          </a:prstGeom>
          <a:solidFill>
            <a:srgbClr val="47BCC6"/>
          </a:solidFill>
          <a:ln>
            <a:noFill/>
          </a:ln>
        </p:spPr>
      </p:sp>
      <p:sp>
        <p:nvSpPr>
          <p:cNvPr id="19" name="TextBox 19"/>
          <p:cNvSpPr txBox="1"/>
          <p:nvPr/>
        </p:nvSpPr>
        <p:spPr>
          <a:xfrm>
            <a:off x="1669161" y="4046696"/>
            <a:ext cx="137314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2026-05-28</a:t>
            </a:r>
          </a:p>
        </p:txBody>
      </p:sp>
      <p:sp>
        <p:nvSpPr>
          <p:cNvPr id="20" name="TextBox 20"/>
          <p:cNvSpPr txBox="1"/>
          <p:nvPr/>
        </p:nvSpPr>
        <p:spPr>
          <a:xfrm>
            <a:off x="2945511" y="4046696"/>
            <a:ext cx="759009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mid-conversation system messages。会話の途中で指示を差し込める</a:t>
            </a:r>
          </a:p>
        </p:txBody>
      </p:sp>
      <p:sp>
        <p:nvSpPr>
          <p:cNvPr id="21" name="Ellipse 21"/>
          <p:cNvSpPr/>
          <p:nvPr/>
        </p:nvSpPr>
        <p:spPr>
          <a:xfrm>
            <a:off x="1247775" y="4714875"/>
            <a:ext cx="171450" cy="171450"/>
          </a:xfrm>
          <a:prstGeom prst="ellipse">
            <a:avLst/>
          </a:prstGeom>
          <a:solidFill>
            <a:srgbClr val="47BCC6"/>
          </a:solidFill>
          <a:ln>
            <a:noFill/>
          </a:ln>
        </p:spPr>
      </p:sp>
      <p:sp>
        <p:nvSpPr>
          <p:cNvPr id="22" name="TextBox 22"/>
          <p:cNvSpPr txBox="1"/>
          <p:nvPr/>
        </p:nvSpPr>
        <p:spPr>
          <a:xfrm>
            <a:off x="1669161" y="4713446"/>
            <a:ext cx="137314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2026-06-26</a:t>
            </a:r>
          </a:p>
        </p:txBody>
      </p:sp>
      <p:sp>
        <p:nvSpPr>
          <p:cNvPr id="23" name="TextBox 23"/>
          <p:cNvSpPr txBox="1"/>
          <p:nvPr/>
        </p:nvSpPr>
        <p:spPr>
          <a:xfrm>
            <a:off x="2945511" y="4713446"/>
            <a:ext cx="62135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レート制限のティアが Start / Build / Scale の3つに統合</a:t>
            </a:r>
          </a:p>
        </p:txBody>
      </p:sp>
      <p:sp>
        <p:nvSpPr>
          <p:cNvPr id="24" name="Ellipse 24"/>
          <p:cNvSpPr/>
          <p:nvPr/>
        </p:nvSpPr>
        <p:spPr>
          <a:xfrm>
            <a:off x="1247775" y="5381625"/>
            <a:ext cx="171450" cy="171450"/>
          </a:xfrm>
          <a:prstGeom prst="ellipse">
            <a:avLst/>
          </a:prstGeom>
          <a:solidFill>
            <a:srgbClr val="47BCC6"/>
          </a:solidFill>
          <a:ln>
            <a:noFill/>
          </a:ln>
        </p:spPr>
      </p:sp>
      <p:sp>
        <p:nvSpPr>
          <p:cNvPr id="25" name="TextBox 25"/>
          <p:cNvSpPr txBox="1"/>
          <p:nvPr/>
        </p:nvSpPr>
        <p:spPr>
          <a:xfrm>
            <a:off x="1669161" y="5380196"/>
            <a:ext cx="137314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2026-07-08</a:t>
            </a:r>
          </a:p>
        </p:txBody>
      </p:sp>
      <p:sp>
        <p:nvSpPr>
          <p:cNvPr id="26" name="TextBox 26"/>
          <p:cNvSpPr txBox="1"/>
          <p:nvPr/>
        </p:nvSpPr>
        <p:spPr>
          <a:xfrm>
            <a:off x="2945511" y="5380196"/>
            <a:ext cx="556787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Console で API キーに有効期限を設定できるように</a:t>
            </a:r>
          </a:p>
        </p:txBody>
      </p:sp>
      <p:sp>
        <p:nvSpPr>
          <p:cNvPr id="27" name="Rectangle 27"/>
          <p:cNvSpPr/>
          <p:nvPr/>
        </p:nvSpPr>
        <p:spPr>
          <a:xfrm>
            <a:off x="609600" y="5734050"/>
            <a:ext cx="10972800" cy="438150"/>
          </a:xfrm>
          <a:prstGeom prst="roundRect">
            <a:avLst>
              <a:gd name="adj" fmla="val 13043"/>
            </a:avLst>
          </a:prstGeom>
          <a:solidFill>
            <a:srgbClr val="EEF6F7"/>
          </a:solidFill>
          <a:ln>
            <a:noFill/>
          </a:ln>
        </p:spPr>
      </p:sp>
      <p:sp>
        <p:nvSpPr>
          <p:cNvPr id="28" name="Rectangle 28"/>
          <p:cNvSpPr/>
          <p:nvPr/>
        </p:nvSpPr>
        <p:spPr>
          <a:xfrm>
            <a:off x="609600" y="5734050"/>
            <a:ext cx="57150" cy="438150"/>
          </a:xfrm>
          <a:prstGeom prst="roundRect">
            <a:avLst>
              <a:gd name="adj" fmla="val 50000"/>
            </a:avLst>
          </a:prstGeom>
          <a:solidFill>
            <a:srgbClr val="47BCC6"/>
          </a:solidFill>
          <a:ln>
            <a:noFill/>
          </a:ln>
        </p:spPr>
      </p:sp>
      <p:sp>
        <p:nvSpPr>
          <p:cNvPr id="29" name="TextBox 29"/>
          <p:cNvSpPr txBox="1"/>
          <p:nvPr/>
        </p:nvSpPr>
        <p:spPr>
          <a:xfrm>
            <a:off x="869061" y="5856446"/>
            <a:ext cx="1249632"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当日の注意</a:t>
            </a:r>
          </a:p>
        </p:txBody>
      </p:sp>
      <p:sp>
        <p:nvSpPr>
          <p:cNvPr id="30" name="TextBox 30"/>
          <p:cNvSpPr txBox="1"/>
          <p:nvPr/>
        </p:nvSpPr>
        <p:spPr>
          <a:xfrm>
            <a:off x="2012061" y="5856446"/>
            <a:ext cx="932765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旧 Workbench は2026-08-17（研修当日）でアクセス終了です。案内には出しません。</a:t>
            </a:r>
          </a:p>
        </p:txBody>
      </p:sp>
      <p:sp>
        <p:nvSpPr>
          <p:cNvPr id="31" name="TextBox 3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55</a:t>
            </a:r>
          </a:p>
        </p:txBody>
      </p:sp>
    </p:spTree>
  </p:cSld>
  <p:clrMapOvr>
    <a:masterClrMapping/>
  </p:clrMapOvr>
  <p:transition xmlns:p14="http://schemas.microsoft.com/office/powerpoint/2010/main" p14:dur="400">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最新動向の追い方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56824"/>
            <a:ext cx="1098746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追う場所を</a:t>
            </a:r>
            <a:r>
              <a:rPr lang="zh-CN" sz="2480" b="1" dirty="0">
                <a:solidFill>
                  <a:srgbClr val="264DBF"/>
                </a:solidFill>
                <a:latin typeface="Zen Kaku Gothic New"/>
                <a:ea typeface="Zen Kaku Gothic New"/>
                <a:cs typeface="Zen Kaku Gothic New"/>
              </a:rPr>
              <a:t>8つ</a:t>
            </a:r>
            <a:r>
              <a:rPr lang="zh-CN" sz="2480" b="1" dirty="0">
                <a:solidFill>
                  <a:srgbClr val="000000"/>
                </a:solidFill>
                <a:latin typeface="Zen Kaku Gothic New"/>
                <a:ea typeface="Zen Kaku Gothic New"/>
                <a:cs typeface="Zen Kaku Gothic New"/>
              </a:rPr>
              <a:t>決めておくと、版数を覚えずに済みます。</a:t>
            </a:r>
          </a:p>
        </p:txBody>
      </p:sp>
      <p:sp>
        <p:nvSpPr>
          <p:cNvPr id="7" name="TextBox 7"/>
          <p:cNvSpPr txBox="1"/>
          <p:nvPr/>
        </p:nvSpPr>
        <p:spPr>
          <a:xfrm>
            <a:off x="602361" y="1674971"/>
            <a:ext cx="862526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情報システム部門へ共有するなら、status.claude.com の購読を先に入れます。</a:t>
            </a:r>
          </a:p>
        </p:txBody>
      </p:sp>
      <p:sp>
        <p:nvSpPr>
          <p:cNvPr id="8" name="Rectangle 8"/>
          <p:cNvSpPr/>
          <p:nvPr/>
        </p:nvSpPr>
        <p:spPr>
          <a:xfrm>
            <a:off x="609600" y="2000250"/>
            <a:ext cx="10972800" cy="381000"/>
          </a:xfrm>
          <a:prstGeom prst="rect">
            <a:avLst/>
          </a:prstGeom>
          <a:solidFill>
            <a:srgbClr val="F7F9FA"/>
          </a:solidFill>
          <a:ln>
            <a:noFill/>
          </a:ln>
        </p:spPr>
      </p:sp>
      <p:sp>
        <p:nvSpPr>
          <p:cNvPr id="9" name="TextBox 9"/>
          <p:cNvSpPr txBox="1"/>
          <p:nvPr/>
        </p:nvSpPr>
        <p:spPr>
          <a:xfrm>
            <a:off x="830961" y="2094071"/>
            <a:ext cx="436692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code.claude.com/docs/en/whats-new</a:t>
            </a:r>
          </a:p>
        </p:txBody>
      </p:sp>
      <p:sp>
        <p:nvSpPr>
          <p:cNvPr id="10" name="TextBox 10"/>
          <p:cNvSpPr txBox="1"/>
          <p:nvPr/>
        </p:nvSpPr>
        <p:spPr>
          <a:xfrm>
            <a:off x="7612761" y="209407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週次ダイジェスト。毎週</a:t>
            </a:r>
          </a:p>
        </p:txBody>
      </p:sp>
      <p:sp>
        <p:nvSpPr>
          <p:cNvPr id="11" name="Rectangle 11"/>
          <p:cNvSpPr/>
          <p:nvPr/>
        </p:nvSpPr>
        <p:spPr>
          <a:xfrm>
            <a:off x="609600" y="2419350"/>
            <a:ext cx="10972800" cy="381000"/>
          </a:xfrm>
          <a:prstGeom prst="rect">
            <a:avLst/>
          </a:prstGeom>
          <a:solidFill>
            <a:srgbClr val="FFFFFF"/>
          </a:solidFill>
          <a:ln>
            <a:noFill/>
          </a:ln>
        </p:spPr>
      </p:sp>
      <p:sp>
        <p:nvSpPr>
          <p:cNvPr id="12" name="TextBox 12"/>
          <p:cNvSpPr txBox="1"/>
          <p:nvPr/>
        </p:nvSpPr>
        <p:spPr>
          <a:xfrm>
            <a:off x="830961" y="2513171"/>
            <a:ext cx="4214003"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code.claude.com/docs/en/changelog</a:t>
            </a:r>
          </a:p>
        </p:txBody>
      </p:sp>
      <p:sp>
        <p:nvSpPr>
          <p:cNvPr id="13" name="TextBox 13"/>
          <p:cNvSpPr txBox="1"/>
          <p:nvPr/>
        </p:nvSpPr>
        <p:spPr>
          <a:xfrm>
            <a:off x="7612761" y="251317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全バージョンの変更点。ほぼ毎日</a:t>
            </a:r>
          </a:p>
        </p:txBody>
      </p:sp>
      <p:sp>
        <p:nvSpPr>
          <p:cNvPr id="14" name="Rectangle 14"/>
          <p:cNvSpPr/>
          <p:nvPr/>
        </p:nvSpPr>
        <p:spPr>
          <a:xfrm>
            <a:off x="609600" y="2838450"/>
            <a:ext cx="10972800" cy="381000"/>
          </a:xfrm>
          <a:prstGeom prst="rect">
            <a:avLst/>
          </a:prstGeom>
          <a:solidFill>
            <a:srgbClr val="F7F9FA"/>
          </a:solidFill>
          <a:ln>
            <a:noFill/>
          </a:ln>
        </p:spPr>
      </p:sp>
      <p:sp>
        <p:nvSpPr>
          <p:cNvPr id="15" name="TextBox 15"/>
          <p:cNvSpPr txBox="1"/>
          <p:nvPr/>
        </p:nvSpPr>
        <p:spPr>
          <a:xfrm>
            <a:off x="830961" y="2932271"/>
            <a:ext cx="7257833"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github.com/anthropics/claude-code/blob/main/CHANGELOG.md</a:t>
            </a:r>
          </a:p>
        </p:txBody>
      </p:sp>
      <p:sp>
        <p:nvSpPr>
          <p:cNvPr id="16" name="TextBox 16"/>
          <p:cNvSpPr txBox="1"/>
          <p:nvPr/>
        </p:nvSpPr>
        <p:spPr>
          <a:xfrm>
            <a:off x="7612761" y="293227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上と同じ内容の原本。ほぼ毎日</a:t>
            </a:r>
          </a:p>
        </p:txBody>
      </p:sp>
      <p:sp>
        <p:nvSpPr>
          <p:cNvPr id="17" name="Rectangle 17"/>
          <p:cNvSpPr/>
          <p:nvPr/>
        </p:nvSpPr>
        <p:spPr>
          <a:xfrm>
            <a:off x="609600" y="3257550"/>
            <a:ext cx="10972800" cy="381000"/>
          </a:xfrm>
          <a:prstGeom prst="rect">
            <a:avLst/>
          </a:prstGeom>
          <a:solidFill>
            <a:srgbClr val="FFFFFF"/>
          </a:solidFill>
          <a:ln>
            <a:noFill/>
          </a:ln>
        </p:spPr>
      </p:sp>
      <p:sp>
        <p:nvSpPr>
          <p:cNvPr id="18" name="TextBox 18"/>
          <p:cNvSpPr txBox="1"/>
          <p:nvPr/>
        </p:nvSpPr>
        <p:spPr>
          <a:xfrm>
            <a:off x="830961" y="3351371"/>
            <a:ext cx="569618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platform.claude.com/docs/en/release-notes/api</a:t>
            </a:r>
          </a:p>
        </p:txBody>
      </p:sp>
      <p:sp>
        <p:nvSpPr>
          <p:cNvPr id="19" name="TextBox 19"/>
          <p:cNvSpPr txBox="1"/>
          <p:nvPr/>
        </p:nvSpPr>
        <p:spPr>
          <a:xfrm>
            <a:off x="7612761" y="3351371"/>
            <a:ext cx="33588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API・SDK・Console。数日ごと</a:t>
            </a:r>
          </a:p>
        </p:txBody>
      </p:sp>
      <p:sp>
        <p:nvSpPr>
          <p:cNvPr id="20" name="Rectangle 20"/>
          <p:cNvSpPr/>
          <p:nvPr/>
        </p:nvSpPr>
        <p:spPr>
          <a:xfrm>
            <a:off x="609600" y="3676650"/>
            <a:ext cx="10972800" cy="381000"/>
          </a:xfrm>
          <a:prstGeom prst="rect">
            <a:avLst/>
          </a:prstGeom>
          <a:solidFill>
            <a:srgbClr val="F7F9FA"/>
          </a:solidFill>
          <a:ln>
            <a:noFill/>
          </a:ln>
        </p:spPr>
      </p:sp>
      <p:sp>
        <p:nvSpPr>
          <p:cNvPr id="21" name="TextBox 21"/>
          <p:cNvSpPr txBox="1"/>
          <p:nvPr/>
        </p:nvSpPr>
        <p:spPr>
          <a:xfrm>
            <a:off x="830961" y="3770471"/>
            <a:ext cx="715484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platform.claude.com/docs/en/about-claude/models/overview</a:t>
            </a:r>
          </a:p>
        </p:txBody>
      </p:sp>
      <p:sp>
        <p:nvSpPr>
          <p:cNvPr id="22" name="TextBox 22"/>
          <p:cNvSpPr txBox="1"/>
          <p:nvPr/>
        </p:nvSpPr>
        <p:spPr>
          <a:xfrm>
            <a:off x="7612761" y="377047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モデル一覧と価格。公開時</a:t>
            </a:r>
          </a:p>
        </p:txBody>
      </p:sp>
      <p:sp>
        <p:nvSpPr>
          <p:cNvPr id="23" name="Rectangle 23"/>
          <p:cNvSpPr/>
          <p:nvPr/>
        </p:nvSpPr>
        <p:spPr>
          <a:xfrm>
            <a:off x="609600" y="4095750"/>
            <a:ext cx="10972800" cy="381000"/>
          </a:xfrm>
          <a:prstGeom prst="rect">
            <a:avLst/>
          </a:prstGeom>
          <a:solidFill>
            <a:srgbClr val="FFFFFF"/>
          </a:solidFill>
          <a:ln>
            <a:noFill/>
          </a:ln>
        </p:spPr>
      </p:sp>
      <p:sp>
        <p:nvSpPr>
          <p:cNvPr id="24" name="TextBox 24"/>
          <p:cNvSpPr txBox="1"/>
          <p:nvPr/>
        </p:nvSpPr>
        <p:spPr>
          <a:xfrm>
            <a:off x="830961" y="4189571"/>
            <a:ext cx="7495984"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platform.claude.com/docs/en/about-claude/model-deprecations</a:t>
            </a:r>
          </a:p>
        </p:txBody>
      </p:sp>
      <p:sp>
        <p:nvSpPr>
          <p:cNvPr id="25" name="TextBox 25"/>
          <p:cNvSpPr txBox="1"/>
          <p:nvPr/>
        </p:nvSpPr>
        <p:spPr>
          <a:xfrm>
            <a:off x="7612761" y="41895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非推奨と引退の日付。告知時</a:t>
            </a:r>
          </a:p>
        </p:txBody>
      </p:sp>
      <p:sp>
        <p:nvSpPr>
          <p:cNvPr id="26" name="Rectangle 26"/>
          <p:cNvSpPr/>
          <p:nvPr/>
        </p:nvSpPr>
        <p:spPr>
          <a:xfrm>
            <a:off x="609600" y="4514850"/>
            <a:ext cx="10972800" cy="381000"/>
          </a:xfrm>
          <a:prstGeom prst="rect">
            <a:avLst/>
          </a:prstGeom>
          <a:solidFill>
            <a:srgbClr val="F7F9FA"/>
          </a:solidFill>
          <a:ln>
            <a:noFill/>
          </a:ln>
        </p:spPr>
      </p:sp>
      <p:sp>
        <p:nvSpPr>
          <p:cNvPr id="27" name="TextBox 27"/>
          <p:cNvSpPr txBox="1"/>
          <p:nvPr/>
        </p:nvSpPr>
        <p:spPr>
          <a:xfrm>
            <a:off x="830961" y="4608671"/>
            <a:ext cx="2202466"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status.claude.com</a:t>
            </a:r>
          </a:p>
        </p:txBody>
      </p:sp>
      <p:sp>
        <p:nvSpPr>
          <p:cNvPr id="28" name="TextBox 28"/>
          <p:cNvSpPr txBox="1"/>
          <p:nvPr/>
        </p:nvSpPr>
        <p:spPr>
          <a:xfrm>
            <a:off x="7612761" y="46086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稼働状況と障害履歴。発生時</a:t>
            </a:r>
          </a:p>
        </p:txBody>
      </p:sp>
      <p:sp>
        <p:nvSpPr>
          <p:cNvPr id="29" name="Rectangle 29"/>
          <p:cNvSpPr/>
          <p:nvPr/>
        </p:nvSpPr>
        <p:spPr>
          <a:xfrm>
            <a:off x="609600" y="4933950"/>
            <a:ext cx="10972800" cy="381000"/>
          </a:xfrm>
          <a:prstGeom prst="rect">
            <a:avLst/>
          </a:prstGeom>
          <a:solidFill>
            <a:srgbClr val="FFFFFF"/>
          </a:solidFill>
          <a:ln>
            <a:noFill/>
          </a:ln>
        </p:spPr>
      </p:sp>
      <p:sp>
        <p:nvSpPr>
          <p:cNvPr id="30" name="TextBox 30"/>
          <p:cNvSpPr txBox="1"/>
          <p:nvPr/>
        </p:nvSpPr>
        <p:spPr>
          <a:xfrm>
            <a:off x="830961" y="5027771"/>
            <a:ext cx="3037665"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www.anthropic.com/news</a:t>
            </a:r>
          </a:p>
        </p:txBody>
      </p:sp>
      <p:sp>
        <p:nvSpPr>
          <p:cNvPr id="31" name="TextBox 31"/>
          <p:cNvSpPr txBox="1"/>
          <p:nvPr/>
        </p:nvSpPr>
        <p:spPr>
          <a:xfrm>
            <a:off x="7612761" y="50277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製品発表・研究・事例。随時</a:t>
            </a:r>
          </a:p>
        </p:txBody>
      </p:sp>
      <p:sp>
        <p:nvSpPr>
          <p:cNvPr id="32" name="Rectangle 32"/>
          <p:cNvSpPr/>
          <p:nvPr/>
        </p:nvSpPr>
        <p:spPr>
          <a:xfrm>
            <a:off x="609600" y="5505450"/>
            <a:ext cx="10972800" cy="666750"/>
          </a:xfrm>
          <a:prstGeom prst="roundRect">
            <a:avLst>
              <a:gd name="adj" fmla="val 8571"/>
            </a:avLst>
          </a:prstGeom>
          <a:solidFill>
            <a:srgbClr val="EEF6F7"/>
          </a:solidFill>
          <a:ln>
            <a:noFill/>
          </a:ln>
        </p:spPr>
      </p:sp>
      <p:sp>
        <p:nvSpPr>
          <p:cNvPr id="33" name="Rectangle 33"/>
          <p:cNvSpPr/>
          <p:nvPr/>
        </p:nvSpPr>
        <p:spPr>
          <a:xfrm>
            <a:off x="609600" y="5505450"/>
            <a:ext cx="38100" cy="666750"/>
          </a:xfrm>
          <a:prstGeom prst="rect">
            <a:avLst/>
          </a:prstGeom>
          <a:solidFill>
            <a:srgbClr val="47BCC6"/>
          </a:solidFill>
          <a:ln>
            <a:noFill/>
          </a:ln>
        </p:spPr>
      </p:sp>
      <p:sp>
        <p:nvSpPr>
          <p:cNvPr id="34" name="TextBox 34"/>
          <p:cNvSpPr txBox="1"/>
          <p:nvPr/>
        </p:nvSpPr>
        <p:spPr>
          <a:xfrm>
            <a:off x="830961" y="5675471"/>
            <a:ext cx="495509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週次ダイジェストはここにまとまっています</a:t>
            </a:r>
          </a:p>
        </p:txBody>
      </p:sp>
      <p:sp>
        <p:nvSpPr>
          <p:cNvPr id="35" name="TextBox 35"/>
          <p:cNvSpPr txBox="1"/>
          <p:nvPr/>
        </p:nvSpPr>
        <p:spPr>
          <a:xfrm>
            <a:off x="830961" y="5942171"/>
            <a:ext cx="540210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https://code.claude.com/docs/en/whats-new</a:t>
            </a:r>
          </a:p>
        </p:txBody>
      </p:sp>
      <p:sp>
        <p:nvSpPr>
          <p:cNvPr id="36" name="TextBox 3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7" name="TextBox 3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56</a:t>
            </a:r>
          </a:p>
        </p:txBody>
      </p:sp>
    </p:spTree>
  </p:cSld>
  <p:clrMapOvr>
    <a:masterClrMapping/>
  </p:clrMapOvr>
  <p:transition xmlns:p14="http://schemas.microsoft.com/office/powerpoint/2010/main" p14:dur="400">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0674965"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Claude Code の機能追加を最も早くまとめて確認できる場所はどれか。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37299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変更点が日ごとに並ぶ changelog</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42252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週ごとの更新をまとめたダイジェスト</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37299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現行モデルの一覧と価格のページ</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39776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非推奨と引退の日付を載せたページ</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57</a:t>
            </a:r>
          </a:p>
        </p:txBody>
      </p:sp>
    </p:spTree>
  </p:cSld>
  <p:clrMapOvr>
    <a:masterClrMapping/>
  </p:clrMapOvr>
  <p:transition xmlns:p14="http://schemas.microsoft.com/office/powerpoint/2010/main" p14:dur="400">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9495044"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B</a:t>
            </a:r>
            <a:r>
              <a:rPr lang="zh-CN" sz="2250" b="1" dirty="0">
                <a:solidFill>
                  <a:srgbClr val="000000"/>
                </a:solidFill>
                <a:latin typeface="Zen Kaku Gothic New"/>
                <a:ea typeface="Zen Kaku Gothic New"/>
                <a:cs typeface="Zen Kaku Gothic New"/>
              </a:rPr>
              <a:t>。週次ダイジェストにまとまっています。</a:t>
            </a:r>
          </a:p>
        </p:txBody>
      </p:sp>
      <p:sp>
        <p:nvSpPr>
          <p:cNvPr id="9" name="Rectangle 9"/>
          <p:cNvSpPr/>
          <p:nvPr/>
        </p:nvSpPr>
        <p:spPr>
          <a:xfrm>
            <a:off x="609600" y="1866900"/>
            <a:ext cx="10972800" cy="914400"/>
          </a:xfrm>
          <a:prstGeom prst="roundRect">
            <a:avLst>
              <a:gd name="adj" fmla="val 10417"/>
            </a:avLst>
          </a:prstGeom>
          <a:solidFill>
            <a:srgbClr val="EEF6F7"/>
          </a:solidFill>
          <a:ln>
            <a:noFill/>
          </a:ln>
        </p:spPr>
      </p:sp>
      <p:sp>
        <p:nvSpPr>
          <p:cNvPr id="10" name="Rectangle 10"/>
          <p:cNvSpPr/>
          <p:nvPr/>
        </p:nvSpPr>
        <p:spPr>
          <a:xfrm>
            <a:off x="609600" y="1866900"/>
            <a:ext cx="76200" cy="914400"/>
          </a:xfrm>
          <a:prstGeom prst="roundRect">
            <a:avLst>
              <a:gd name="adj" fmla="val 50000"/>
            </a:avLst>
          </a:prstGeom>
          <a:solidFill>
            <a:srgbClr val="47BCC6"/>
          </a:solidFill>
          <a:ln>
            <a:noFill/>
          </a:ln>
        </p:spPr>
      </p:sp>
      <p:sp>
        <p:nvSpPr>
          <p:cNvPr id="11" name="Ellipse 11"/>
          <p:cNvSpPr/>
          <p:nvPr/>
        </p:nvSpPr>
        <p:spPr>
          <a:xfrm>
            <a:off x="876300" y="2095500"/>
            <a:ext cx="457200" cy="457200"/>
          </a:xfrm>
          <a:prstGeom prst="ellipse">
            <a:avLst/>
          </a:prstGeom>
          <a:solidFill>
            <a:srgbClr val="47BCC6"/>
          </a:solidFill>
          <a:ln>
            <a:noFill/>
          </a:ln>
        </p:spPr>
      </p:sp>
      <p:sp>
        <p:nvSpPr>
          <p:cNvPr id="12" name="TextBox 12"/>
          <p:cNvSpPr txBox="1"/>
          <p:nvPr/>
        </p:nvSpPr>
        <p:spPr>
          <a:xfrm>
            <a:off x="1011807" y="222218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B</a:t>
            </a:r>
          </a:p>
        </p:txBody>
      </p:sp>
      <p:sp>
        <p:nvSpPr>
          <p:cNvPr id="13" name="TextBox 13"/>
          <p:cNvSpPr txBox="1"/>
          <p:nvPr/>
        </p:nvSpPr>
        <p:spPr>
          <a:xfrm>
            <a:off x="1497330" y="2066925"/>
            <a:ext cx="503386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週ごとの更新をまとめたダイジェスト</a:t>
            </a:r>
          </a:p>
        </p:txBody>
      </p:sp>
      <p:sp>
        <p:nvSpPr>
          <p:cNvPr id="14" name="TextBox 14"/>
          <p:cNvSpPr txBox="1"/>
          <p:nvPr/>
        </p:nvSpPr>
        <p:spPr>
          <a:xfrm>
            <a:off x="1497711" y="2379821"/>
            <a:ext cx="82488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各週にバージョン範囲とコード例、本編ドキュメントへのリンクが付きます。</a:t>
            </a:r>
          </a:p>
        </p:txBody>
      </p:sp>
      <p:sp>
        <p:nvSpPr>
          <p:cNvPr id="15" name="Rectangle 15"/>
          <p:cNvSpPr/>
          <p:nvPr/>
        </p:nvSpPr>
        <p:spPr>
          <a:xfrm>
            <a:off x="609600" y="2895600"/>
            <a:ext cx="10972800" cy="723900"/>
          </a:xfrm>
          <a:prstGeom prst="roundRect">
            <a:avLst>
              <a:gd name="adj" fmla="val 10526"/>
            </a:avLst>
          </a:prstGeom>
          <a:solidFill>
            <a:srgbClr val="F5F7F8"/>
          </a:solidFill>
          <a:ln>
            <a:noFill/>
          </a:ln>
        </p:spPr>
      </p:sp>
      <p:sp>
        <p:nvSpPr>
          <p:cNvPr id="16" name="Ellipse 16"/>
          <p:cNvSpPr/>
          <p:nvPr/>
        </p:nvSpPr>
        <p:spPr>
          <a:xfrm>
            <a:off x="828675" y="3095625"/>
            <a:ext cx="323850" cy="323850"/>
          </a:xfrm>
          <a:prstGeom prst="ellipse">
            <a:avLst/>
          </a:prstGeom>
          <a:solidFill>
            <a:srgbClr val="E6ECEE"/>
          </a:solidFill>
          <a:ln>
            <a:noFill/>
          </a:ln>
        </p:spPr>
      </p:sp>
      <p:sp>
        <p:nvSpPr>
          <p:cNvPr id="17" name="TextBox 17"/>
          <p:cNvSpPr txBox="1"/>
          <p:nvPr/>
        </p:nvSpPr>
        <p:spPr>
          <a:xfrm>
            <a:off x="910202" y="31608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26261" y="3027521"/>
            <a:ext cx="3719941"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変更点が日ごとに並ぶ changelog</a:t>
            </a:r>
          </a:p>
        </p:txBody>
      </p:sp>
      <p:sp>
        <p:nvSpPr>
          <p:cNvPr id="19" name="TextBox 19"/>
          <p:cNvSpPr txBox="1"/>
          <p:nvPr/>
        </p:nvSpPr>
        <p:spPr>
          <a:xfrm>
            <a:off x="1326261" y="3294221"/>
            <a:ext cx="683723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ほぼ毎日更新で粒度が細かく、追いかけ続けるには向きません。</a:t>
            </a:r>
          </a:p>
        </p:txBody>
      </p:sp>
      <p:sp>
        <p:nvSpPr>
          <p:cNvPr id="20" name="Rectangle 20"/>
          <p:cNvSpPr/>
          <p:nvPr/>
        </p:nvSpPr>
        <p:spPr>
          <a:xfrm>
            <a:off x="609600" y="3695700"/>
            <a:ext cx="10972800" cy="723900"/>
          </a:xfrm>
          <a:prstGeom prst="roundRect">
            <a:avLst>
              <a:gd name="adj" fmla="val 10526"/>
            </a:avLst>
          </a:prstGeom>
          <a:solidFill>
            <a:srgbClr val="F5F7F8"/>
          </a:solidFill>
          <a:ln>
            <a:noFill/>
          </a:ln>
        </p:spPr>
      </p:sp>
      <p:sp>
        <p:nvSpPr>
          <p:cNvPr id="21" name="Ellipse 21"/>
          <p:cNvSpPr/>
          <p:nvPr/>
        </p:nvSpPr>
        <p:spPr>
          <a:xfrm>
            <a:off x="828675" y="3895725"/>
            <a:ext cx="323850" cy="323850"/>
          </a:xfrm>
          <a:prstGeom prst="ellipse">
            <a:avLst/>
          </a:prstGeom>
          <a:solidFill>
            <a:srgbClr val="E6ECEE"/>
          </a:solidFill>
          <a:ln>
            <a:noFill/>
          </a:ln>
        </p:spPr>
      </p:sp>
      <p:sp>
        <p:nvSpPr>
          <p:cNvPr id="22" name="TextBox 22"/>
          <p:cNvSpPr txBox="1"/>
          <p:nvPr/>
        </p:nvSpPr>
        <p:spPr>
          <a:xfrm>
            <a:off x="910202" y="39609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3" name="TextBox 23"/>
          <p:cNvSpPr txBox="1"/>
          <p:nvPr/>
        </p:nvSpPr>
        <p:spPr>
          <a:xfrm>
            <a:off x="1326261" y="3827621"/>
            <a:ext cx="3719941"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現行モデルの一覧と価格のページ</a:t>
            </a:r>
          </a:p>
        </p:txBody>
      </p:sp>
      <p:sp>
        <p:nvSpPr>
          <p:cNvPr id="24" name="TextBox 24"/>
          <p:cNvSpPr txBox="1"/>
          <p:nvPr/>
        </p:nvSpPr>
        <p:spPr>
          <a:xfrm>
            <a:off x="1326261" y="4094321"/>
            <a:ext cx="566089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更新はモデル公開時だけで、機能追加は載りません。</a:t>
            </a:r>
          </a:p>
        </p:txBody>
      </p:sp>
      <p:sp>
        <p:nvSpPr>
          <p:cNvPr id="25" name="Rectangle 25"/>
          <p:cNvSpPr/>
          <p:nvPr/>
        </p:nvSpPr>
        <p:spPr>
          <a:xfrm>
            <a:off x="609600" y="4495800"/>
            <a:ext cx="10972800" cy="723900"/>
          </a:xfrm>
          <a:prstGeom prst="roundRect">
            <a:avLst>
              <a:gd name="adj" fmla="val 10526"/>
            </a:avLst>
          </a:prstGeom>
          <a:solidFill>
            <a:srgbClr val="F5F7F8"/>
          </a:solidFill>
          <a:ln>
            <a:noFill/>
          </a:ln>
        </p:spPr>
      </p:sp>
      <p:sp>
        <p:nvSpPr>
          <p:cNvPr id="26" name="Ellipse 26"/>
          <p:cNvSpPr/>
          <p:nvPr/>
        </p:nvSpPr>
        <p:spPr>
          <a:xfrm>
            <a:off x="828675" y="4695825"/>
            <a:ext cx="323850" cy="323850"/>
          </a:xfrm>
          <a:prstGeom prst="ellipse">
            <a:avLst/>
          </a:prstGeom>
          <a:solidFill>
            <a:srgbClr val="E6ECEE"/>
          </a:solidFill>
          <a:ln>
            <a:noFill/>
          </a:ln>
        </p:spPr>
      </p:sp>
      <p:sp>
        <p:nvSpPr>
          <p:cNvPr id="27" name="TextBox 27"/>
          <p:cNvSpPr txBox="1"/>
          <p:nvPr/>
        </p:nvSpPr>
        <p:spPr>
          <a:xfrm>
            <a:off x="910202" y="47610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26261" y="4627721"/>
            <a:ext cx="3966972"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非推奨と引退の日付を載せたページ</a:t>
            </a:r>
          </a:p>
        </p:txBody>
      </p:sp>
      <p:sp>
        <p:nvSpPr>
          <p:cNvPr id="29" name="TextBox 29"/>
          <p:cNvSpPr txBox="1"/>
          <p:nvPr/>
        </p:nvSpPr>
        <p:spPr>
          <a:xfrm>
            <a:off x="1326261" y="4894421"/>
            <a:ext cx="660196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使っているモデルの寿命を見る場所で、機能追加とは別です。</a:t>
            </a:r>
          </a:p>
        </p:txBody>
      </p:sp>
      <p:sp>
        <p:nvSpPr>
          <p:cNvPr id="30" name="Rectangle 30"/>
          <p:cNvSpPr/>
          <p:nvPr/>
        </p:nvSpPr>
        <p:spPr>
          <a:xfrm>
            <a:off x="609600" y="5353050"/>
            <a:ext cx="10972800" cy="800100"/>
          </a:xfrm>
          <a:prstGeom prst="roundRect">
            <a:avLst>
              <a:gd name="adj" fmla="val 9524"/>
            </a:avLst>
          </a:prstGeom>
          <a:solidFill>
            <a:srgbClr val="EEF6F7"/>
          </a:solidFill>
          <a:ln>
            <a:noFill/>
          </a:ln>
        </p:spPr>
      </p:sp>
      <p:sp>
        <p:nvSpPr>
          <p:cNvPr id="31" name="Rectangle 31"/>
          <p:cNvSpPr/>
          <p:nvPr/>
        </p:nvSpPr>
        <p:spPr>
          <a:xfrm>
            <a:off x="609600" y="5353050"/>
            <a:ext cx="57150" cy="800100"/>
          </a:xfrm>
          <a:prstGeom prst="roundRect">
            <a:avLst>
              <a:gd name="adj" fmla="val 50000"/>
            </a:avLst>
          </a:prstGeom>
          <a:solidFill>
            <a:srgbClr val="47BCC6"/>
          </a:solidFill>
          <a:ln>
            <a:noFill/>
          </a:ln>
        </p:spPr>
      </p:sp>
      <p:sp>
        <p:nvSpPr>
          <p:cNvPr id="32" name="TextBox 32"/>
          <p:cNvSpPr txBox="1"/>
          <p:nvPr/>
        </p:nvSpPr>
        <p:spPr>
          <a:xfrm>
            <a:off x="869061" y="552307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実務でのポイント</a:t>
            </a:r>
          </a:p>
        </p:txBody>
      </p:sp>
      <p:sp>
        <p:nvSpPr>
          <p:cNvPr id="33" name="TextBox 33"/>
          <p:cNvSpPr txBox="1"/>
          <p:nvPr/>
        </p:nvSpPr>
        <p:spPr>
          <a:xfrm>
            <a:off x="869061" y="5808821"/>
            <a:ext cx="862526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障害の切り分けが要る人は、status.claude.com の購読を先に入れておきます。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58</a:t>
            </a:r>
          </a:p>
        </p:txBody>
      </p:sp>
    </p:spTree>
  </p:cSld>
  <p:clrMapOvr>
    <a:masterClrMapping/>
  </p:clrMapOvr>
  <p:transition xmlns:p14="http://schemas.microsoft.com/office/powerpoint/2010/main" p14:dur="400">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料金の考え方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71518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コストは、</a:t>
            </a:r>
            <a:r>
              <a:rPr lang="zh-CN" sz="2480" b="1" dirty="0">
                <a:solidFill>
                  <a:srgbClr val="264DBF"/>
                </a:solidFill>
                <a:latin typeface="Zen Kaku Gothic New"/>
                <a:ea typeface="Zen Kaku Gothic New"/>
                <a:cs typeface="Zen Kaku Gothic New"/>
              </a:rPr>
              <a:t>モデルを落とす前に Effort</a:t>
            </a:r>
            <a:r>
              <a:rPr lang="zh-CN" sz="2480" b="1" dirty="0">
                <a:solidFill>
                  <a:srgbClr val="000000"/>
                </a:solidFill>
                <a:latin typeface="Zen Kaku Gothic New"/>
                <a:ea typeface="Zen Kaku Gothic New"/>
                <a:cs typeface="Zen Kaku Gothic New"/>
              </a:rPr>
              <a:t>を見直します。</a:t>
            </a:r>
          </a:p>
        </p:txBody>
      </p:sp>
      <p:sp>
        <p:nvSpPr>
          <p:cNvPr id="7" name="Rectangle 7"/>
          <p:cNvSpPr/>
          <p:nvPr/>
        </p:nvSpPr>
        <p:spPr>
          <a:xfrm>
            <a:off x="666750" y="2266950"/>
            <a:ext cx="5524500" cy="3286125"/>
          </a:xfrm>
          <a:prstGeom prst="roundRect">
            <a:avLst>
              <a:gd name="adj" fmla="val 2899"/>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209800"/>
            <a:ext cx="5524500" cy="3286125"/>
          </a:xfrm>
          <a:prstGeom prst="rect">
            <a:avLst/>
          </a:prstGeom>
        </p:spPr>
      </p:pic>
      <p:sp>
        <p:nvSpPr>
          <p:cNvPr id="9" name="Rectangle 9"/>
          <p:cNvSpPr/>
          <p:nvPr/>
        </p:nvSpPr>
        <p:spPr>
          <a:xfrm>
            <a:off x="609600" y="2209800"/>
            <a:ext cx="5524500" cy="3286125"/>
          </a:xfrm>
          <a:prstGeom prst="roundRect">
            <a:avLst>
              <a:gd name="adj" fmla="val 2899"/>
            </a:avLst>
          </a:prstGeom>
          <a:noFill/>
          <a:ln w="14288">
            <a:solidFill>
              <a:srgbClr val="E3E7EA"/>
            </a:solidFill>
          </a:ln>
        </p:spPr>
      </p:sp>
      <p:sp>
        <p:nvSpPr>
          <p:cNvPr id="10" name="TextBox 10"/>
          <p:cNvSpPr txBox="1"/>
          <p:nvPr/>
        </p:nvSpPr>
        <p:spPr>
          <a:xfrm>
            <a:off x="303918" y="5618321"/>
            <a:ext cx="6135864"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公式 Model configuration（effort level の記述）</a:t>
            </a:r>
          </a:p>
        </p:txBody>
      </p:sp>
      <p:sp>
        <p:nvSpPr>
          <p:cNvPr id="11" name="Ellipse 11"/>
          <p:cNvSpPr/>
          <p:nvPr/>
        </p:nvSpPr>
        <p:spPr>
          <a:xfrm>
            <a:off x="6800850" y="2247900"/>
            <a:ext cx="304800" cy="304800"/>
          </a:xfrm>
          <a:prstGeom prst="ellipse">
            <a:avLst/>
          </a:prstGeom>
          <a:solidFill>
            <a:srgbClr val="264DBF"/>
          </a:solidFill>
          <a:ln>
            <a:noFill/>
          </a:ln>
        </p:spPr>
      </p:sp>
      <p:sp>
        <p:nvSpPr>
          <p:cNvPr id="12" name="TextBox 12"/>
          <p:cNvSpPr txBox="1"/>
          <p:nvPr/>
        </p:nvSpPr>
        <p:spPr>
          <a:xfrm>
            <a:off x="6878078" y="23131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7231761" y="2303621"/>
            <a:ext cx="191598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Effort を下げる</a:t>
            </a:r>
          </a:p>
        </p:txBody>
      </p:sp>
      <p:sp>
        <p:nvSpPr>
          <p:cNvPr id="14" name="TextBox 14"/>
          <p:cNvSpPr txBox="1"/>
          <p:nvPr/>
        </p:nvSpPr>
        <p:spPr>
          <a:xfrm>
            <a:off x="7231761" y="258937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同じモデルのまま、確認の手数を減らせます。</a:t>
            </a:r>
          </a:p>
        </p:txBody>
      </p:sp>
      <p:sp>
        <p:nvSpPr>
          <p:cNvPr id="15" name="Ellipse 15"/>
          <p:cNvSpPr/>
          <p:nvPr/>
        </p:nvSpPr>
        <p:spPr>
          <a:xfrm>
            <a:off x="6800850" y="3314700"/>
            <a:ext cx="304800" cy="304800"/>
          </a:xfrm>
          <a:prstGeom prst="ellipse">
            <a:avLst/>
          </a:prstGeom>
          <a:solidFill>
            <a:srgbClr val="264DBF"/>
          </a:solidFill>
          <a:ln>
            <a:noFill/>
          </a:ln>
        </p:spPr>
      </p:sp>
      <p:sp>
        <p:nvSpPr>
          <p:cNvPr id="16" name="TextBox 16"/>
          <p:cNvSpPr txBox="1"/>
          <p:nvPr/>
        </p:nvSpPr>
        <p:spPr>
          <a:xfrm>
            <a:off x="6878078" y="33799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7231761" y="3370421"/>
            <a:ext cx="37199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プロンプトキャッシュを効かせる</a:t>
            </a:r>
          </a:p>
        </p:txBody>
      </p:sp>
      <p:sp>
        <p:nvSpPr>
          <p:cNvPr id="18" name="TextBox 18"/>
          <p:cNvSpPr txBox="1"/>
          <p:nvPr/>
        </p:nvSpPr>
        <p:spPr>
          <a:xfrm>
            <a:off x="7231761" y="3656171"/>
            <a:ext cx="3696414"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読み出しは基本入力の0.1倍です。</a:t>
            </a:r>
          </a:p>
          <a:p>
            <a:pPr algn="l">
              <a:lnSpc>
                <a:spcPts val="2100"/>
              </a:lnSpc>
            </a:pPr>
            <a:r>
              <a:rPr lang="zh-CN" sz="1420" dirty="0">
                <a:solidFill>
                  <a:srgbClr val="484848"/>
                </a:solidFill>
                <a:latin typeface="Zen Kaku Gothic New"/>
                <a:ea typeface="Zen Kaku Gothic New"/>
                <a:cs typeface="Zen Kaku Gothic New"/>
              </a:rPr>
              <a:t>5分のキャッシュなら1回読まれた</a:t>
            </a:r>
          </a:p>
          <a:p>
            <a:pPr algn="l">
              <a:lnSpc>
                <a:spcPts val="2100"/>
              </a:lnSpc>
            </a:pPr>
            <a:r>
              <a:rPr lang="zh-CN" sz="1420" dirty="0">
                <a:solidFill>
                  <a:srgbClr val="484848"/>
                </a:solidFill>
                <a:latin typeface="Zen Kaku Gothic New"/>
                <a:ea typeface="Zen Kaku Gothic New"/>
                <a:cs typeface="Zen Kaku Gothic New"/>
              </a:rPr>
              <a:t>時点で元が取れます。</a:t>
            </a:r>
          </a:p>
        </p:txBody>
      </p:sp>
      <p:sp>
        <p:nvSpPr>
          <p:cNvPr id="19" name="Ellipse 19"/>
          <p:cNvSpPr/>
          <p:nvPr/>
        </p:nvSpPr>
        <p:spPr>
          <a:xfrm>
            <a:off x="6800850" y="4476750"/>
            <a:ext cx="304800" cy="304800"/>
          </a:xfrm>
          <a:prstGeom prst="ellipse">
            <a:avLst/>
          </a:prstGeom>
          <a:solidFill>
            <a:srgbClr val="264DBF"/>
          </a:solidFill>
          <a:ln>
            <a:noFill/>
          </a:ln>
        </p:spPr>
      </p:sp>
      <p:sp>
        <p:nvSpPr>
          <p:cNvPr id="20" name="TextBox 20"/>
          <p:cNvSpPr txBox="1"/>
          <p:nvPr/>
        </p:nvSpPr>
        <p:spPr>
          <a:xfrm>
            <a:off x="6878078" y="45419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7231761" y="4532471"/>
            <a:ext cx="421400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それでも足りなければモデルを見直す</a:t>
            </a:r>
          </a:p>
        </p:txBody>
      </p:sp>
      <p:sp>
        <p:nvSpPr>
          <p:cNvPr id="22" name="TextBox 22"/>
          <p:cNvSpPr txBox="1"/>
          <p:nvPr/>
        </p:nvSpPr>
        <p:spPr>
          <a:xfrm>
            <a:off x="7231761" y="4818221"/>
            <a:ext cx="4249293"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モデルと Effort を同時に変えると、</a:t>
            </a:r>
          </a:p>
          <a:p>
            <a:pPr algn="l">
              <a:lnSpc>
                <a:spcPts val="2100"/>
              </a:lnSpc>
            </a:pPr>
            <a:r>
              <a:rPr lang="zh-CN" sz="1420" dirty="0">
                <a:solidFill>
                  <a:srgbClr val="484848"/>
                </a:solidFill>
                <a:latin typeface="Zen Kaku Gothic New"/>
                <a:ea typeface="Zen Kaku Gothic New"/>
                <a:cs typeface="Zen Kaku Gothic New"/>
              </a:rPr>
              <a:t>どちらが効いたか分からなくなります。</a:t>
            </a:r>
          </a:p>
        </p:txBody>
      </p:sp>
      <p:sp>
        <p:nvSpPr>
          <p:cNvPr id="23" name="TextBox 23"/>
          <p:cNvSpPr txBox="1"/>
          <p:nvPr/>
        </p:nvSpPr>
        <p:spPr>
          <a:xfrm>
            <a:off x="602361" y="5999321"/>
            <a:ext cx="1042187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Code は Pro 以上に含まれます。Free プランには記載がありません（2026年7月30日）。</a:t>
            </a:r>
          </a:p>
        </p:txBody>
      </p:sp>
      <p:sp>
        <p:nvSpPr>
          <p:cNvPr id="24" name="TextBox 24"/>
          <p:cNvSpPr txBox="1"/>
          <p:nvPr/>
        </p:nvSpPr>
        <p:spPr>
          <a:xfrm>
            <a:off x="602361" y="6304121"/>
            <a:ext cx="1121321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https://claude.com/pricing ・ https://platform.claude.com/docs/en/about-claude/pricing</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59</a:t>
            </a:r>
          </a:p>
        </p:txBody>
      </p:sp>
    </p:spTree>
  </p:cSld>
  <p:clrMapOvr>
    <a:masterClrMapping/>
  </p:clrMapOvr>
  <p:transition xmlns:p14="http://schemas.microsoft.com/office/powerpoint/2010/main" p14:dur="4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本日のゴール</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7789" y="1273016"/>
            <a:ext cx="8084630"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本日のゴールは、指示から差分の確認までを</a:t>
            </a:r>
          </a:p>
        </p:txBody>
      </p:sp>
      <p:sp>
        <p:nvSpPr>
          <p:cNvPr id="7" name="TextBox 7"/>
          <p:cNvSpPr txBox="1"/>
          <p:nvPr/>
        </p:nvSpPr>
        <p:spPr>
          <a:xfrm>
            <a:off x="597789" y="1673066"/>
            <a:ext cx="7278529" cy="454724"/>
          </a:xfrm>
          <a:prstGeom prst="rect">
            <a:avLst/>
          </a:prstGeom>
          <a:noFill/>
          <a:ln>
            <a:noFill/>
          </a:ln>
        </p:spPr>
        <p:txBody>
          <a:bodyPr wrap="none" lIns="0" tIns="0" rIns="0" bIns="0" anchor="t" anchorCtr="0">
            <a:spAutoFit/>
          </a:bodyPr>
          <a:lstStyle/>
          <a:p>
            <a:pPr algn="l"/>
            <a:r>
              <a:rPr lang="zh-CN" sz="2320" b="1" dirty="0">
                <a:solidFill>
                  <a:srgbClr val="264DBF"/>
                </a:solidFill>
                <a:latin typeface="Zen Kaku Gothic New"/>
                <a:ea typeface="Zen Kaku Gothic New"/>
                <a:cs typeface="Zen Kaku Gothic New"/>
              </a:rPr>
              <a:t>自分の手で回せる</a:t>
            </a:r>
            <a:r>
              <a:rPr lang="zh-CN" sz="2320" b="1" dirty="0">
                <a:solidFill>
                  <a:srgbClr val="000000"/>
                </a:solidFill>
                <a:latin typeface="Zen Kaku Gothic New"/>
                <a:ea typeface="Zen Kaku Gothic New"/>
                <a:cs typeface="Zen Kaku Gothic New"/>
              </a:rPr>
              <a:t>状態になることです。</a:t>
            </a:r>
          </a:p>
        </p:txBody>
      </p:sp>
      <p:sp>
        <p:nvSpPr>
          <p:cNvPr id="8" name="Rectangle 8"/>
          <p:cNvSpPr/>
          <p:nvPr/>
        </p:nvSpPr>
        <p:spPr>
          <a:xfrm>
            <a:off x="609600" y="2324100"/>
            <a:ext cx="10744200" cy="647700"/>
          </a:xfrm>
          <a:prstGeom prst="roundRect">
            <a:avLst>
              <a:gd name="adj" fmla="val 14706"/>
            </a:avLst>
          </a:prstGeom>
          <a:solidFill>
            <a:srgbClr val="F7F9FA"/>
          </a:solidFill>
          <a:ln>
            <a:noFill/>
          </a:ln>
        </p:spPr>
      </p:sp>
      <p:sp>
        <p:nvSpPr>
          <p:cNvPr id="9" name="Ellipse 9"/>
          <p:cNvSpPr/>
          <p:nvPr/>
        </p:nvSpPr>
        <p:spPr>
          <a:xfrm>
            <a:off x="857250" y="2457450"/>
            <a:ext cx="381000" cy="381000"/>
          </a:xfrm>
          <a:prstGeom prst="ellipse">
            <a:avLst/>
          </a:prstGeom>
          <a:solidFill>
            <a:srgbClr val="47BCC6"/>
          </a:solidFill>
          <a:ln>
            <a:noFill/>
          </a:ln>
        </p:spPr>
      </p:sp>
      <p:sp>
        <p:nvSpPr>
          <p:cNvPr id="10" name="TextBox 10"/>
          <p:cNvSpPr txBox="1"/>
          <p:nvPr/>
        </p:nvSpPr>
        <p:spPr>
          <a:xfrm>
            <a:off x="960708" y="254603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1</a:t>
            </a:r>
          </a:p>
        </p:txBody>
      </p:sp>
      <p:sp>
        <p:nvSpPr>
          <p:cNvPr id="11" name="TextBox 11"/>
          <p:cNvSpPr txBox="1"/>
          <p:nvPr/>
        </p:nvSpPr>
        <p:spPr>
          <a:xfrm>
            <a:off x="1439799" y="2420779"/>
            <a:ext cx="547668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指示・生成・差分の確認・修正を自分で回す</a:t>
            </a:r>
          </a:p>
        </p:txBody>
      </p:sp>
      <p:sp>
        <p:nvSpPr>
          <p:cNvPr id="12" name="TextBox 12"/>
          <p:cNvSpPr txBox="1"/>
          <p:nvPr/>
        </p:nvSpPr>
        <p:spPr>
          <a:xfrm>
            <a:off x="1440561" y="2703671"/>
            <a:ext cx="73077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承認する前に差分を読みます。今日いちばん多く練習する動作です。</a:t>
            </a:r>
          </a:p>
        </p:txBody>
      </p:sp>
      <p:sp>
        <p:nvSpPr>
          <p:cNvPr id="13" name="Rectangle 13"/>
          <p:cNvSpPr/>
          <p:nvPr/>
        </p:nvSpPr>
        <p:spPr>
          <a:xfrm>
            <a:off x="609600" y="3009900"/>
            <a:ext cx="10744200" cy="647700"/>
          </a:xfrm>
          <a:prstGeom prst="roundRect">
            <a:avLst>
              <a:gd name="adj" fmla="val 14706"/>
            </a:avLst>
          </a:prstGeom>
          <a:solidFill>
            <a:srgbClr val="F7F9FA"/>
          </a:solidFill>
          <a:ln>
            <a:noFill/>
          </a:ln>
        </p:spPr>
      </p:sp>
      <p:sp>
        <p:nvSpPr>
          <p:cNvPr id="14" name="Ellipse 14"/>
          <p:cNvSpPr/>
          <p:nvPr/>
        </p:nvSpPr>
        <p:spPr>
          <a:xfrm>
            <a:off x="857250" y="3143250"/>
            <a:ext cx="381000" cy="381000"/>
          </a:xfrm>
          <a:prstGeom prst="ellipse">
            <a:avLst/>
          </a:prstGeom>
          <a:solidFill>
            <a:srgbClr val="47BCC6"/>
          </a:solidFill>
          <a:ln>
            <a:noFill/>
          </a:ln>
        </p:spPr>
      </p:sp>
      <p:sp>
        <p:nvSpPr>
          <p:cNvPr id="15" name="TextBox 15"/>
          <p:cNvSpPr txBox="1"/>
          <p:nvPr/>
        </p:nvSpPr>
        <p:spPr>
          <a:xfrm>
            <a:off x="960708" y="323183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2</a:t>
            </a:r>
          </a:p>
        </p:txBody>
      </p:sp>
      <p:sp>
        <p:nvSpPr>
          <p:cNvPr id="16" name="TextBox 16"/>
          <p:cNvSpPr txBox="1"/>
          <p:nvPr/>
        </p:nvSpPr>
        <p:spPr>
          <a:xfrm>
            <a:off x="1439799" y="3106579"/>
            <a:ext cx="493061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ハーネス有り無しの差を自分の手で測る</a:t>
            </a:r>
          </a:p>
        </p:txBody>
      </p:sp>
      <p:sp>
        <p:nvSpPr>
          <p:cNvPr id="17" name="TextBox 17"/>
          <p:cNvSpPr txBox="1"/>
          <p:nvPr/>
        </p:nvSpPr>
        <p:spPr>
          <a:xfrm>
            <a:off x="1440561" y="3389471"/>
            <a:ext cx="733129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同じ作業を演習1と演習2で行い、手数がどれだけ変わるかを見ます。</a:t>
            </a:r>
          </a:p>
        </p:txBody>
      </p:sp>
      <p:sp>
        <p:nvSpPr>
          <p:cNvPr id="18" name="Rectangle 18"/>
          <p:cNvSpPr/>
          <p:nvPr/>
        </p:nvSpPr>
        <p:spPr>
          <a:xfrm>
            <a:off x="609600" y="3695700"/>
            <a:ext cx="10744200" cy="647700"/>
          </a:xfrm>
          <a:prstGeom prst="roundRect">
            <a:avLst>
              <a:gd name="adj" fmla="val 14706"/>
            </a:avLst>
          </a:prstGeom>
          <a:solidFill>
            <a:srgbClr val="F7F9FA"/>
          </a:solidFill>
          <a:ln>
            <a:noFill/>
          </a:ln>
        </p:spPr>
      </p:sp>
      <p:sp>
        <p:nvSpPr>
          <p:cNvPr id="19" name="Ellipse 19"/>
          <p:cNvSpPr/>
          <p:nvPr/>
        </p:nvSpPr>
        <p:spPr>
          <a:xfrm>
            <a:off x="857250" y="3829050"/>
            <a:ext cx="381000" cy="381000"/>
          </a:xfrm>
          <a:prstGeom prst="ellipse">
            <a:avLst/>
          </a:prstGeom>
          <a:solidFill>
            <a:srgbClr val="47BCC6"/>
          </a:solidFill>
          <a:ln>
            <a:noFill/>
          </a:ln>
        </p:spPr>
      </p:sp>
      <p:sp>
        <p:nvSpPr>
          <p:cNvPr id="20" name="TextBox 20"/>
          <p:cNvSpPr txBox="1"/>
          <p:nvPr/>
        </p:nvSpPr>
        <p:spPr>
          <a:xfrm>
            <a:off x="960708" y="391763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3</a:t>
            </a:r>
          </a:p>
        </p:txBody>
      </p:sp>
      <p:sp>
        <p:nvSpPr>
          <p:cNvPr id="21" name="TextBox 21"/>
          <p:cNvSpPr txBox="1"/>
          <p:nvPr/>
        </p:nvSpPr>
        <p:spPr>
          <a:xfrm>
            <a:off x="1439799" y="3792379"/>
            <a:ext cx="331971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5つの仕掛けを1回ずつ通す</a:t>
            </a:r>
          </a:p>
        </p:txBody>
      </p:sp>
      <p:sp>
        <p:nvSpPr>
          <p:cNvPr id="22" name="TextBox 22"/>
          <p:cNvSpPr txBox="1"/>
          <p:nvPr/>
        </p:nvSpPr>
        <p:spPr>
          <a:xfrm>
            <a:off x="1440561" y="4075271"/>
            <a:ext cx="765861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CLAUDE.md 2箇所、コーディング規約、Hook、Skill、公式Skill です。</a:t>
            </a:r>
          </a:p>
        </p:txBody>
      </p:sp>
      <p:sp>
        <p:nvSpPr>
          <p:cNvPr id="23" name="Rectangle 23"/>
          <p:cNvSpPr/>
          <p:nvPr/>
        </p:nvSpPr>
        <p:spPr>
          <a:xfrm>
            <a:off x="609600" y="4381500"/>
            <a:ext cx="10744200" cy="647700"/>
          </a:xfrm>
          <a:prstGeom prst="roundRect">
            <a:avLst>
              <a:gd name="adj" fmla="val 14706"/>
            </a:avLst>
          </a:prstGeom>
          <a:solidFill>
            <a:srgbClr val="F7F9FA"/>
          </a:solidFill>
          <a:ln>
            <a:noFill/>
          </a:ln>
        </p:spPr>
      </p:sp>
      <p:sp>
        <p:nvSpPr>
          <p:cNvPr id="24" name="Ellipse 24"/>
          <p:cNvSpPr/>
          <p:nvPr/>
        </p:nvSpPr>
        <p:spPr>
          <a:xfrm>
            <a:off x="857250" y="4514850"/>
            <a:ext cx="381000" cy="381000"/>
          </a:xfrm>
          <a:prstGeom prst="ellipse">
            <a:avLst/>
          </a:prstGeom>
          <a:solidFill>
            <a:srgbClr val="47BCC6"/>
          </a:solidFill>
          <a:ln>
            <a:noFill/>
          </a:ln>
        </p:spPr>
      </p:sp>
      <p:sp>
        <p:nvSpPr>
          <p:cNvPr id="25" name="TextBox 25"/>
          <p:cNvSpPr txBox="1"/>
          <p:nvPr/>
        </p:nvSpPr>
        <p:spPr>
          <a:xfrm>
            <a:off x="960708" y="460343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4</a:t>
            </a:r>
          </a:p>
        </p:txBody>
      </p:sp>
      <p:sp>
        <p:nvSpPr>
          <p:cNvPr id="26" name="TextBox 26"/>
          <p:cNvSpPr txBox="1"/>
          <p:nvPr/>
        </p:nvSpPr>
        <p:spPr>
          <a:xfrm>
            <a:off x="1439799" y="4478179"/>
            <a:ext cx="465758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明日から自社リポジトリで始められる</a:t>
            </a:r>
          </a:p>
        </p:txBody>
      </p:sp>
      <p:sp>
        <p:nvSpPr>
          <p:cNvPr id="27" name="TextBox 27"/>
          <p:cNvSpPr txBox="1"/>
          <p:nvPr/>
        </p:nvSpPr>
        <p:spPr>
          <a:xfrm>
            <a:off x="1440561" y="4761071"/>
            <a:ext cx="63667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最初に何を置くか、どの順で足すかを決めて持ち帰ります。</a:t>
            </a:r>
          </a:p>
        </p:txBody>
      </p:sp>
      <p:sp>
        <p:nvSpPr>
          <p:cNvPr id="28" name="Rectangle 28"/>
          <p:cNvSpPr/>
          <p:nvPr/>
        </p:nvSpPr>
        <p:spPr>
          <a:xfrm>
            <a:off x="609600" y="5219700"/>
            <a:ext cx="10744200" cy="990600"/>
          </a:xfrm>
          <a:prstGeom prst="roundRect">
            <a:avLst>
              <a:gd name="adj" fmla="val 9615"/>
            </a:avLst>
          </a:prstGeom>
          <a:solidFill>
            <a:srgbClr val="EEF6F7"/>
          </a:solidFill>
          <a:ln>
            <a:noFill/>
          </a:ln>
        </p:spPr>
      </p:sp>
      <p:sp>
        <p:nvSpPr>
          <p:cNvPr id="29" name="Rectangle 29"/>
          <p:cNvSpPr/>
          <p:nvPr/>
        </p:nvSpPr>
        <p:spPr>
          <a:xfrm>
            <a:off x="609600" y="5219700"/>
            <a:ext cx="76200" cy="990600"/>
          </a:xfrm>
          <a:prstGeom prst="roundRect">
            <a:avLst>
              <a:gd name="adj" fmla="val 50000"/>
            </a:avLst>
          </a:prstGeom>
          <a:solidFill>
            <a:srgbClr val="47BCC6"/>
          </a:solidFill>
          <a:ln>
            <a:noFill/>
          </a:ln>
        </p:spPr>
      </p:sp>
      <p:sp>
        <p:nvSpPr>
          <p:cNvPr id="30" name="TextBox 30"/>
          <p:cNvSpPr txBox="1"/>
          <p:nvPr/>
        </p:nvSpPr>
        <p:spPr>
          <a:xfrm>
            <a:off x="906780" y="54197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ハーネスとは</a:t>
            </a:r>
          </a:p>
        </p:txBody>
      </p:sp>
      <p:sp>
        <p:nvSpPr>
          <p:cNvPr id="31" name="TextBox 31"/>
          <p:cNvSpPr txBox="1"/>
          <p:nvPr/>
        </p:nvSpPr>
        <p:spPr>
          <a:xfrm>
            <a:off x="907161" y="5732621"/>
            <a:ext cx="8637032"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前提と制約を Claude へ渡すために、リポジトリへ置いておく仕掛けのことです。</a:t>
            </a:r>
          </a:p>
          <a:p>
            <a:pPr algn="l">
              <a:lnSpc>
                <a:spcPts val="1950"/>
              </a:lnSpc>
            </a:pPr>
            <a:r>
              <a:rPr lang="zh-CN" sz="1420" dirty="0">
                <a:solidFill>
                  <a:srgbClr val="484848"/>
                </a:solidFill>
                <a:latin typeface="Zen Kaku Gothic New"/>
                <a:ea typeface="Zen Kaku Gothic New"/>
                <a:cs typeface="Zen Kaku Gothic New"/>
              </a:rPr>
              <a:t>本日は CLAUDE.md・コーディング規約・Hook・Skill の4種類を扱います。</a:t>
            </a:r>
          </a:p>
        </p:txBody>
      </p:sp>
      <p:sp>
        <p:nvSpPr>
          <p:cNvPr id="32" name="TextBox 3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a:t>
            </a:r>
          </a:p>
        </p:txBody>
      </p:sp>
    </p:spTree>
  </p:cSld>
  <p:clrMapOvr>
    <a:masterClrMapping/>
  </p:clrMapOvr>
  <p:transition xmlns:p14="http://schemas.microsoft.com/office/powerpoint/2010/main" p14:dur="400">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03</a:t>
            </a:r>
          </a:p>
        </p:txBody>
      </p:sp>
      <p:sp>
        <p:nvSpPr>
          <p:cNvPr id="5" name="TextBox 5"/>
          <p:cNvSpPr txBox="1"/>
          <p:nvPr/>
        </p:nvSpPr>
        <p:spPr>
          <a:xfrm>
            <a:off x="1125474" y="3875722"/>
            <a:ext cx="10874927"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Claude Code の基礎（画面と位置づけ）</a:t>
            </a:r>
          </a:p>
        </p:txBody>
      </p:sp>
      <p:sp>
        <p:nvSpPr>
          <p:cNvPr id="6" name="Rectangle 6"/>
          <p:cNvSpPr/>
          <p:nvPr/>
        </p:nvSpPr>
        <p:spPr>
          <a:xfrm>
            <a:off x="1162050" y="4495800"/>
            <a:ext cx="3429000" cy="28575"/>
          </a:xfrm>
          <a:prstGeom prst="rect">
            <a:avLst/>
          </a:prstGeom>
          <a:solidFill>
            <a:srgbClr val="47BCC6"/>
          </a:solidFill>
          <a:ln>
            <a:noFill/>
          </a:ln>
        </p:spPr>
      </p:sp>
      <p:sp>
        <p:nvSpPr>
          <p:cNvPr id="7" name="TextBox 7"/>
          <p:cNvSpPr txBox="1"/>
          <p:nvPr/>
        </p:nvSpPr>
        <p:spPr>
          <a:xfrm>
            <a:off x="1154811" y="4761071"/>
            <a:ext cx="61314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拡張パネルのどこに何があるかを、先に全員でそろえます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60</a:t>
            </a:r>
          </a:p>
        </p:txBody>
      </p:sp>
    </p:spTree>
  </p:cSld>
  <p:clrMapOvr>
    <a:masterClrMapping/>
  </p:clrMapOvr>
  <p:transition xmlns:p14="http://schemas.microsoft.com/office/powerpoint/2010/main" p14:dur="400">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拡張の位置づけ</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56503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VS Code で使うなら、</a:t>
            </a:r>
            <a:r>
              <a:rPr lang="zh-CN" sz="2480" b="1" dirty="0">
                <a:solidFill>
                  <a:srgbClr val="264DBF"/>
                </a:solidFill>
                <a:latin typeface="Zen Kaku Gothic New"/>
                <a:ea typeface="Zen Kaku Gothic New"/>
                <a:cs typeface="Zen Kaku Gothic New"/>
              </a:rPr>
              <a:t>拡張パネル</a:t>
            </a:r>
            <a:r>
              <a:rPr lang="zh-CN" sz="2480" b="1" dirty="0">
                <a:solidFill>
                  <a:srgbClr val="000000"/>
                </a:solidFill>
                <a:latin typeface="Zen Kaku Gothic New"/>
                <a:ea typeface="Zen Kaku Gothic New"/>
                <a:cs typeface="Zen Kaku Gothic New"/>
              </a:rPr>
              <a:t>が公式の推奨手段です。</a:t>
            </a:r>
          </a:p>
        </p:txBody>
      </p:sp>
      <p:sp>
        <p:nvSpPr>
          <p:cNvPr id="7" name="Rectangle 7"/>
          <p:cNvSpPr/>
          <p:nvPr/>
        </p:nvSpPr>
        <p:spPr>
          <a:xfrm>
            <a:off x="2762250" y="1962150"/>
            <a:ext cx="6781800" cy="4038600"/>
          </a:xfrm>
          <a:prstGeom prst="roundRect">
            <a:avLst>
              <a:gd name="adj" fmla="val 2358"/>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2705100" y="1905000"/>
            <a:ext cx="6781800" cy="4038600"/>
          </a:xfrm>
          <a:prstGeom prst="rect">
            <a:avLst/>
          </a:prstGeom>
        </p:spPr>
      </p:pic>
      <p:sp>
        <p:nvSpPr>
          <p:cNvPr id="9" name="Rectangle 9"/>
          <p:cNvSpPr/>
          <p:nvPr/>
        </p:nvSpPr>
        <p:spPr>
          <a:xfrm>
            <a:off x="2705100" y="1905000"/>
            <a:ext cx="6781800" cy="4038600"/>
          </a:xfrm>
          <a:prstGeom prst="roundRect">
            <a:avLst>
              <a:gd name="adj" fmla="val 2358"/>
            </a:avLst>
          </a:prstGeom>
          <a:noFill/>
          <a:ln w="14288">
            <a:solidFill>
              <a:srgbClr val="E3E7EA"/>
            </a:solidFill>
          </a:ln>
        </p:spPr>
      </p:sp>
      <p:sp>
        <p:nvSpPr>
          <p:cNvPr id="10" name="TextBox 10"/>
          <p:cNvSpPr txBox="1"/>
          <p:nvPr/>
        </p:nvSpPr>
        <p:spPr>
          <a:xfrm>
            <a:off x="3239568" y="6056471"/>
            <a:ext cx="5712864"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公式ドキュメント Use Claude Code in VS Code</a:t>
            </a:r>
          </a:p>
        </p:txBody>
      </p:sp>
      <p:sp>
        <p:nvSpPr>
          <p:cNvPr id="11" name="TextBox 11"/>
          <p:cNvSpPr txBox="1"/>
          <p:nvPr/>
        </p:nvSpPr>
        <p:spPr>
          <a:xfrm>
            <a:off x="3236143" y="6323171"/>
            <a:ext cx="571971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出典: https://code.claude.com/docs/en/vs-code</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61</a:t>
            </a:r>
          </a:p>
        </p:txBody>
      </p:sp>
    </p:spTree>
  </p:cSld>
  <p:clrMapOvr>
    <a:masterClrMapping/>
  </p:clrMapOvr>
  <p:transition xmlns:p14="http://schemas.microsoft.com/office/powerpoint/2010/main" p14:dur="400">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拡張の身元を確認する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入れる前に、</a:t>
            </a:r>
            <a:r>
              <a:rPr lang="zh-CN" sz="2480" b="1" dirty="0">
                <a:solidFill>
                  <a:srgbClr val="264DBF"/>
                </a:solidFill>
                <a:latin typeface="Zen Kaku Gothic New"/>
                <a:ea typeface="Zen Kaku Gothic New"/>
                <a:cs typeface="Zen Kaku Gothic New"/>
              </a:rPr>
              <a:t>発行元と識別子</a:t>
            </a:r>
            <a:r>
              <a:rPr lang="zh-CN" sz="2480" b="1" dirty="0">
                <a:solidFill>
                  <a:srgbClr val="000000"/>
                </a:solidFill>
                <a:latin typeface="Zen Kaku Gothic New"/>
                <a:ea typeface="Zen Kaku Gothic New"/>
                <a:cs typeface="Zen Kaku Gothic New"/>
              </a:rPr>
              <a:t>を確認します。</a:t>
            </a:r>
          </a:p>
        </p:txBody>
      </p:sp>
      <p:sp>
        <p:nvSpPr>
          <p:cNvPr id="7" name="Rectangle 7"/>
          <p:cNvSpPr/>
          <p:nvPr/>
        </p:nvSpPr>
        <p:spPr>
          <a:xfrm>
            <a:off x="666750" y="1962150"/>
            <a:ext cx="6667500" cy="3962400"/>
          </a:xfrm>
          <a:prstGeom prst="roundRect">
            <a:avLst>
              <a:gd name="adj" fmla="val 2404"/>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13544" y="1905000"/>
            <a:ext cx="6659613" cy="3962400"/>
          </a:xfrm>
          <a:prstGeom prst="rect">
            <a:avLst/>
          </a:prstGeom>
        </p:spPr>
      </p:pic>
      <p:sp>
        <p:nvSpPr>
          <p:cNvPr id="9" name="Rectangle 9"/>
          <p:cNvSpPr/>
          <p:nvPr/>
        </p:nvSpPr>
        <p:spPr>
          <a:xfrm>
            <a:off x="609600" y="1905000"/>
            <a:ext cx="6667500" cy="3962400"/>
          </a:xfrm>
          <a:prstGeom prst="roundRect">
            <a:avLst>
              <a:gd name="adj" fmla="val 2404"/>
            </a:avLst>
          </a:prstGeom>
          <a:noFill/>
          <a:ln w="14288">
            <a:solidFill>
              <a:srgbClr val="E3E7EA"/>
            </a:solidFill>
          </a:ln>
        </p:spPr>
      </p:sp>
      <p:sp>
        <p:nvSpPr>
          <p:cNvPr id="10" name="Ellipse 10"/>
          <p:cNvSpPr/>
          <p:nvPr/>
        </p:nvSpPr>
        <p:spPr>
          <a:xfrm>
            <a:off x="2095500" y="2505075"/>
            <a:ext cx="304800" cy="304800"/>
          </a:xfrm>
          <a:prstGeom prst="ellipse">
            <a:avLst/>
          </a:prstGeom>
          <a:solidFill>
            <a:srgbClr val="264DBF"/>
          </a:solidFill>
          <a:ln>
            <a:noFill/>
          </a:ln>
        </p:spPr>
      </p:sp>
      <p:sp>
        <p:nvSpPr>
          <p:cNvPr id="11" name="TextBox 11"/>
          <p:cNvSpPr txBox="1"/>
          <p:nvPr/>
        </p:nvSpPr>
        <p:spPr>
          <a:xfrm>
            <a:off x="2172728" y="2560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2" name="Ellipse 12"/>
          <p:cNvSpPr/>
          <p:nvPr/>
        </p:nvSpPr>
        <p:spPr>
          <a:xfrm>
            <a:off x="4667250" y="4448175"/>
            <a:ext cx="304800" cy="304800"/>
          </a:xfrm>
          <a:prstGeom prst="ellipse">
            <a:avLst/>
          </a:prstGeom>
          <a:solidFill>
            <a:srgbClr val="264DBF"/>
          </a:solidFill>
          <a:ln>
            <a:noFill/>
          </a:ln>
        </p:spPr>
      </p:sp>
      <p:sp>
        <p:nvSpPr>
          <p:cNvPr id="13" name="TextBox 13"/>
          <p:cNvSpPr txBox="1"/>
          <p:nvPr/>
        </p:nvSpPr>
        <p:spPr>
          <a:xfrm>
            <a:off x="4744478" y="4503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4" name="Ellipse 14"/>
          <p:cNvSpPr/>
          <p:nvPr/>
        </p:nvSpPr>
        <p:spPr>
          <a:xfrm>
            <a:off x="4667250" y="5457825"/>
            <a:ext cx="304800" cy="304800"/>
          </a:xfrm>
          <a:prstGeom prst="ellipse">
            <a:avLst/>
          </a:prstGeom>
          <a:solidFill>
            <a:srgbClr val="264DBF"/>
          </a:solidFill>
          <a:ln>
            <a:noFill/>
          </a:ln>
        </p:spPr>
      </p:sp>
      <p:sp>
        <p:nvSpPr>
          <p:cNvPr id="15" name="TextBox 15"/>
          <p:cNvSpPr txBox="1"/>
          <p:nvPr/>
        </p:nvSpPr>
        <p:spPr>
          <a:xfrm>
            <a:off x="4744478" y="5513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6" name="TextBox 16"/>
          <p:cNvSpPr txBox="1"/>
          <p:nvPr/>
        </p:nvSpPr>
        <p:spPr>
          <a:xfrm>
            <a:off x="602361" y="6037421"/>
            <a:ext cx="4788269"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Marketplace の拡張ページ（実画面）</a:t>
            </a:r>
          </a:p>
        </p:txBody>
      </p:sp>
      <p:sp>
        <p:nvSpPr>
          <p:cNvPr id="17" name="Ellipse 17"/>
          <p:cNvSpPr/>
          <p:nvPr/>
        </p:nvSpPr>
        <p:spPr>
          <a:xfrm>
            <a:off x="7620000" y="2286000"/>
            <a:ext cx="266700" cy="266700"/>
          </a:xfrm>
          <a:prstGeom prst="ellipse">
            <a:avLst/>
          </a:prstGeom>
          <a:solidFill>
            <a:srgbClr val="264DBF"/>
          </a:solidFill>
          <a:ln>
            <a:noFill/>
          </a:ln>
        </p:spPr>
      </p:sp>
      <p:sp>
        <p:nvSpPr>
          <p:cNvPr id="18" name="TextBox 18"/>
          <p:cNvSpPr txBox="1"/>
          <p:nvPr/>
        </p:nvSpPr>
        <p:spPr>
          <a:xfrm>
            <a:off x="7686090" y="2338864"/>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1</a:t>
            </a:r>
          </a:p>
        </p:txBody>
      </p:sp>
      <p:sp>
        <p:nvSpPr>
          <p:cNvPr id="19" name="TextBox 19"/>
          <p:cNvSpPr txBox="1"/>
          <p:nvPr/>
        </p:nvSpPr>
        <p:spPr>
          <a:xfrm>
            <a:off x="8031099" y="230647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発行元</a:t>
            </a:r>
          </a:p>
        </p:txBody>
      </p:sp>
      <p:sp>
        <p:nvSpPr>
          <p:cNvPr id="20" name="TextBox 20"/>
          <p:cNvSpPr txBox="1"/>
          <p:nvPr/>
        </p:nvSpPr>
        <p:spPr>
          <a:xfrm>
            <a:off x="8031861" y="2608421"/>
            <a:ext cx="326519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Anthropic（青いバッジ付き）</a:t>
            </a:r>
          </a:p>
        </p:txBody>
      </p:sp>
      <p:sp>
        <p:nvSpPr>
          <p:cNvPr id="21" name="Ellipse 21"/>
          <p:cNvSpPr/>
          <p:nvPr/>
        </p:nvSpPr>
        <p:spPr>
          <a:xfrm>
            <a:off x="7620000" y="3333750"/>
            <a:ext cx="266700" cy="266700"/>
          </a:xfrm>
          <a:prstGeom prst="ellipse">
            <a:avLst/>
          </a:prstGeom>
          <a:solidFill>
            <a:srgbClr val="264DBF"/>
          </a:solidFill>
          <a:ln>
            <a:noFill/>
          </a:ln>
        </p:spPr>
      </p:sp>
      <p:sp>
        <p:nvSpPr>
          <p:cNvPr id="22" name="TextBox 22"/>
          <p:cNvSpPr txBox="1"/>
          <p:nvPr/>
        </p:nvSpPr>
        <p:spPr>
          <a:xfrm>
            <a:off x="7686090" y="3386614"/>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2</a:t>
            </a:r>
          </a:p>
        </p:txBody>
      </p:sp>
      <p:sp>
        <p:nvSpPr>
          <p:cNvPr id="23" name="TextBox 23"/>
          <p:cNvSpPr txBox="1"/>
          <p:nvPr/>
        </p:nvSpPr>
        <p:spPr>
          <a:xfrm>
            <a:off x="8031099" y="335422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対応OS</a:t>
            </a:r>
          </a:p>
        </p:txBody>
      </p:sp>
      <p:sp>
        <p:nvSpPr>
          <p:cNvPr id="24" name="TextBox 24"/>
          <p:cNvSpPr txBox="1"/>
          <p:nvPr/>
        </p:nvSpPr>
        <p:spPr>
          <a:xfrm>
            <a:off x="8031861" y="3656171"/>
            <a:ext cx="2876811"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Windows / macOS / Linux</a:t>
            </a:r>
          </a:p>
        </p:txBody>
      </p:sp>
      <p:sp>
        <p:nvSpPr>
          <p:cNvPr id="25" name="Ellipse 25"/>
          <p:cNvSpPr/>
          <p:nvPr/>
        </p:nvSpPr>
        <p:spPr>
          <a:xfrm>
            <a:off x="7620000" y="4381500"/>
            <a:ext cx="266700" cy="266700"/>
          </a:xfrm>
          <a:prstGeom prst="ellipse">
            <a:avLst/>
          </a:prstGeom>
          <a:solidFill>
            <a:srgbClr val="264DBF"/>
          </a:solidFill>
          <a:ln>
            <a:noFill/>
          </a:ln>
        </p:spPr>
      </p:sp>
      <p:sp>
        <p:nvSpPr>
          <p:cNvPr id="26" name="TextBox 26"/>
          <p:cNvSpPr txBox="1"/>
          <p:nvPr/>
        </p:nvSpPr>
        <p:spPr>
          <a:xfrm>
            <a:off x="7686090" y="4434364"/>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3</a:t>
            </a:r>
          </a:p>
        </p:txBody>
      </p:sp>
      <p:sp>
        <p:nvSpPr>
          <p:cNvPr id="27" name="TextBox 27"/>
          <p:cNvSpPr txBox="1"/>
          <p:nvPr/>
        </p:nvSpPr>
        <p:spPr>
          <a:xfrm>
            <a:off x="8031099" y="440197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識別子</a:t>
            </a:r>
          </a:p>
        </p:txBody>
      </p:sp>
      <p:sp>
        <p:nvSpPr>
          <p:cNvPr id="28" name="TextBox 28"/>
          <p:cNvSpPr txBox="1"/>
          <p:nvPr/>
        </p:nvSpPr>
        <p:spPr>
          <a:xfrm>
            <a:off x="8031861" y="4703921"/>
            <a:ext cx="261418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anthropic.claude-code</a:t>
            </a:r>
          </a:p>
        </p:txBody>
      </p:sp>
      <p:sp>
        <p:nvSpPr>
          <p:cNvPr id="29" name="TextBox 29"/>
          <p:cNvSpPr txBox="1"/>
          <p:nvPr/>
        </p:nvSpPr>
        <p:spPr>
          <a:xfrm>
            <a:off x="7574661" y="5275421"/>
            <a:ext cx="3072956"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似た名前の拡張が並びます。</a:t>
            </a:r>
          </a:p>
          <a:p>
            <a:pPr algn="l">
              <a:lnSpc>
                <a:spcPts val="2400"/>
              </a:lnSpc>
            </a:pPr>
            <a:r>
              <a:rPr lang="zh-CN" sz="1420" dirty="0">
                <a:solidFill>
                  <a:srgbClr val="484848"/>
                </a:solidFill>
                <a:latin typeface="Zen Kaku Gothic New"/>
                <a:ea typeface="Zen Kaku Gothic New"/>
                <a:cs typeface="Zen Kaku Gothic New"/>
              </a:rPr>
              <a:t>発行元と識別子で選びます。</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62</a:t>
            </a:r>
          </a:p>
        </p:txBody>
      </p:sp>
    </p:spTree>
  </p:cSld>
  <p:clrMapOvr>
    <a:masterClrMapping/>
  </p:clrMapOvr>
  <p:transition xmlns:p14="http://schemas.microsoft.com/office/powerpoint/2010/main" p14:dur="400">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73766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起動口4つ</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751487"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クリック</a:t>
            </a:r>
            <a:r>
              <a:rPr lang="zh-CN" sz="2480" b="1" dirty="0">
                <a:solidFill>
                  <a:srgbClr val="000000"/>
                </a:solidFill>
                <a:latin typeface="Zen Kaku Gothic New"/>
                <a:ea typeface="Zen Kaku Gothic New"/>
                <a:cs typeface="Zen Kaku Gothic New"/>
              </a:rPr>
              <a:t>で開くのが基本、ショートカットは補足です。</a:t>
            </a:r>
          </a:p>
        </p:txBody>
      </p:sp>
      <p:sp>
        <p:nvSpPr>
          <p:cNvPr id="7" name="Ellipse 7"/>
          <p:cNvSpPr/>
          <p:nvPr/>
        </p:nvSpPr>
        <p:spPr>
          <a:xfrm>
            <a:off x="666750" y="2076450"/>
            <a:ext cx="342900" cy="342900"/>
          </a:xfrm>
          <a:prstGeom prst="ellipse">
            <a:avLst/>
          </a:prstGeom>
          <a:solidFill>
            <a:srgbClr val="47BCC6"/>
          </a:solidFill>
          <a:ln>
            <a:noFill/>
          </a:ln>
        </p:spPr>
      </p:sp>
      <p:sp>
        <p:nvSpPr>
          <p:cNvPr id="8" name="TextBox 8"/>
          <p:cNvSpPr txBox="1"/>
          <p:nvPr/>
        </p:nvSpPr>
        <p:spPr>
          <a:xfrm>
            <a:off x="763028" y="21607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173099" y="2144554"/>
            <a:ext cx="399431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エディタ右上の Spark アイコン</a:t>
            </a:r>
          </a:p>
        </p:txBody>
      </p:sp>
      <p:sp>
        <p:nvSpPr>
          <p:cNvPr id="10" name="TextBox 10"/>
          <p:cNvSpPr txBox="1"/>
          <p:nvPr/>
        </p:nvSpPr>
        <p:spPr>
          <a:xfrm>
            <a:off x="1173861" y="2446496"/>
            <a:ext cx="589616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ファイルを開いているときに出ます。最短の経路です。</a:t>
            </a:r>
          </a:p>
        </p:txBody>
      </p:sp>
      <p:sp>
        <p:nvSpPr>
          <p:cNvPr id="11" name="Ellipse 11"/>
          <p:cNvSpPr/>
          <p:nvPr/>
        </p:nvSpPr>
        <p:spPr>
          <a:xfrm>
            <a:off x="666750" y="2933700"/>
            <a:ext cx="342900" cy="342900"/>
          </a:xfrm>
          <a:prstGeom prst="ellipse">
            <a:avLst/>
          </a:prstGeom>
          <a:solidFill>
            <a:srgbClr val="47BCC6"/>
          </a:solidFill>
          <a:ln>
            <a:noFill/>
          </a:ln>
        </p:spPr>
      </p:sp>
      <p:sp>
        <p:nvSpPr>
          <p:cNvPr id="12" name="TextBox 12"/>
          <p:cNvSpPr txBox="1"/>
          <p:nvPr/>
        </p:nvSpPr>
        <p:spPr>
          <a:xfrm>
            <a:off x="763028" y="30179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173099" y="3001804"/>
            <a:ext cx="48260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アクティビティバーの Spark アイコン</a:t>
            </a:r>
          </a:p>
        </p:txBody>
      </p:sp>
      <p:sp>
        <p:nvSpPr>
          <p:cNvPr id="14" name="TextBox 14"/>
          <p:cNvSpPr txBox="1"/>
          <p:nvPr/>
        </p:nvSpPr>
        <p:spPr>
          <a:xfrm>
            <a:off x="1173861" y="3303746"/>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左端に常に出ます。セッション一覧が開きます。</a:t>
            </a:r>
          </a:p>
        </p:txBody>
      </p:sp>
      <p:sp>
        <p:nvSpPr>
          <p:cNvPr id="15" name="Ellipse 15"/>
          <p:cNvSpPr/>
          <p:nvPr/>
        </p:nvSpPr>
        <p:spPr>
          <a:xfrm>
            <a:off x="666750" y="3790950"/>
            <a:ext cx="342900" cy="342900"/>
          </a:xfrm>
          <a:prstGeom prst="ellipse">
            <a:avLst/>
          </a:prstGeom>
          <a:solidFill>
            <a:srgbClr val="47BCC6"/>
          </a:solidFill>
          <a:ln>
            <a:noFill/>
          </a:ln>
        </p:spPr>
      </p:sp>
      <p:sp>
        <p:nvSpPr>
          <p:cNvPr id="16" name="TextBox 16"/>
          <p:cNvSpPr txBox="1"/>
          <p:nvPr/>
        </p:nvSpPr>
        <p:spPr>
          <a:xfrm>
            <a:off x="763028" y="3875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173099" y="3859054"/>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コマンドパレット</a:t>
            </a:r>
          </a:p>
        </p:txBody>
      </p:sp>
      <p:sp>
        <p:nvSpPr>
          <p:cNvPr id="18" name="TextBox 18"/>
          <p:cNvSpPr txBox="1"/>
          <p:nvPr/>
        </p:nvSpPr>
        <p:spPr>
          <a:xfrm>
            <a:off x="1173861" y="4160996"/>
            <a:ext cx="4747598"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Windows Ctrl+Shift+P / Mac Cmd+Shift+P</a:t>
            </a:r>
          </a:p>
        </p:txBody>
      </p:sp>
      <p:sp>
        <p:nvSpPr>
          <p:cNvPr id="19" name="TextBox 19"/>
          <p:cNvSpPr txBox="1"/>
          <p:nvPr/>
        </p:nvSpPr>
        <p:spPr>
          <a:xfrm>
            <a:off x="1173861" y="4427696"/>
            <a:ext cx="38725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一覧から Claude Code を選びます。</a:t>
            </a:r>
          </a:p>
        </p:txBody>
      </p:sp>
      <p:sp>
        <p:nvSpPr>
          <p:cNvPr id="20" name="Ellipse 20"/>
          <p:cNvSpPr/>
          <p:nvPr/>
        </p:nvSpPr>
        <p:spPr>
          <a:xfrm>
            <a:off x="666750" y="4914900"/>
            <a:ext cx="342900" cy="342900"/>
          </a:xfrm>
          <a:prstGeom prst="ellipse">
            <a:avLst/>
          </a:prstGeom>
          <a:solidFill>
            <a:srgbClr val="47BCC6"/>
          </a:solidFill>
          <a:ln>
            <a:noFill/>
          </a:ln>
        </p:spPr>
      </p:sp>
      <p:sp>
        <p:nvSpPr>
          <p:cNvPr id="21" name="TextBox 21"/>
          <p:cNvSpPr txBox="1"/>
          <p:nvPr/>
        </p:nvSpPr>
        <p:spPr>
          <a:xfrm>
            <a:off x="763028" y="49991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2" name="TextBox 22"/>
          <p:cNvSpPr txBox="1"/>
          <p:nvPr/>
        </p:nvSpPr>
        <p:spPr>
          <a:xfrm>
            <a:off x="1173099" y="4983004"/>
            <a:ext cx="441017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ステータスバー右下の Claude Code</a:t>
            </a:r>
          </a:p>
        </p:txBody>
      </p:sp>
      <p:sp>
        <p:nvSpPr>
          <p:cNvPr id="23" name="TextBox 23"/>
          <p:cNvSpPr txBox="1"/>
          <p:nvPr/>
        </p:nvSpPr>
        <p:spPr>
          <a:xfrm>
            <a:off x="1173861" y="5284946"/>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ファイルを開いていなくても使えます。</a:t>
            </a:r>
          </a:p>
        </p:txBody>
      </p:sp>
      <p:sp>
        <p:nvSpPr>
          <p:cNvPr id="24" name="TextBox 24"/>
          <p:cNvSpPr txBox="1"/>
          <p:nvPr/>
        </p:nvSpPr>
        <p:spPr>
          <a:xfrm>
            <a:off x="602361" y="5846921"/>
            <a:ext cx="646080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フォーカス切替は Windows Ctrl+Esc / Mac Cmd+Esc です。</a:t>
            </a:r>
          </a:p>
          <a:p>
            <a:pPr algn="l">
              <a:lnSpc>
                <a:spcPts val="2250"/>
              </a:lnSpc>
            </a:pPr>
            <a:r>
              <a:rPr lang="zh-CN" sz="1420" dirty="0">
                <a:solidFill>
                  <a:srgbClr val="484848"/>
                </a:solidFill>
                <a:latin typeface="Zen Kaku Gothic New"/>
                <a:ea typeface="Zen Kaku Gothic New"/>
                <a:cs typeface="Zen Kaku Gothic New"/>
              </a:rPr>
              <a:t>macOS Tahoe 以降は効かないことがあります。</a:t>
            </a:r>
          </a:p>
        </p:txBody>
      </p:sp>
      <p:sp>
        <p:nvSpPr>
          <p:cNvPr id="25" name="Rectangle 25"/>
          <p:cNvSpPr/>
          <p:nvPr/>
        </p:nvSpPr>
        <p:spPr>
          <a:xfrm>
            <a:off x="6648450" y="2019300"/>
            <a:ext cx="4762500" cy="1552575"/>
          </a:xfrm>
          <a:prstGeom prst="roundRect">
            <a:avLst>
              <a:gd name="adj" fmla="val 6135"/>
            </a:avLst>
          </a:prstGeom>
          <a:solidFill>
            <a:srgbClr val="000000">
              <a:alpha val="8000"/>
            </a:srgbClr>
          </a:solidFill>
          <a:ln>
            <a:noFill/>
          </a:ln>
        </p:spPr>
      </p:sp>
      <p:pic>
        <p:nvPicPr>
          <p:cNvPr id="26" name="Image 26"/>
          <p:cNvPicPr>
            <a:picLocks noChangeAspect="1"/>
          </p:cNvPicPr>
          <p:nvPr/>
        </p:nvPicPr>
        <p:blipFill>
          <a:blip r:embed="rId2"/>
          <a:stretch>
            <a:fillRect/>
          </a:stretch>
        </p:blipFill>
        <p:spPr>
          <a:xfrm>
            <a:off x="6591300" y="1962150"/>
            <a:ext cx="4762500" cy="1552575"/>
          </a:xfrm>
          <a:prstGeom prst="rect">
            <a:avLst/>
          </a:prstGeom>
        </p:spPr>
      </p:pic>
      <p:sp>
        <p:nvSpPr>
          <p:cNvPr id="27" name="Rectangle 27"/>
          <p:cNvSpPr/>
          <p:nvPr/>
        </p:nvSpPr>
        <p:spPr>
          <a:xfrm>
            <a:off x="6591300" y="1962150"/>
            <a:ext cx="4762500" cy="1552575"/>
          </a:xfrm>
          <a:prstGeom prst="roundRect">
            <a:avLst>
              <a:gd name="adj" fmla="val 6135"/>
            </a:avLst>
          </a:prstGeom>
          <a:noFill/>
          <a:ln w="14288">
            <a:solidFill>
              <a:srgbClr val="E3E7EA"/>
            </a:solidFill>
          </a:ln>
        </p:spPr>
      </p:sp>
      <p:sp>
        <p:nvSpPr>
          <p:cNvPr id="28" name="TextBox 28"/>
          <p:cNvSpPr txBox="1"/>
          <p:nvPr/>
        </p:nvSpPr>
        <p:spPr>
          <a:xfrm>
            <a:off x="6584061" y="3618071"/>
            <a:ext cx="374346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拡張の詳細ページ（実機）。</a:t>
            </a:r>
          </a:p>
        </p:txBody>
      </p:sp>
      <p:sp>
        <p:nvSpPr>
          <p:cNvPr id="29" name="TextBox 29"/>
          <p:cNvSpPr txBox="1"/>
          <p:nvPr/>
        </p:nvSpPr>
        <p:spPr>
          <a:xfrm>
            <a:off x="6584061" y="3884771"/>
            <a:ext cx="483999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Spark アイコンが Claude Code の目印です。</a:t>
            </a:r>
          </a:p>
        </p:txBody>
      </p:sp>
      <p:sp>
        <p:nvSpPr>
          <p:cNvPr id="30" name="Rectangle 30"/>
          <p:cNvSpPr/>
          <p:nvPr/>
        </p:nvSpPr>
        <p:spPr>
          <a:xfrm>
            <a:off x="6591300" y="4229100"/>
            <a:ext cx="4762500" cy="1866900"/>
          </a:xfrm>
          <a:prstGeom prst="roundRect">
            <a:avLst>
              <a:gd name="adj" fmla="val 4082"/>
            </a:avLst>
          </a:prstGeom>
          <a:solidFill>
            <a:srgbClr val="F2F4F8"/>
          </a:solidFill>
          <a:ln w="14288">
            <a:solidFill>
              <a:srgbClr val="9AA0B4"/>
            </a:solidFill>
            <a:custDash>
              <a:ds d="400000" sp="266666"/>
            </a:custDash>
          </a:ln>
        </p:spPr>
      </p:sp>
      <p:sp>
        <p:nvSpPr>
          <p:cNvPr id="31" name="TextBox 31"/>
          <p:cNvSpPr txBox="1"/>
          <p:nvPr/>
        </p:nvSpPr>
        <p:spPr>
          <a:xfrm>
            <a:off x="6623113" y="470154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32" name="TextBox 32"/>
          <p:cNvSpPr txBox="1"/>
          <p:nvPr/>
        </p:nvSpPr>
        <p:spPr>
          <a:xfrm>
            <a:off x="7072132" y="5046821"/>
            <a:ext cx="3800837"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ステータスバー右下の Claude Code</a:t>
            </a:r>
          </a:p>
        </p:txBody>
      </p:sp>
      <p:sp>
        <p:nvSpPr>
          <p:cNvPr id="33" name="TextBox 33"/>
          <p:cNvSpPr txBox="1"/>
          <p:nvPr/>
        </p:nvSpPr>
        <p:spPr>
          <a:xfrm>
            <a:off x="7145155" y="5313521"/>
            <a:ext cx="365479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VS Code ウィンドウの右下を撮影</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63</a:t>
            </a:r>
          </a:p>
        </p:txBody>
      </p:sp>
    </p:spTree>
  </p:cSld>
  <p:clrMapOvr>
    <a:masterClrMapping/>
  </p:clrMapOvr>
  <p:transition xmlns:p14="http://schemas.microsoft.com/office/powerpoint/2010/main" p14:dur="400">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パネルの部位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入力欄のまわりに、</a:t>
            </a:r>
            <a:r>
              <a:rPr lang="zh-CN" sz="2480" b="1" dirty="0">
                <a:solidFill>
                  <a:srgbClr val="264DBF"/>
                </a:solidFill>
                <a:latin typeface="Zen Kaku Gothic New"/>
                <a:ea typeface="Zen Kaku Gothic New"/>
                <a:cs typeface="Zen Kaku Gothic New"/>
              </a:rPr>
              <a:t>状態表示</a:t>
            </a:r>
            <a:r>
              <a:rPr lang="zh-CN" sz="2480" b="1" dirty="0">
                <a:solidFill>
                  <a:srgbClr val="000000"/>
                </a:solidFill>
                <a:latin typeface="Zen Kaku Gothic New"/>
                <a:ea typeface="Zen Kaku Gothic New"/>
                <a:cs typeface="Zen Kaku Gothic New"/>
              </a:rPr>
              <a:t>が並びます。</a:t>
            </a:r>
          </a:p>
        </p:txBody>
      </p:sp>
      <p:sp>
        <p:nvSpPr>
          <p:cNvPr id="7" name="Rectangle 7"/>
          <p:cNvSpPr/>
          <p:nvPr/>
        </p:nvSpPr>
        <p:spPr>
          <a:xfrm>
            <a:off x="666750" y="1866900"/>
            <a:ext cx="2266950" cy="4476750"/>
          </a:xfrm>
          <a:prstGeom prst="roundRect">
            <a:avLst>
              <a:gd name="adj" fmla="val 4202"/>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1814660"/>
            <a:ext cx="2266950" cy="4466930"/>
          </a:xfrm>
          <a:prstGeom prst="rect">
            <a:avLst/>
          </a:prstGeom>
        </p:spPr>
      </p:pic>
      <p:sp>
        <p:nvSpPr>
          <p:cNvPr id="9" name="Rectangle 9"/>
          <p:cNvSpPr/>
          <p:nvPr/>
        </p:nvSpPr>
        <p:spPr>
          <a:xfrm>
            <a:off x="609600" y="1809750"/>
            <a:ext cx="2266950" cy="4476750"/>
          </a:xfrm>
          <a:prstGeom prst="roundRect">
            <a:avLst>
              <a:gd name="adj" fmla="val 4202"/>
            </a:avLst>
          </a:prstGeom>
          <a:noFill/>
          <a:ln w="14288">
            <a:solidFill>
              <a:srgbClr val="E3E7EA"/>
            </a:solidFill>
          </a:ln>
        </p:spPr>
      </p:sp>
      <p:sp>
        <p:nvSpPr>
          <p:cNvPr id="10" name="Ellipse 10"/>
          <p:cNvSpPr/>
          <p:nvPr/>
        </p:nvSpPr>
        <p:spPr>
          <a:xfrm>
            <a:off x="2495550" y="1962150"/>
            <a:ext cx="266700" cy="266700"/>
          </a:xfrm>
          <a:prstGeom prst="ellipse">
            <a:avLst/>
          </a:prstGeom>
          <a:solidFill>
            <a:srgbClr val="264DBF"/>
          </a:solidFill>
          <a:ln>
            <a:noFill/>
          </a:ln>
        </p:spPr>
      </p:sp>
      <p:sp>
        <p:nvSpPr>
          <p:cNvPr id="11" name="TextBox 11"/>
          <p:cNvSpPr txBox="1"/>
          <p:nvPr/>
        </p:nvSpPr>
        <p:spPr>
          <a:xfrm>
            <a:off x="2561640" y="2015014"/>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1</a:t>
            </a:r>
          </a:p>
        </p:txBody>
      </p:sp>
      <p:sp>
        <p:nvSpPr>
          <p:cNvPr id="12" name="Ellipse 12"/>
          <p:cNvSpPr/>
          <p:nvPr/>
        </p:nvSpPr>
        <p:spPr>
          <a:xfrm>
            <a:off x="1609725" y="5715000"/>
            <a:ext cx="266700" cy="266700"/>
          </a:xfrm>
          <a:prstGeom prst="ellipse">
            <a:avLst/>
          </a:prstGeom>
          <a:solidFill>
            <a:srgbClr val="264DBF"/>
          </a:solidFill>
          <a:ln>
            <a:noFill/>
          </a:ln>
        </p:spPr>
      </p:sp>
      <p:sp>
        <p:nvSpPr>
          <p:cNvPr id="13" name="TextBox 13"/>
          <p:cNvSpPr txBox="1"/>
          <p:nvPr/>
        </p:nvSpPr>
        <p:spPr>
          <a:xfrm>
            <a:off x="1675815" y="5767864"/>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2</a:t>
            </a:r>
          </a:p>
        </p:txBody>
      </p:sp>
      <p:sp>
        <p:nvSpPr>
          <p:cNvPr id="14" name="Ellipse 14"/>
          <p:cNvSpPr/>
          <p:nvPr/>
        </p:nvSpPr>
        <p:spPr>
          <a:xfrm>
            <a:off x="657225" y="5895975"/>
            <a:ext cx="266700" cy="266700"/>
          </a:xfrm>
          <a:prstGeom prst="ellipse">
            <a:avLst/>
          </a:prstGeom>
          <a:solidFill>
            <a:srgbClr val="264DBF"/>
          </a:solidFill>
          <a:ln>
            <a:noFill/>
          </a:ln>
        </p:spPr>
      </p:sp>
      <p:sp>
        <p:nvSpPr>
          <p:cNvPr id="15" name="TextBox 15"/>
          <p:cNvSpPr txBox="1"/>
          <p:nvPr/>
        </p:nvSpPr>
        <p:spPr>
          <a:xfrm>
            <a:off x="723315" y="5948839"/>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3</a:t>
            </a:r>
          </a:p>
        </p:txBody>
      </p:sp>
      <p:sp>
        <p:nvSpPr>
          <p:cNvPr id="16" name="Ellipse 16"/>
          <p:cNvSpPr/>
          <p:nvPr/>
        </p:nvSpPr>
        <p:spPr>
          <a:xfrm>
            <a:off x="2238375" y="5895975"/>
            <a:ext cx="266700" cy="266700"/>
          </a:xfrm>
          <a:prstGeom prst="ellipse">
            <a:avLst/>
          </a:prstGeom>
          <a:solidFill>
            <a:srgbClr val="264DBF"/>
          </a:solidFill>
          <a:ln>
            <a:noFill/>
          </a:ln>
        </p:spPr>
      </p:sp>
      <p:sp>
        <p:nvSpPr>
          <p:cNvPr id="17" name="TextBox 17"/>
          <p:cNvSpPr txBox="1"/>
          <p:nvPr/>
        </p:nvSpPr>
        <p:spPr>
          <a:xfrm>
            <a:off x="2304465" y="5948839"/>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4</a:t>
            </a:r>
          </a:p>
        </p:txBody>
      </p:sp>
      <p:sp>
        <p:nvSpPr>
          <p:cNvPr id="18" name="Ellipse 18"/>
          <p:cNvSpPr/>
          <p:nvPr/>
        </p:nvSpPr>
        <p:spPr>
          <a:xfrm>
            <a:off x="3238500" y="1733550"/>
            <a:ext cx="266700" cy="266700"/>
          </a:xfrm>
          <a:prstGeom prst="ellipse">
            <a:avLst/>
          </a:prstGeom>
          <a:solidFill>
            <a:srgbClr val="264DBF"/>
          </a:solidFill>
          <a:ln>
            <a:noFill/>
          </a:ln>
        </p:spPr>
      </p:sp>
      <p:sp>
        <p:nvSpPr>
          <p:cNvPr id="19" name="TextBox 19"/>
          <p:cNvSpPr txBox="1"/>
          <p:nvPr/>
        </p:nvSpPr>
        <p:spPr>
          <a:xfrm>
            <a:off x="3304590" y="1786414"/>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1</a:t>
            </a:r>
          </a:p>
        </p:txBody>
      </p:sp>
      <p:sp>
        <p:nvSpPr>
          <p:cNvPr id="20" name="TextBox 20"/>
          <p:cNvSpPr txBox="1"/>
          <p:nvPr/>
        </p:nvSpPr>
        <p:spPr>
          <a:xfrm>
            <a:off x="3668649" y="175402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セッション履歴</a:t>
            </a:r>
          </a:p>
        </p:txBody>
      </p:sp>
      <p:sp>
        <p:nvSpPr>
          <p:cNvPr id="21" name="TextBox 21"/>
          <p:cNvSpPr txBox="1"/>
          <p:nvPr/>
        </p:nvSpPr>
        <p:spPr>
          <a:xfrm>
            <a:off x="3669411" y="2055971"/>
            <a:ext cx="524194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Local と Web の2タブで過去の会話を開きます。</a:t>
            </a:r>
          </a:p>
        </p:txBody>
      </p:sp>
      <p:sp>
        <p:nvSpPr>
          <p:cNvPr id="22" name="Ellipse 22"/>
          <p:cNvSpPr/>
          <p:nvPr/>
        </p:nvSpPr>
        <p:spPr>
          <a:xfrm>
            <a:off x="3238500" y="2552700"/>
            <a:ext cx="266700" cy="266700"/>
          </a:xfrm>
          <a:prstGeom prst="ellipse">
            <a:avLst/>
          </a:prstGeom>
          <a:solidFill>
            <a:srgbClr val="264DBF"/>
          </a:solidFill>
          <a:ln>
            <a:noFill/>
          </a:ln>
        </p:spPr>
      </p:sp>
      <p:sp>
        <p:nvSpPr>
          <p:cNvPr id="23" name="TextBox 23"/>
          <p:cNvSpPr txBox="1"/>
          <p:nvPr/>
        </p:nvSpPr>
        <p:spPr>
          <a:xfrm>
            <a:off x="3304590" y="2605564"/>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2</a:t>
            </a:r>
          </a:p>
        </p:txBody>
      </p:sp>
      <p:sp>
        <p:nvSpPr>
          <p:cNvPr id="24" name="TextBox 24"/>
          <p:cNvSpPr txBox="1"/>
          <p:nvPr/>
        </p:nvSpPr>
        <p:spPr>
          <a:xfrm>
            <a:off x="3668649" y="257317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入力欄</a:t>
            </a:r>
          </a:p>
        </p:txBody>
      </p:sp>
      <p:sp>
        <p:nvSpPr>
          <p:cNvPr id="25" name="TextBox 25"/>
          <p:cNvSpPr txBox="1"/>
          <p:nvPr/>
        </p:nvSpPr>
        <p:spPr>
          <a:xfrm>
            <a:off x="3669411" y="2875121"/>
            <a:ext cx="505499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指示を書きます。Shift+Enter で改行します。</a:t>
            </a:r>
          </a:p>
        </p:txBody>
      </p:sp>
      <p:sp>
        <p:nvSpPr>
          <p:cNvPr id="26" name="Ellipse 26"/>
          <p:cNvSpPr/>
          <p:nvPr/>
        </p:nvSpPr>
        <p:spPr>
          <a:xfrm>
            <a:off x="3238500" y="3371850"/>
            <a:ext cx="266700" cy="266700"/>
          </a:xfrm>
          <a:prstGeom prst="ellipse">
            <a:avLst/>
          </a:prstGeom>
          <a:solidFill>
            <a:srgbClr val="264DBF"/>
          </a:solidFill>
          <a:ln>
            <a:noFill/>
          </a:ln>
        </p:spPr>
      </p:sp>
      <p:sp>
        <p:nvSpPr>
          <p:cNvPr id="27" name="TextBox 27"/>
          <p:cNvSpPr txBox="1"/>
          <p:nvPr/>
        </p:nvSpPr>
        <p:spPr>
          <a:xfrm>
            <a:off x="3304590" y="3424714"/>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3</a:t>
            </a:r>
          </a:p>
        </p:txBody>
      </p:sp>
      <p:sp>
        <p:nvSpPr>
          <p:cNvPr id="28" name="TextBox 28"/>
          <p:cNvSpPr txBox="1"/>
          <p:nvPr/>
        </p:nvSpPr>
        <p:spPr>
          <a:xfrm>
            <a:off x="3668649" y="3392329"/>
            <a:ext cx="271231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添付（Add context）</a:t>
            </a:r>
          </a:p>
        </p:txBody>
      </p:sp>
      <p:sp>
        <p:nvSpPr>
          <p:cNvPr id="29" name="TextBox 29"/>
          <p:cNvSpPr txBox="1"/>
          <p:nvPr/>
        </p:nvSpPr>
        <p:spPr>
          <a:xfrm>
            <a:off x="3669411" y="3694271"/>
            <a:ext cx="49903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入力欄の左下の + からファイルを追加します。</a:t>
            </a:r>
          </a:p>
        </p:txBody>
      </p:sp>
      <p:sp>
        <p:nvSpPr>
          <p:cNvPr id="30" name="Ellipse 30"/>
          <p:cNvSpPr/>
          <p:nvPr/>
        </p:nvSpPr>
        <p:spPr>
          <a:xfrm>
            <a:off x="3238500" y="4191000"/>
            <a:ext cx="266700" cy="266700"/>
          </a:xfrm>
          <a:prstGeom prst="ellipse">
            <a:avLst/>
          </a:prstGeom>
          <a:solidFill>
            <a:srgbClr val="264DBF"/>
          </a:solidFill>
          <a:ln>
            <a:noFill/>
          </a:ln>
        </p:spPr>
      </p:sp>
      <p:sp>
        <p:nvSpPr>
          <p:cNvPr id="31" name="TextBox 31"/>
          <p:cNvSpPr txBox="1"/>
          <p:nvPr/>
        </p:nvSpPr>
        <p:spPr>
          <a:xfrm>
            <a:off x="3304590" y="4243864"/>
            <a:ext cx="134519" cy="249364"/>
          </a:xfrm>
          <a:prstGeom prst="rect">
            <a:avLst/>
          </a:prstGeom>
          <a:noFill/>
          <a:ln>
            <a:noFill/>
          </a:ln>
        </p:spPr>
        <p:txBody>
          <a:bodyPr wrap="none" lIns="0" tIns="0" rIns="0" bIns="0" anchor="t" anchorCtr="0">
            <a:spAutoFit/>
          </a:bodyPr>
          <a:lstStyle/>
          <a:p>
            <a:pPr algn="ctr"/>
            <a:r>
              <a:rPr lang="en-US" sz="1280" b="1" dirty="0">
                <a:solidFill>
                  <a:srgbClr val="FFFFFF"/>
                </a:solidFill>
                <a:latin typeface="Zen Kaku Gothic New"/>
                <a:ea typeface="Zen Kaku Gothic New"/>
                <a:cs typeface="Zen Kaku Gothic New"/>
              </a:rPr>
              <a:t>4</a:t>
            </a:r>
          </a:p>
        </p:txBody>
      </p:sp>
      <p:sp>
        <p:nvSpPr>
          <p:cNvPr id="32" name="TextBox 32"/>
          <p:cNvSpPr txBox="1"/>
          <p:nvPr/>
        </p:nvSpPr>
        <p:spPr>
          <a:xfrm>
            <a:off x="3668649" y="42114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モードインジケータ</a:t>
            </a:r>
          </a:p>
        </p:txBody>
      </p:sp>
      <p:sp>
        <p:nvSpPr>
          <p:cNvPr id="33" name="TextBox 33"/>
          <p:cNvSpPr txBox="1"/>
          <p:nvPr/>
        </p:nvSpPr>
        <p:spPr>
          <a:xfrm>
            <a:off x="3669411" y="4513421"/>
            <a:ext cx="589616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現在の権限モードが出ます。クリックで切り替えます。</a:t>
            </a:r>
          </a:p>
        </p:txBody>
      </p:sp>
      <p:sp>
        <p:nvSpPr>
          <p:cNvPr id="34" name="Line 34"/>
          <p:cNvSpPr/>
          <p:nvPr/>
        </p:nvSpPr>
        <p:spPr>
          <a:xfrm>
            <a:off x="3200400" y="4914900"/>
            <a:ext cx="8382000" cy="9525"/>
          </a:xfrm>
          <a:custGeom>
            <a:avLst/>
            <a:gdLst/>
            <a:ahLst/>
            <a:cxnLst/>
            <a:rect l="l" t="t" r="r" b="b"/>
            <a:pathLst>
              <a:path w="8382000" h="9525">
                <a:moveTo>
                  <a:pt x="0" y="0"/>
                </a:moveTo>
                <a:lnTo>
                  <a:pt x="8382000" y="0"/>
                </a:lnTo>
              </a:path>
            </a:pathLst>
          </a:custGeom>
          <a:noFill/>
          <a:ln w="9525">
            <a:solidFill>
              <a:srgbClr val="E3E7EA"/>
            </a:solidFill>
          </a:ln>
        </p:spPr>
      </p:sp>
      <p:sp>
        <p:nvSpPr>
          <p:cNvPr id="35" name="TextBox 35"/>
          <p:cNvSpPr txBox="1"/>
          <p:nvPr/>
        </p:nvSpPr>
        <p:spPr>
          <a:xfrm>
            <a:off x="3193161" y="5065871"/>
            <a:ext cx="7072503"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Context usage は自動圧縮までの残量の割合を出します。</a:t>
            </a:r>
          </a:p>
          <a:p>
            <a:pPr algn="l">
              <a:lnSpc>
                <a:spcPts val="2250"/>
              </a:lnSpc>
            </a:pPr>
            <a:r>
              <a:rPr lang="zh-CN" sz="1420" dirty="0">
                <a:solidFill>
                  <a:srgbClr val="484848"/>
                </a:solidFill>
                <a:latin typeface="Zen Kaku Gothic New"/>
                <a:ea typeface="Zen Kaku Gothic New"/>
                <a:cs typeface="Zen Kaku Gothic New"/>
              </a:rPr>
              <a:t>選択範囲インジケータの目に斜線は、選択が隠れている状態です。</a:t>
            </a:r>
          </a:p>
          <a:p>
            <a:pPr algn="l">
              <a:lnSpc>
                <a:spcPts val="2250"/>
              </a:lnSpc>
            </a:pPr>
            <a:r>
              <a:rPr lang="zh-CN" sz="1420" dirty="0">
                <a:solidFill>
                  <a:srgbClr val="484848"/>
                </a:solidFill>
                <a:latin typeface="Zen Kaku Gothic New"/>
                <a:ea typeface="Zen Kaku Gothic New"/>
                <a:cs typeface="Zen Kaku Gothic New"/>
              </a:rPr>
              <a:t>差分ビューはエディタ領域に、元の内容と並べて出ます。</a:t>
            </a:r>
          </a:p>
          <a:p>
            <a:pPr algn="l">
              <a:lnSpc>
                <a:spcPts val="2250"/>
              </a:lnSpc>
            </a:pPr>
            <a:r>
              <a:rPr lang="zh-CN" sz="1420" dirty="0">
                <a:solidFill>
                  <a:srgbClr val="484848"/>
                </a:solidFill>
                <a:latin typeface="Zen Kaku Gothic New"/>
                <a:ea typeface="Zen Kaku Gothic New"/>
                <a:cs typeface="Zen Kaku Gothic New"/>
              </a:rPr>
              <a:t>Account &amp; Usage はコマンドメニューから開きます。</a:t>
            </a:r>
          </a:p>
        </p:txBody>
      </p:sp>
      <p:sp>
        <p:nvSpPr>
          <p:cNvPr id="36" name="TextBox 36"/>
          <p:cNvSpPr txBox="1"/>
          <p:nvPr/>
        </p:nvSpPr>
        <p:spPr>
          <a:xfrm>
            <a:off x="602361" y="6380321"/>
            <a:ext cx="819734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実機のパネル。この例のモードは Edit automatically、既定は Manual</a:t>
            </a:r>
          </a:p>
        </p:txBody>
      </p:sp>
      <p:sp>
        <p:nvSpPr>
          <p:cNvPr id="37" name="TextBox 3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64</a:t>
            </a:r>
          </a:p>
        </p:txBody>
      </p:sp>
    </p:spTree>
  </p:cSld>
  <p:clrMapOvr>
    <a:masterClrMapping/>
  </p:clrMapOvr>
  <p:transition xmlns:p14="http://schemas.microsoft.com/office/powerpoint/2010/main" p14:dur="400">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705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拡張と CLI の違い</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603189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本研修は</a:t>
            </a:r>
            <a:r>
              <a:rPr lang="zh-CN" sz="2480" b="1" dirty="0">
                <a:solidFill>
                  <a:srgbClr val="264DBF"/>
                </a:solidFill>
                <a:latin typeface="Zen Kaku Gothic New"/>
                <a:ea typeface="Zen Kaku Gothic New"/>
                <a:cs typeface="Zen Kaku Gothic New"/>
              </a:rPr>
              <a:t>拡張だけ</a:t>
            </a:r>
            <a:r>
              <a:rPr lang="zh-CN" sz="2480" b="1" dirty="0">
                <a:solidFill>
                  <a:srgbClr val="000000"/>
                </a:solidFill>
                <a:latin typeface="Zen Kaku Gothic New"/>
                <a:ea typeface="Zen Kaku Gothic New"/>
                <a:cs typeface="Zen Kaku Gothic New"/>
              </a:rPr>
              <a:t>で進めます。</a:t>
            </a:r>
          </a:p>
        </p:txBody>
      </p:sp>
      <p:sp>
        <p:nvSpPr>
          <p:cNvPr id="7" name="TextBox 7"/>
          <p:cNvSpPr txBox="1"/>
          <p:nvPr/>
        </p:nvSpPr>
        <p:spPr>
          <a:xfrm>
            <a:off x="597027" y="1694974"/>
            <a:ext cx="931415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ターミナルで claude と打つ場面はありません。</a:t>
            </a:r>
          </a:p>
        </p:txBody>
      </p:sp>
      <p:sp>
        <p:nvSpPr>
          <p:cNvPr id="8" name="Rectangle 8"/>
          <p:cNvSpPr/>
          <p:nvPr/>
        </p:nvSpPr>
        <p:spPr>
          <a:xfrm>
            <a:off x="609600" y="2381250"/>
            <a:ext cx="5334000" cy="3143250"/>
          </a:xfrm>
          <a:prstGeom prst="roundRect">
            <a:avLst>
              <a:gd name="adj" fmla="val 3030"/>
            </a:avLst>
          </a:prstGeom>
          <a:solidFill>
            <a:srgbClr val="F3F3F3"/>
          </a:solidFill>
          <a:ln>
            <a:noFill/>
          </a:ln>
        </p:spPr>
      </p:sp>
      <p:sp>
        <p:nvSpPr>
          <p:cNvPr id="9" name="Rectangle 9"/>
          <p:cNvSpPr/>
          <p:nvPr/>
        </p:nvSpPr>
        <p:spPr>
          <a:xfrm>
            <a:off x="609600" y="2381250"/>
            <a:ext cx="5334000" cy="495300"/>
          </a:xfrm>
          <a:prstGeom prst="roundRect">
            <a:avLst>
              <a:gd name="adj" fmla="val 19231"/>
            </a:avLst>
          </a:prstGeom>
          <a:solidFill>
            <a:srgbClr val="999999"/>
          </a:solidFill>
          <a:ln>
            <a:noFill/>
          </a:ln>
        </p:spPr>
      </p:sp>
      <p:sp>
        <p:nvSpPr>
          <p:cNvPr id="10" name="TextBox 10"/>
          <p:cNvSpPr txBox="1"/>
          <p:nvPr/>
        </p:nvSpPr>
        <p:spPr>
          <a:xfrm>
            <a:off x="868299" y="2544604"/>
            <a:ext cx="3956094"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CLI（本研修では使いません）</a:t>
            </a:r>
          </a:p>
        </p:txBody>
      </p:sp>
      <p:sp>
        <p:nvSpPr>
          <p:cNvPr id="11" name="Rectangle 11"/>
          <p:cNvSpPr/>
          <p:nvPr/>
        </p:nvSpPr>
        <p:spPr>
          <a:xfrm>
            <a:off x="6248400" y="2381250"/>
            <a:ext cx="5334000" cy="3143250"/>
          </a:xfrm>
          <a:prstGeom prst="roundRect">
            <a:avLst>
              <a:gd name="adj" fmla="val 3030"/>
            </a:avLst>
          </a:prstGeom>
          <a:solidFill>
            <a:srgbClr val="EEF6F7"/>
          </a:solidFill>
          <a:ln>
            <a:noFill/>
          </a:ln>
        </p:spPr>
      </p:sp>
      <p:sp>
        <p:nvSpPr>
          <p:cNvPr id="12" name="Rectangle 12"/>
          <p:cNvSpPr/>
          <p:nvPr/>
        </p:nvSpPr>
        <p:spPr>
          <a:xfrm>
            <a:off x="6248400" y="2381250"/>
            <a:ext cx="5334000" cy="495300"/>
          </a:xfrm>
          <a:prstGeom prst="roundRect">
            <a:avLst>
              <a:gd name="adj" fmla="val 19231"/>
            </a:avLst>
          </a:prstGeom>
          <a:solidFill>
            <a:srgbClr val="47BCC6"/>
          </a:solidFill>
          <a:ln>
            <a:noFill/>
          </a:ln>
        </p:spPr>
      </p:sp>
      <p:sp>
        <p:nvSpPr>
          <p:cNvPr id="13" name="TextBox 13"/>
          <p:cNvSpPr txBox="1"/>
          <p:nvPr/>
        </p:nvSpPr>
        <p:spPr>
          <a:xfrm>
            <a:off x="6507099" y="2544604"/>
            <a:ext cx="3106538"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VS Code 拡張（本研修）</a:t>
            </a:r>
          </a:p>
        </p:txBody>
      </p:sp>
      <p:sp>
        <p:nvSpPr>
          <p:cNvPr id="14" name="TextBox 14"/>
          <p:cNvSpPr txBox="1"/>
          <p:nvPr/>
        </p:nvSpPr>
        <p:spPr>
          <a:xfrm>
            <a:off x="868680" y="30384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コマンドとスキル</a:t>
            </a:r>
          </a:p>
        </p:txBody>
      </p:sp>
      <p:sp>
        <p:nvSpPr>
          <p:cNvPr id="15" name="TextBox 15"/>
          <p:cNvSpPr txBox="1"/>
          <p:nvPr/>
        </p:nvSpPr>
        <p:spPr>
          <a:xfrm>
            <a:off x="869061" y="3294221"/>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すべて使えます</a:t>
            </a:r>
          </a:p>
        </p:txBody>
      </p:sp>
      <p:sp>
        <p:nvSpPr>
          <p:cNvPr id="16" name="TextBox 16"/>
          <p:cNvSpPr txBox="1"/>
          <p:nvPr/>
        </p:nvSpPr>
        <p:spPr>
          <a:xfrm>
            <a:off x="6507480" y="30384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コマンドとスキル</a:t>
            </a:r>
          </a:p>
        </p:txBody>
      </p:sp>
      <p:sp>
        <p:nvSpPr>
          <p:cNvPr id="17" name="TextBox 17"/>
          <p:cNvSpPr txBox="1"/>
          <p:nvPr/>
        </p:nvSpPr>
        <p:spPr>
          <a:xfrm>
            <a:off x="6507861" y="3294221"/>
            <a:ext cx="35082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一部です。/ を押して確認します</a:t>
            </a:r>
          </a:p>
        </p:txBody>
      </p:sp>
      <p:sp>
        <p:nvSpPr>
          <p:cNvPr id="18" name="TextBox 18"/>
          <p:cNvSpPr txBox="1"/>
          <p:nvPr/>
        </p:nvSpPr>
        <p:spPr>
          <a:xfrm>
            <a:off x="868680" y="3667125"/>
            <a:ext cx="257756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MCP サーバーの設定</a:t>
            </a:r>
          </a:p>
        </p:txBody>
      </p:sp>
      <p:sp>
        <p:nvSpPr>
          <p:cNvPr id="19" name="TextBox 19"/>
          <p:cNvSpPr txBox="1"/>
          <p:nvPr/>
        </p:nvSpPr>
        <p:spPr>
          <a:xfrm>
            <a:off x="869061" y="3922871"/>
            <a:ext cx="14260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設定できます</a:t>
            </a:r>
          </a:p>
        </p:txBody>
      </p:sp>
      <p:sp>
        <p:nvSpPr>
          <p:cNvPr id="20" name="TextBox 20"/>
          <p:cNvSpPr txBox="1"/>
          <p:nvPr/>
        </p:nvSpPr>
        <p:spPr>
          <a:xfrm>
            <a:off x="6507480" y="3667125"/>
            <a:ext cx="257756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MCP サーバーの設定</a:t>
            </a:r>
          </a:p>
        </p:txBody>
      </p:sp>
      <p:sp>
        <p:nvSpPr>
          <p:cNvPr id="21" name="TextBox 21"/>
          <p:cNvSpPr txBox="1"/>
          <p:nvPr/>
        </p:nvSpPr>
        <p:spPr>
          <a:xfrm>
            <a:off x="6507861" y="3922871"/>
            <a:ext cx="32376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一部です。/mcp で管理します</a:t>
            </a:r>
          </a:p>
        </p:txBody>
      </p:sp>
      <p:sp>
        <p:nvSpPr>
          <p:cNvPr id="22" name="TextBox 22"/>
          <p:cNvSpPr txBox="1"/>
          <p:nvPr/>
        </p:nvSpPr>
        <p:spPr>
          <a:xfrm>
            <a:off x="868680" y="4295775"/>
            <a:ext cx="303161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 のシェルショートカット</a:t>
            </a:r>
          </a:p>
        </p:txBody>
      </p:sp>
      <p:sp>
        <p:nvSpPr>
          <p:cNvPr id="23" name="TextBox 23"/>
          <p:cNvSpPr txBox="1"/>
          <p:nvPr/>
        </p:nvSpPr>
        <p:spPr>
          <a:xfrm>
            <a:off x="869061" y="4551521"/>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あります</a:t>
            </a:r>
          </a:p>
        </p:txBody>
      </p:sp>
      <p:sp>
        <p:nvSpPr>
          <p:cNvPr id="24" name="TextBox 24"/>
          <p:cNvSpPr txBox="1"/>
          <p:nvPr/>
        </p:nvSpPr>
        <p:spPr>
          <a:xfrm>
            <a:off x="6507480" y="4295775"/>
            <a:ext cx="303161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 のシェルショートカット</a:t>
            </a:r>
          </a:p>
        </p:txBody>
      </p:sp>
      <p:sp>
        <p:nvSpPr>
          <p:cNvPr id="25" name="TextBox 25"/>
          <p:cNvSpPr txBox="1"/>
          <p:nvPr/>
        </p:nvSpPr>
        <p:spPr>
          <a:xfrm>
            <a:off x="6507861" y="4551521"/>
            <a:ext cx="11908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ありません</a:t>
            </a:r>
          </a:p>
        </p:txBody>
      </p:sp>
      <p:sp>
        <p:nvSpPr>
          <p:cNvPr id="26" name="TextBox 26"/>
          <p:cNvSpPr txBox="1"/>
          <p:nvPr/>
        </p:nvSpPr>
        <p:spPr>
          <a:xfrm>
            <a:off x="868680" y="4924425"/>
            <a:ext cx="10687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Tab 補完</a:t>
            </a:r>
          </a:p>
        </p:txBody>
      </p:sp>
      <p:sp>
        <p:nvSpPr>
          <p:cNvPr id="27" name="TextBox 27"/>
          <p:cNvSpPr txBox="1"/>
          <p:nvPr/>
        </p:nvSpPr>
        <p:spPr>
          <a:xfrm>
            <a:off x="869061" y="5180171"/>
            <a:ext cx="9555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あります</a:t>
            </a:r>
          </a:p>
        </p:txBody>
      </p:sp>
      <p:sp>
        <p:nvSpPr>
          <p:cNvPr id="28" name="TextBox 28"/>
          <p:cNvSpPr txBox="1"/>
          <p:nvPr/>
        </p:nvSpPr>
        <p:spPr>
          <a:xfrm>
            <a:off x="6507480" y="4924425"/>
            <a:ext cx="10687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Tab 補完</a:t>
            </a:r>
          </a:p>
        </p:txBody>
      </p:sp>
      <p:sp>
        <p:nvSpPr>
          <p:cNvPr id="29" name="TextBox 29"/>
          <p:cNvSpPr txBox="1"/>
          <p:nvPr/>
        </p:nvSpPr>
        <p:spPr>
          <a:xfrm>
            <a:off x="6507861" y="5180171"/>
            <a:ext cx="11908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ありません</a:t>
            </a:r>
          </a:p>
        </p:txBody>
      </p:sp>
      <p:sp>
        <p:nvSpPr>
          <p:cNvPr id="30" name="Rectangle 30"/>
          <p:cNvSpPr/>
          <p:nvPr/>
        </p:nvSpPr>
        <p:spPr>
          <a:xfrm>
            <a:off x="609600" y="5715000"/>
            <a:ext cx="10972800" cy="762000"/>
          </a:xfrm>
          <a:prstGeom prst="roundRect">
            <a:avLst>
              <a:gd name="adj" fmla="val 7500"/>
            </a:avLst>
          </a:prstGeom>
          <a:solidFill>
            <a:srgbClr val="EEF6F7"/>
          </a:solidFill>
          <a:ln>
            <a:noFill/>
          </a:ln>
        </p:spPr>
      </p:sp>
      <p:sp>
        <p:nvSpPr>
          <p:cNvPr id="31" name="Rectangle 31"/>
          <p:cNvSpPr/>
          <p:nvPr/>
        </p:nvSpPr>
        <p:spPr>
          <a:xfrm>
            <a:off x="609600" y="5715000"/>
            <a:ext cx="57150" cy="762000"/>
          </a:xfrm>
          <a:prstGeom prst="rect">
            <a:avLst/>
          </a:prstGeom>
          <a:solidFill>
            <a:srgbClr val="47BCC6"/>
          </a:solidFill>
          <a:ln>
            <a:noFill/>
          </a:ln>
        </p:spPr>
      </p:sp>
      <p:sp>
        <p:nvSpPr>
          <p:cNvPr id="32" name="TextBox 32"/>
          <p:cNvSpPr txBox="1"/>
          <p:nvPr/>
        </p:nvSpPr>
        <p:spPr>
          <a:xfrm>
            <a:off x="869061" y="5999321"/>
            <a:ext cx="1035177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設定と会話履歴は拡張と CLI で共有されます。拡張が内包する CLI は PATH に入りません。</a:t>
            </a:r>
          </a:p>
        </p:txBody>
      </p:sp>
      <p:sp>
        <p:nvSpPr>
          <p:cNvPr id="33" name="TextBox 3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65</a:t>
            </a:r>
          </a:p>
        </p:txBody>
      </p:sp>
    </p:spTree>
  </p:cSld>
  <p:clrMapOvr>
    <a:masterClrMapping/>
  </p:clrMapOvr>
  <p:transition xmlns:p14="http://schemas.microsoft.com/office/powerpoint/2010/main" p14:dur="400">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パネルの置き場所</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41652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置き場所は3通りです。研修では</a:t>
            </a:r>
            <a:r>
              <a:rPr lang="zh-CN" sz="2480" b="1" dirty="0">
                <a:solidFill>
                  <a:srgbClr val="264DBF"/>
                </a:solidFill>
                <a:latin typeface="Zen Kaku Gothic New"/>
                <a:ea typeface="Zen Kaku Gothic New"/>
                <a:cs typeface="Zen Kaku Gothic New"/>
              </a:rPr>
              <a:t>右サイドバー</a:t>
            </a:r>
            <a:r>
              <a:rPr lang="zh-CN" sz="2480" b="1" dirty="0">
                <a:solidFill>
                  <a:srgbClr val="000000"/>
                </a:solidFill>
                <a:latin typeface="Zen Kaku Gothic New"/>
                <a:ea typeface="Zen Kaku Gothic New"/>
                <a:cs typeface="Zen Kaku Gothic New"/>
              </a:rPr>
              <a:t>を使います。</a:t>
            </a:r>
          </a:p>
        </p:txBody>
      </p:sp>
      <p:sp>
        <p:nvSpPr>
          <p:cNvPr id="7" name="Rectangle 7"/>
          <p:cNvSpPr/>
          <p:nvPr/>
        </p:nvSpPr>
        <p:spPr>
          <a:xfrm>
            <a:off x="666750" y="2019300"/>
            <a:ext cx="6477000" cy="3819525"/>
          </a:xfrm>
          <a:prstGeom prst="roundRect">
            <a:avLst>
              <a:gd name="adj" fmla="val 2494"/>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1962150"/>
            <a:ext cx="6477000" cy="3819525"/>
          </a:xfrm>
          <a:prstGeom prst="rect">
            <a:avLst/>
          </a:prstGeom>
        </p:spPr>
      </p:pic>
      <p:sp>
        <p:nvSpPr>
          <p:cNvPr id="9" name="Rectangle 9"/>
          <p:cNvSpPr/>
          <p:nvPr/>
        </p:nvSpPr>
        <p:spPr>
          <a:xfrm>
            <a:off x="609600" y="1962150"/>
            <a:ext cx="6477000" cy="3819525"/>
          </a:xfrm>
          <a:prstGeom prst="roundRect">
            <a:avLst>
              <a:gd name="adj" fmla="val 2494"/>
            </a:avLst>
          </a:prstGeom>
          <a:noFill/>
          <a:ln w="14288">
            <a:solidFill>
              <a:srgbClr val="E3E7EA"/>
            </a:solidFill>
          </a:ln>
        </p:spPr>
      </p:sp>
      <p:sp>
        <p:nvSpPr>
          <p:cNvPr id="10" name="TextBox 10"/>
          <p:cNvSpPr txBox="1"/>
          <p:nvPr/>
        </p:nvSpPr>
        <p:spPr>
          <a:xfrm>
            <a:off x="602361" y="5923121"/>
            <a:ext cx="539034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パネルを右サイドバーに置いた状態（実機）</a:t>
            </a:r>
          </a:p>
        </p:txBody>
      </p:sp>
      <p:sp>
        <p:nvSpPr>
          <p:cNvPr id="11" name="Ellipse 11"/>
          <p:cNvSpPr/>
          <p:nvPr/>
        </p:nvSpPr>
        <p:spPr>
          <a:xfrm>
            <a:off x="7505700" y="2324100"/>
            <a:ext cx="152400" cy="152400"/>
          </a:xfrm>
          <a:prstGeom prst="ellipse">
            <a:avLst/>
          </a:prstGeom>
          <a:solidFill>
            <a:srgbClr val="47BCC6"/>
          </a:solidFill>
          <a:ln>
            <a:noFill/>
          </a:ln>
        </p:spPr>
      </p:sp>
      <p:sp>
        <p:nvSpPr>
          <p:cNvPr id="12" name="TextBox 12"/>
          <p:cNvSpPr txBox="1"/>
          <p:nvPr/>
        </p:nvSpPr>
        <p:spPr>
          <a:xfrm>
            <a:off x="7764399" y="228742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右サイドバー</a:t>
            </a:r>
          </a:p>
        </p:txBody>
      </p:sp>
      <p:sp>
        <p:nvSpPr>
          <p:cNvPr id="13" name="TextBox 13"/>
          <p:cNvSpPr txBox="1"/>
          <p:nvPr/>
        </p:nvSpPr>
        <p:spPr>
          <a:xfrm>
            <a:off x="7765161" y="2570321"/>
            <a:ext cx="2106606"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Secondary sidebar</a:t>
            </a:r>
          </a:p>
        </p:txBody>
      </p:sp>
      <p:sp>
        <p:nvSpPr>
          <p:cNvPr id="14" name="TextBox 14"/>
          <p:cNvSpPr txBox="1"/>
          <p:nvPr/>
        </p:nvSpPr>
        <p:spPr>
          <a:xfrm>
            <a:off x="7765161" y="283702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コードを書きながら常に見えます。</a:t>
            </a:r>
          </a:p>
        </p:txBody>
      </p:sp>
      <p:sp>
        <p:nvSpPr>
          <p:cNvPr id="15" name="Ellipse 15"/>
          <p:cNvSpPr/>
          <p:nvPr/>
        </p:nvSpPr>
        <p:spPr>
          <a:xfrm>
            <a:off x="7505700" y="3467100"/>
            <a:ext cx="152400" cy="152400"/>
          </a:xfrm>
          <a:prstGeom prst="ellipse">
            <a:avLst/>
          </a:prstGeom>
          <a:solidFill>
            <a:srgbClr val="47BCC6"/>
          </a:solidFill>
          <a:ln>
            <a:noFill/>
          </a:ln>
        </p:spPr>
      </p:sp>
      <p:sp>
        <p:nvSpPr>
          <p:cNvPr id="16" name="TextBox 16"/>
          <p:cNvSpPr txBox="1"/>
          <p:nvPr/>
        </p:nvSpPr>
        <p:spPr>
          <a:xfrm>
            <a:off x="7764399" y="3430429"/>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左サイドバー</a:t>
            </a:r>
          </a:p>
        </p:txBody>
      </p:sp>
      <p:sp>
        <p:nvSpPr>
          <p:cNvPr id="17" name="TextBox 17"/>
          <p:cNvSpPr txBox="1"/>
          <p:nvPr/>
        </p:nvSpPr>
        <p:spPr>
          <a:xfrm>
            <a:off x="7765161" y="3713321"/>
            <a:ext cx="1835991"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Primary sidebar</a:t>
            </a:r>
          </a:p>
        </p:txBody>
      </p:sp>
      <p:sp>
        <p:nvSpPr>
          <p:cNvPr id="18" name="TextBox 18"/>
          <p:cNvSpPr txBox="1"/>
          <p:nvPr/>
        </p:nvSpPr>
        <p:spPr>
          <a:xfrm>
            <a:off x="7765161" y="3980021"/>
            <a:ext cx="344678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Explorer と同じ側に置きます。</a:t>
            </a:r>
          </a:p>
        </p:txBody>
      </p:sp>
      <p:sp>
        <p:nvSpPr>
          <p:cNvPr id="19" name="Ellipse 19"/>
          <p:cNvSpPr/>
          <p:nvPr/>
        </p:nvSpPr>
        <p:spPr>
          <a:xfrm>
            <a:off x="7505700" y="4610100"/>
            <a:ext cx="152400" cy="152400"/>
          </a:xfrm>
          <a:prstGeom prst="ellipse">
            <a:avLst/>
          </a:prstGeom>
          <a:solidFill>
            <a:srgbClr val="47BCC6"/>
          </a:solidFill>
          <a:ln>
            <a:noFill/>
          </a:ln>
        </p:spPr>
      </p:sp>
      <p:sp>
        <p:nvSpPr>
          <p:cNvPr id="20" name="TextBox 20"/>
          <p:cNvSpPr txBox="1"/>
          <p:nvPr/>
        </p:nvSpPr>
        <p:spPr>
          <a:xfrm>
            <a:off x="7764399" y="457342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エディタ領域のタブ</a:t>
            </a:r>
          </a:p>
        </p:txBody>
      </p:sp>
      <p:sp>
        <p:nvSpPr>
          <p:cNvPr id="21" name="TextBox 21"/>
          <p:cNvSpPr txBox="1"/>
          <p:nvPr/>
        </p:nvSpPr>
        <p:spPr>
          <a:xfrm>
            <a:off x="7765161" y="4856321"/>
            <a:ext cx="1330257"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Editor area</a:t>
            </a:r>
          </a:p>
        </p:txBody>
      </p:sp>
      <p:sp>
        <p:nvSpPr>
          <p:cNvPr id="22" name="TextBox 22"/>
          <p:cNvSpPr txBox="1"/>
          <p:nvPr/>
        </p:nvSpPr>
        <p:spPr>
          <a:xfrm>
            <a:off x="7765161" y="512302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ファイルと並べて開きます。</a:t>
            </a:r>
          </a:p>
        </p:txBody>
      </p:sp>
      <p:sp>
        <p:nvSpPr>
          <p:cNvPr id="23" name="TextBox 23"/>
          <p:cNvSpPr txBox="1"/>
          <p:nvPr/>
        </p:nvSpPr>
        <p:spPr>
          <a:xfrm>
            <a:off x="7460361" y="571357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移動はパネルのタブをドラッグします。</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66</a:t>
            </a:r>
          </a:p>
        </p:txBody>
      </p:sp>
    </p:spTree>
  </p:cSld>
  <p:clrMapOvr>
    <a:masterClrMapping/>
  </p:clrMapOvr>
  <p:transition xmlns:p14="http://schemas.microsoft.com/office/powerpoint/2010/main" p14:dur="400">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差分の流れ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560284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編集の提案は差分で出ます。</a:t>
            </a:r>
          </a:p>
        </p:txBody>
      </p:sp>
      <p:sp>
        <p:nvSpPr>
          <p:cNvPr id="7" name="TextBox 7"/>
          <p:cNvSpPr txBox="1"/>
          <p:nvPr/>
        </p:nvSpPr>
        <p:spPr>
          <a:xfrm>
            <a:off x="597027" y="1694974"/>
            <a:ext cx="8842198"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受け入れる・却下する・言い直す</a:t>
            </a:r>
            <a:r>
              <a:rPr lang="zh-CN" sz="2480" b="1" dirty="0">
                <a:solidFill>
                  <a:srgbClr val="000000"/>
                </a:solidFill>
                <a:latin typeface="Zen Kaku Gothic New"/>
                <a:ea typeface="Zen Kaku Gothic New"/>
                <a:cs typeface="Zen Kaku Gothic New"/>
              </a:rPr>
              <a:t>の3択です。</a:t>
            </a:r>
          </a:p>
        </p:txBody>
      </p:sp>
      <p:sp>
        <p:nvSpPr>
          <p:cNvPr id="8" name="Rectangle 8"/>
          <p:cNvSpPr/>
          <p:nvPr/>
        </p:nvSpPr>
        <p:spPr>
          <a:xfrm>
            <a:off x="990600" y="2381250"/>
            <a:ext cx="2381250" cy="838200"/>
          </a:xfrm>
          <a:prstGeom prst="roundRect">
            <a:avLst>
              <a:gd name="adj" fmla="val 11364"/>
            </a:avLst>
          </a:prstGeom>
          <a:solidFill>
            <a:srgbClr val="EEF6F7"/>
          </a:solidFill>
          <a:ln w="14288">
            <a:solidFill>
              <a:srgbClr val="47BCC6"/>
            </a:solidFill>
          </a:ln>
        </p:spPr>
      </p:sp>
      <p:sp>
        <p:nvSpPr>
          <p:cNvPr id="9" name="TextBox 9"/>
          <p:cNvSpPr txBox="1"/>
          <p:nvPr/>
        </p:nvSpPr>
        <p:spPr>
          <a:xfrm>
            <a:off x="1523524" y="2714625"/>
            <a:ext cx="1315402"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依頼を書く</a:t>
            </a:r>
          </a:p>
        </p:txBody>
      </p:sp>
      <p:sp>
        <p:nvSpPr>
          <p:cNvPr id="10" name="Rectangle 10"/>
          <p:cNvSpPr/>
          <p:nvPr/>
        </p:nvSpPr>
        <p:spPr>
          <a:xfrm>
            <a:off x="3943350" y="2381250"/>
            <a:ext cx="2381250" cy="838200"/>
          </a:xfrm>
          <a:prstGeom prst="roundRect">
            <a:avLst>
              <a:gd name="adj" fmla="val 11364"/>
            </a:avLst>
          </a:prstGeom>
          <a:solidFill>
            <a:srgbClr val="EEF6F7"/>
          </a:solidFill>
          <a:ln w="14288">
            <a:solidFill>
              <a:srgbClr val="47BCC6"/>
            </a:solidFill>
          </a:ln>
        </p:spPr>
      </p:sp>
      <p:sp>
        <p:nvSpPr>
          <p:cNvPr id="11" name="TextBox 11"/>
          <p:cNvSpPr txBox="1"/>
          <p:nvPr/>
        </p:nvSpPr>
        <p:spPr>
          <a:xfrm>
            <a:off x="4476274" y="2714625"/>
            <a:ext cx="1315402"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編集を提案</a:t>
            </a:r>
          </a:p>
        </p:txBody>
      </p:sp>
      <p:sp>
        <p:nvSpPr>
          <p:cNvPr id="12" name="Rectangle 12"/>
          <p:cNvSpPr/>
          <p:nvPr/>
        </p:nvSpPr>
        <p:spPr>
          <a:xfrm>
            <a:off x="6896100" y="2381250"/>
            <a:ext cx="2381250" cy="838200"/>
          </a:xfrm>
          <a:prstGeom prst="roundRect">
            <a:avLst>
              <a:gd name="adj" fmla="val 11364"/>
            </a:avLst>
          </a:prstGeom>
          <a:solidFill>
            <a:srgbClr val="EEF6F7"/>
          </a:solidFill>
          <a:ln w="14288">
            <a:solidFill>
              <a:srgbClr val="47BCC6"/>
            </a:solidFill>
          </a:ln>
        </p:spPr>
      </p:sp>
      <p:sp>
        <p:nvSpPr>
          <p:cNvPr id="13" name="TextBox 13"/>
          <p:cNvSpPr txBox="1"/>
          <p:nvPr/>
        </p:nvSpPr>
        <p:spPr>
          <a:xfrm>
            <a:off x="7038975" y="2714625"/>
            <a:ext cx="2095500"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差分を並べて表示</a:t>
            </a:r>
          </a:p>
        </p:txBody>
      </p:sp>
      <p:sp>
        <p:nvSpPr>
          <p:cNvPr id="14" name="Line 14"/>
          <p:cNvSpPr/>
          <p:nvPr/>
        </p:nvSpPr>
        <p:spPr>
          <a:xfrm>
            <a:off x="3448050" y="2800350"/>
            <a:ext cx="323850" cy="9525"/>
          </a:xfrm>
          <a:custGeom>
            <a:avLst/>
            <a:gdLst/>
            <a:ahLst/>
            <a:cxnLst/>
            <a:rect l="l" t="t" r="r" b="b"/>
            <a:pathLst>
              <a:path w="323850" h="9525">
                <a:moveTo>
                  <a:pt x="0" y="0"/>
                </a:moveTo>
                <a:lnTo>
                  <a:pt x="323850" y="0"/>
                </a:lnTo>
              </a:path>
            </a:pathLst>
          </a:custGeom>
          <a:noFill/>
          <a:ln w="19050">
            <a:solidFill>
              <a:srgbClr val="264DBF"/>
            </a:solidFill>
          </a:ln>
        </p:spPr>
      </p:sp>
      <p:sp>
        <p:nvSpPr>
          <p:cNvPr id="15" name="Polygon 15"/>
          <p:cNvSpPr/>
          <p:nvPr/>
        </p:nvSpPr>
        <p:spPr>
          <a:xfrm>
            <a:off x="3771900" y="2724150"/>
            <a:ext cx="171450" cy="152400"/>
          </a:xfrm>
          <a:custGeom>
            <a:avLst/>
            <a:gdLst/>
            <a:ahLst/>
            <a:cxnLst/>
            <a:rect l="l" t="t" r="r" b="b"/>
            <a:pathLst>
              <a:path w="171450" h="152400">
                <a:moveTo>
                  <a:pt x="0" y="0"/>
                </a:moveTo>
                <a:lnTo>
                  <a:pt x="171450" y="76200"/>
                </a:lnTo>
                <a:lnTo>
                  <a:pt x="0" y="152400"/>
                </a:lnTo>
                <a:close/>
              </a:path>
            </a:pathLst>
          </a:custGeom>
          <a:solidFill>
            <a:srgbClr val="264DBF"/>
          </a:solidFill>
          <a:ln>
            <a:noFill/>
          </a:ln>
        </p:spPr>
      </p:sp>
      <p:sp>
        <p:nvSpPr>
          <p:cNvPr id="16" name="Line 16"/>
          <p:cNvSpPr/>
          <p:nvPr/>
        </p:nvSpPr>
        <p:spPr>
          <a:xfrm>
            <a:off x="6400800" y="2800350"/>
            <a:ext cx="323850" cy="9525"/>
          </a:xfrm>
          <a:custGeom>
            <a:avLst/>
            <a:gdLst/>
            <a:ahLst/>
            <a:cxnLst/>
            <a:rect l="l" t="t" r="r" b="b"/>
            <a:pathLst>
              <a:path w="323850" h="9525">
                <a:moveTo>
                  <a:pt x="0" y="0"/>
                </a:moveTo>
                <a:lnTo>
                  <a:pt x="323850" y="0"/>
                </a:lnTo>
              </a:path>
            </a:pathLst>
          </a:custGeom>
          <a:noFill/>
          <a:ln w="19050">
            <a:solidFill>
              <a:srgbClr val="264DBF"/>
            </a:solidFill>
          </a:ln>
        </p:spPr>
      </p:sp>
      <p:sp>
        <p:nvSpPr>
          <p:cNvPr id="17" name="Polygon 17"/>
          <p:cNvSpPr/>
          <p:nvPr/>
        </p:nvSpPr>
        <p:spPr>
          <a:xfrm>
            <a:off x="6724650" y="2724150"/>
            <a:ext cx="171450" cy="152400"/>
          </a:xfrm>
          <a:custGeom>
            <a:avLst/>
            <a:gdLst/>
            <a:ahLst/>
            <a:cxnLst/>
            <a:rect l="l" t="t" r="r" b="b"/>
            <a:pathLst>
              <a:path w="171450" h="152400">
                <a:moveTo>
                  <a:pt x="0" y="0"/>
                </a:moveTo>
                <a:lnTo>
                  <a:pt x="171450" y="76200"/>
                </a:lnTo>
                <a:lnTo>
                  <a:pt x="0" y="152400"/>
                </a:lnTo>
                <a:close/>
              </a:path>
            </a:pathLst>
          </a:custGeom>
          <a:solidFill>
            <a:srgbClr val="264DBF"/>
          </a:solidFill>
          <a:ln>
            <a:noFill/>
          </a:ln>
        </p:spPr>
      </p:sp>
      <p:sp>
        <p:nvSpPr>
          <p:cNvPr id="18" name="Line 18"/>
          <p:cNvSpPr/>
          <p:nvPr/>
        </p:nvSpPr>
        <p:spPr>
          <a:xfrm>
            <a:off x="8086725" y="3219450"/>
            <a:ext cx="9525" cy="400050"/>
          </a:xfrm>
          <a:custGeom>
            <a:avLst/>
            <a:gdLst/>
            <a:ahLst/>
            <a:cxnLst/>
            <a:rect l="l" t="t" r="r" b="b"/>
            <a:pathLst>
              <a:path w="9525" h="400050">
                <a:moveTo>
                  <a:pt x="0" y="0"/>
                </a:moveTo>
                <a:lnTo>
                  <a:pt x="0" y="400050"/>
                </a:lnTo>
              </a:path>
            </a:pathLst>
          </a:custGeom>
          <a:noFill/>
          <a:ln w="19050">
            <a:solidFill>
              <a:srgbClr val="264DBF"/>
            </a:solidFill>
          </a:ln>
        </p:spPr>
      </p:sp>
      <p:sp>
        <p:nvSpPr>
          <p:cNvPr id="19" name="Line 19"/>
          <p:cNvSpPr/>
          <p:nvPr/>
        </p:nvSpPr>
        <p:spPr>
          <a:xfrm>
            <a:off x="2609850" y="3619500"/>
            <a:ext cx="6972300" cy="9525"/>
          </a:xfrm>
          <a:custGeom>
            <a:avLst/>
            <a:gdLst/>
            <a:ahLst/>
            <a:cxnLst/>
            <a:rect l="l" t="t" r="r" b="b"/>
            <a:pathLst>
              <a:path w="6972300" h="9525">
                <a:moveTo>
                  <a:pt x="0" y="0"/>
                </a:moveTo>
                <a:lnTo>
                  <a:pt x="6972300" y="0"/>
                </a:lnTo>
              </a:path>
            </a:pathLst>
          </a:custGeom>
          <a:noFill/>
          <a:ln w="19050">
            <a:solidFill>
              <a:srgbClr val="264DBF"/>
            </a:solidFill>
          </a:ln>
        </p:spPr>
      </p:sp>
      <p:sp>
        <p:nvSpPr>
          <p:cNvPr id="20" name="Line 20"/>
          <p:cNvSpPr/>
          <p:nvPr/>
        </p:nvSpPr>
        <p:spPr>
          <a:xfrm>
            <a:off x="2609850" y="3619500"/>
            <a:ext cx="9525" cy="304800"/>
          </a:xfrm>
          <a:custGeom>
            <a:avLst/>
            <a:gdLst/>
            <a:ahLst/>
            <a:cxnLst/>
            <a:rect l="l" t="t" r="r" b="b"/>
            <a:pathLst>
              <a:path w="9525" h="304800">
                <a:moveTo>
                  <a:pt x="0" y="0"/>
                </a:moveTo>
                <a:lnTo>
                  <a:pt x="0" y="304800"/>
                </a:lnTo>
              </a:path>
            </a:pathLst>
          </a:custGeom>
          <a:noFill/>
          <a:ln w="19050">
            <a:solidFill>
              <a:srgbClr val="264DBF"/>
            </a:solidFill>
          </a:ln>
        </p:spPr>
      </p:sp>
      <p:sp>
        <p:nvSpPr>
          <p:cNvPr id="21" name="Polygon 21"/>
          <p:cNvSpPr/>
          <p:nvPr/>
        </p:nvSpPr>
        <p:spPr>
          <a:xfrm>
            <a:off x="2533650" y="3924300"/>
            <a:ext cx="152400" cy="171450"/>
          </a:xfrm>
          <a:custGeom>
            <a:avLst/>
            <a:gdLst/>
            <a:ahLst/>
            <a:cxnLst/>
            <a:rect l="l" t="t" r="r" b="b"/>
            <a:pathLst>
              <a:path w="152400" h="171450">
                <a:moveTo>
                  <a:pt x="0" y="0"/>
                </a:moveTo>
                <a:lnTo>
                  <a:pt x="76200" y="171450"/>
                </a:lnTo>
                <a:lnTo>
                  <a:pt x="152400" y="0"/>
                </a:lnTo>
                <a:close/>
              </a:path>
            </a:pathLst>
          </a:custGeom>
          <a:solidFill>
            <a:srgbClr val="264DBF"/>
          </a:solidFill>
          <a:ln>
            <a:noFill/>
          </a:ln>
        </p:spPr>
      </p:sp>
      <p:sp>
        <p:nvSpPr>
          <p:cNvPr id="22" name="Line 22"/>
          <p:cNvSpPr/>
          <p:nvPr/>
        </p:nvSpPr>
        <p:spPr>
          <a:xfrm>
            <a:off x="6096000" y="3619500"/>
            <a:ext cx="9525" cy="304800"/>
          </a:xfrm>
          <a:custGeom>
            <a:avLst/>
            <a:gdLst/>
            <a:ahLst/>
            <a:cxnLst/>
            <a:rect l="l" t="t" r="r" b="b"/>
            <a:pathLst>
              <a:path w="9525" h="304800">
                <a:moveTo>
                  <a:pt x="0" y="0"/>
                </a:moveTo>
                <a:lnTo>
                  <a:pt x="0" y="304800"/>
                </a:lnTo>
              </a:path>
            </a:pathLst>
          </a:custGeom>
          <a:noFill/>
          <a:ln w="19050">
            <a:solidFill>
              <a:srgbClr val="264DBF"/>
            </a:solidFill>
          </a:ln>
        </p:spPr>
      </p:sp>
      <p:sp>
        <p:nvSpPr>
          <p:cNvPr id="23" name="Polygon 23"/>
          <p:cNvSpPr/>
          <p:nvPr/>
        </p:nvSpPr>
        <p:spPr>
          <a:xfrm>
            <a:off x="6019800" y="3924300"/>
            <a:ext cx="152400" cy="171450"/>
          </a:xfrm>
          <a:custGeom>
            <a:avLst/>
            <a:gdLst/>
            <a:ahLst/>
            <a:cxnLst/>
            <a:rect l="l" t="t" r="r" b="b"/>
            <a:pathLst>
              <a:path w="152400" h="171450">
                <a:moveTo>
                  <a:pt x="0" y="0"/>
                </a:moveTo>
                <a:lnTo>
                  <a:pt x="76200" y="171450"/>
                </a:lnTo>
                <a:lnTo>
                  <a:pt x="152400" y="0"/>
                </a:lnTo>
                <a:close/>
              </a:path>
            </a:pathLst>
          </a:custGeom>
          <a:solidFill>
            <a:srgbClr val="264DBF"/>
          </a:solidFill>
          <a:ln>
            <a:noFill/>
          </a:ln>
        </p:spPr>
      </p:sp>
      <p:sp>
        <p:nvSpPr>
          <p:cNvPr id="24" name="Line 24"/>
          <p:cNvSpPr/>
          <p:nvPr/>
        </p:nvSpPr>
        <p:spPr>
          <a:xfrm>
            <a:off x="9582150" y="3619500"/>
            <a:ext cx="9525" cy="304800"/>
          </a:xfrm>
          <a:custGeom>
            <a:avLst/>
            <a:gdLst/>
            <a:ahLst/>
            <a:cxnLst/>
            <a:rect l="l" t="t" r="r" b="b"/>
            <a:pathLst>
              <a:path w="9525" h="304800">
                <a:moveTo>
                  <a:pt x="0" y="0"/>
                </a:moveTo>
                <a:lnTo>
                  <a:pt x="0" y="304800"/>
                </a:lnTo>
              </a:path>
            </a:pathLst>
          </a:custGeom>
          <a:noFill/>
          <a:ln w="19050">
            <a:solidFill>
              <a:srgbClr val="264DBF"/>
            </a:solidFill>
          </a:ln>
        </p:spPr>
      </p:sp>
      <p:sp>
        <p:nvSpPr>
          <p:cNvPr id="25" name="Polygon 25"/>
          <p:cNvSpPr/>
          <p:nvPr/>
        </p:nvSpPr>
        <p:spPr>
          <a:xfrm>
            <a:off x="9505950" y="3924300"/>
            <a:ext cx="152400" cy="171450"/>
          </a:xfrm>
          <a:custGeom>
            <a:avLst/>
            <a:gdLst/>
            <a:ahLst/>
            <a:cxnLst/>
            <a:rect l="l" t="t" r="r" b="b"/>
            <a:pathLst>
              <a:path w="152400" h="171450">
                <a:moveTo>
                  <a:pt x="0" y="0"/>
                </a:moveTo>
                <a:lnTo>
                  <a:pt x="76200" y="171450"/>
                </a:lnTo>
                <a:lnTo>
                  <a:pt x="152400" y="0"/>
                </a:lnTo>
                <a:close/>
              </a:path>
            </a:pathLst>
          </a:custGeom>
          <a:solidFill>
            <a:srgbClr val="264DBF"/>
          </a:solidFill>
          <a:ln>
            <a:noFill/>
          </a:ln>
        </p:spPr>
      </p:sp>
      <p:sp>
        <p:nvSpPr>
          <p:cNvPr id="26" name="Rectangle 26"/>
          <p:cNvSpPr/>
          <p:nvPr/>
        </p:nvSpPr>
        <p:spPr>
          <a:xfrm>
            <a:off x="1133475" y="4095750"/>
            <a:ext cx="2952750" cy="1047750"/>
          </a:xfrm>
          <a:prstGeom prst="roundRect">
            <a:avLst>
              <a:gd name="adj" fmla="val 9091"/>
            </a:avLst>
          </a:prstGeom>
          <a:solidFill>
            <a:srgbClr val="F7F9FA"/>
          </a:solidFill>
          <a:ln w="14288">
            <a:solidFill>
              <a:srgbClr val="E3E7EA"/>
            </a:solidFill>
          </a:ln>
        </p:spPr>
      </p:sp>
      <p:sp>
        <p:nvSpPr>
          <p:cNvPr id="27" name="TextBox 27"/>
          <p:cNvSpPr txBox="1"/>
          <p:nvPr/>
        </p:nvSpPr>
        <p:spPr>
          <a:xfrm>
            <a:off x="1919264" y="4382929"/>
            <a:ext cx="1381173"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受け入れる</a:t>
            </a:r>
          </a:p>
        </p:txBody>
      </p:sp>
      <p:sp>
        <p:nvSpPr>
          <p:cNvPr id="28" name="TextBox 28"/>
          <p:cNvSpPr txBox="1"/>
          <p:nvPr/>
        </p:nvSpPr>
        <p:spPr>
          <a:xfrm>
            <a:off x="1426274" y="4703921"/>
            <a:ext cx="236715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そのまま反映します。</a:t>
            </a:r>
          </a:p>
        </p:txBody>
      </p:sp>
      <p:sp>
        <p:nvSpPr>
          <p:cNvPr id="29" name="Rectangle 29"/>
          <p:cNvSpPr/>
          <p:nvPr/>
        </p:nvSpPr>
        <p:spPr>
          <a:xfrm>
            <a:off x="4619625" y="4095750"/>
            <a:ext cx="2952750" cy="1047750"/>
          </a:xfrm>
          <a:prstGeom prst="roundRect">
            <a:avLst>
              <a:gd name="adj" fmla="val 9091"/>
            </a:avLst>
          </a:prstGeom>
          <a:solidFill>
            <a:srgbClr val="F7F9FA"/>
          </a:solidFill>
          <a:ln w="14288">
            <a:solidFill>
              <a:srgbClr val="E3E7EA"/>
            </a:solidFill>
          </a:ln>
        </p:spPr>
      </p:sp>
      <p:sp>
        <p:nvSpPr>
          <p:cNvPr id="30" name="TextBox 30"/>
          <p:cNvSpPr txBox="1"/>
          <p:nvPr/>
        </p:nvSpPr>
        <p:spPr>
          <a:xfrm>
            <a:off x="5541931" y="4382929"/>
            <a:ext cx="110813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却下する</a:t>
            </a:r>
          </a:p>
        </p:txBody>
      </p:sp>
      <p:sp>
        <p:nvSpPr>
          <p:cNvPr id="31" name="TextBox 31"/>
          <p:cNvSpPr txBox="1"/>
          <p:nvPr/>
        </p:nvSpPr>
        <p:spPr>
          <a:xfrm>
            <a:off x="4559522" y="4703921"/>
            <a:ext cx="3072956"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反映せず、指示し直します。</a:t>
            </a:r>
          </a:p>
        </p:txBody>
      </p:sp>
      <p:sp>
        <p:nvSpPr>
          <p:cNvPr id="32" name="Rectangle 32"/>
          <p:cNvSpPr/>
          <p:nvPr/>
        </p:nvSpPr>
        <p:spPr>
          <a:xfrm>
            <a:off x="8105775" y="4095750"/>
            <a:ext cx="2952750" cy="1047750"/>
          </a:xfrm>
          <a:prstGeom prst="roundRect">
            <a:avLst>
              <a:gd name="adj" fmla="val 9091"/>
            </a:avLst>
          </a:prstGeom>
          <a:solidFill>
            <a:srgbClr val="F7F9FA"/>
          </a:solidFill>
          <a:ln w="14288">
            <a:solidFill>
              <a:srgbClr val="E3E7EA"/>
            </a:solidFill>
          </a:ln>
        </p:spPr>
      </p:sp>
      <p:sp>
        <p:nvSpPr>
          <p:cNvPr id="33" name="TextBox 33"/>
          <p:cNvSpPr txBox="1"/>
          <p:nvPr/>
        </p:nvSpPr>
        <p:spPr>
          <a:xfrm>
            <a:off x="8345495" y="4382929"/>
            <a:ext cx="2473309"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代わりの指示を出す</a:t>
            </a:r>
          </a:p>
        </p:txBody>
      </p:sp>
      <p:sp>
        <p:nvSpPr>
          <p:cNvPr id="34" name="TextBox 34"/>
          <p:cNvSpPr txBox="1"/>
          <p:nvPr/>
        </p:nvSpPr>
        <p:spPr>
          <a:xfrm>
            <a:off x="8163306" y="4703921"/>
            <a:ext cx="283768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どうしたいかを伝えます。</a:t>
            </a:r>
          </a:p>
        </p:txBody>
      </p:sp>
      <p:sp>
        <p:nvSpPr>
          <p:cNvPr id="35" name="Rectangle 35"/>
          <p:cNvSpPr/>
          <p:nvPr/>
        </p:nvSpPr>
        <p:spPr>
          <a:xfrm>
            <a:off x="609600" y="5410200"/>
            <a:ext cx="10972800" cy="990600"/>
          </a:xfrm>
          <a:prstGeom prst="roundRect">
            <a:avLst>
              <a:gd name="adj" fmla="val 5769"/>
            </a:avLst>
          </a:prstGeom>
          <a:solidFill>
            <a:srgbClr val="EEF6F7"/>
          </a:solidFill>
          <a:ln>
            <a:noFill/>
          </a:ln>
        </p:spPr>
      </p:sp>
      <p:sp>
        <p:nvSpPr>
          <p:cNvPr id="36" name="Rectangle 36"/>
          <p:cNvSpPr/>
          <p:nvPr/>
        </p:nvSpPr>
        <p:spPr>
          <a:xfrm>
            <a:off x="609600" y="5410200"/>
            <a:ext cx="57150" cy="990600"/>
          </a:xfrm>
          <a:prstGeom prst="rect">
            <a:avLst/>
          </a:prstGeom>
          <a:solidFill>
            <a:srgbClr val="47BCC6"/>
          </a:solidFill>
          <a:ln>
            <a:noFill/>
          </a:ln>
        </p:spPr>
      </p:sp>
      <p:sp>
        <p:nvSpPr>
          <p:cNvPr id="37" name="TextBox 37"/>
          <p:cNvSpPr txBox="1"/>
          <p:nvPr/>
        </p:nvSpPr>
        <p:spPr>
          <a:xfrm>
            <a:off x="869061" y="5656421"/>
            <a:ext cx="9107567"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差分ビューの中で直してから受け入れると、手を入れたことが Claude に伝わります。</a:t>
            </a:r>
          </a:p>
          <a:p>
            <a:pPr algn="l">
              <a:lnSpc>
                <a:spcPts val="2400"/>
              </a:lnSpc>
            </a:pPr>
            <a:r>
              <a:rPr lang="zh-CN" sz="1420" dirty="0">
                <a:solidFill>
                  <a:srgbClr val="000000"/>
                </a:solidFill>
                <a:latin typeface="Zen Kaku Gothic New"/>
                <a:ea typeface="Zen Kaku Gothic New"/>
                <a:cs typeface="Zen Kaku Gothic New"/>
              </a:rPr>
              <a:t>設定 autosave は既定で有効で、読み書きの前に自動保存されます。</a:t>
            </a:r>
          </a:p>
        </p:txBody>
      </p:sp>
      <p:sp>
        <p:nvSpPr>
          <p:cNvPr id="38" name="TextBox 3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67</a:t>
            </a:r>
          </a:p>
        </p:txBody>
      </p:sp>
    </p:spTree>
  </p:cSld>
  <p:clrMapOvr>
    <a:masterClrMapping/>
  </p:clrMapOvr>
  <p:transition xmlns:p14="http://schemas.microsoft.com/office/powerpoint/2010/main" p14:dur="400">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権限モード</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49224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モードは </a:t>
            </a:r>
            <a:r>
              <a:rPr lang="en-US" sz="2480" b="1" dirty="0">
                <a:solidFill>
                  <a:srgbClr val="264DBF"/>
                </a:solidFill>
                <a:latin typeface="Zen Kaku Gothic New"/>
                <a:ea typeface="Zen Kaku Gothic New"/>
                <a:cs typeface="Zen Kaku Gothic New"/>
              </a:rPr>
              <a:t>Manual / Plan / Edit automatically</a:t>
            </a:r>
            <a:r>
              <a:rPr lang="zh-CN" sz="2480" b="1" dirty="0">
                <a:solidFill>
                  <a:srgbClr val="000000"/>
                </a:solidFill>
                <a:latin typeface="Zen Kaku Gothic New"/>
                <a:ea typeface="Zen Kaku Gothic New"/>
                <a:cs typeface="Zen Kaku Gothic New"/>
              </a:rPr>
              <a:t xml:space="preserve"> の3つです。</a:t>
            </a:r>
          </a:p>
        </p:txBody>
      </p:sp>
      <p:sp>
        <p:nvSpPr>
          <p:cNvPr id="7" name="Rectangle 7"/>
          <p:cNvSpPr/>
          <p:nvPr/>
        </p:nvSpPr>
        <p:spPr>
          <a:xfrm>
            <a:off x="666750" y="1924050"/>
            <a:ext cx="5448300" cy="3248025"/>
          </a:xfrm>
          <a:prstGeom prst="roundRect">
            <a:avLst>
              <a:gd name="adj" fmla="val 2933"/>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13529" y="1866900"/>
            <a:ext cx="5440442" cy="3248025"/>
          </a:xfrm>
          <a:prstGeom prst="rect">
            <a:avLst/>
          </a:prstGeom>
        </p:spPr>
      </p:pic>
      <p:sp>
        <p:nvSpPr>
          <p:cNvPr id="9" name="Rectangle 9"/>
          <p:cNvSpPr/>
          <p:nvPr/>
        </p:nvSpPr>
        <p:spPr>
          <a:xfrm>
            <a:off x="609600" y="1866900"/>
            <a:ext cx="5448300" cy="3248025"/>
          </a:xfrm>
          <a:prstGeom prst="roundRect">
            <a:avLst>
              <a:gd name="adj" fmla="val 2933"/>
            </a:avLst>
          </a:prstGeom>
          <a:noFill/>
          <a:ln w="14288">
            <a:solidFill>
              <a:srgbClr val="E3E7EA"/>
            </a:solidFill>
          </a:ln>
        </p:spPr>
      </p:sp>
      <p:sp>
        <p:nvSpPr>
          <p:cNvPr id="10" name="TextBox 10"/>
          <p:cNvSpPr txBox="1"/>
          <p:nvPr/>
        </p:nvSpPr>
        <p:spPr>
          <a:xfrm>
            <a:off x="602361" y="5237321"/>
            <a:ext cx="7282886"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公式ドキュメント。VS Code はモードセレクタを使うと記載</a:t>
            </a:r>
          </a:p>
        </p:txBody>
      </p:sp>
      <p:sp>
        <p:nvSpPr>
          <p:cNvPr id="11" name="Ellipse 11"/>
          <p:cNvSpPr/>
          <p:nvPr/>
        </p:nvSpPr>
        <p:spPr>
          <a:xfrm>
            <a:off x="6438900" y="2152650"/>
            <a:ext cx="152400" cy="152400"/>
          </a:xfrm>
          <a:prstGeom prst="ellipse">
            <a:avLst/>
          </a:prstGeom>
          <a:solidFill>
            <a:srgbClr val="47BCC6"/>
          </a:solidFill>
          <a:ln>
            <a:noFill/>
          </a:ln>
        </p:spPr>
      </p:sp>
      <p:sp>
        <p:nvSpPr>
          <p:cNvPr id="12" name="TextBox 12"/>
          <p:cNvSpPr txBox="1"/>
          <p:nvPr/>
        </p:nvSpPr>
        <p:spPr>
          <a:xfrm>
            <a:off x="6697599" y="2115979"/>
            <a:ext cx="202087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Manual（既定）</a:t>
            </a:r>
          </a:p>
        </p:txBody>
      </p:sp>
      <p:sp>
        <p:nvSpPr>
          <p:cNvPr id="13" name="TextBox 13"/>
          <p:cNvSpPr txBox="1"/>
          <p:nvPr/>
        </p:nvSpPr>
        <p:spPr>
          <a:xfrm>
            <a:off x="6698361" y="243697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読み取りだけが確認なしで動きます。</a:t>
            </a:r>
          </a:p>
        </p:txBody>
      </p:sp>
      <p:sp>
        <p:nvSpPr>
          <p:cNvPr id="14" name="Ellipse 14"/>
          <p:cNvSpPr/>
          <p:nvPr/>
        </p:nvSpPr>
        <p:spPr>
          <a:xfrm>
            <a:off x="6438900" y="3257550"/>
            <a:ext cx="152400" cy="152400"/>
          </a:xfrm>
          <a:prstGeom prst="ellipse">
            <a:avLst/>
          </a:prstGeom>
          <a:solidFill>
            <a:srgbClr val="47BCC6"/>
          </a:solidFill>
          <a:ln>
            <a:noFill/>
          </a:ln>
        </p:spPr>
      </p:sp>
      <p:sp>
        <p:nvSpPr>
          <p:cNvPr id="15" name="TextBox 15"/>
          <p:cNvSpPr txBox="1"/>
          <p:nvPr/>
        </p:nvSpPr>
        <p:spPr>
          <a:xfrm>
            <a:off x="6697599" y="3220879"/>
            <a:ext cx="558657"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Plan</a:t>
            </a:r>
          </a:p>
        </p:txBody>
      </p:sp>
      <p:sp>
        <p:nvSpPr>
          <p:cNvPr id="16" name="TextBox 16"/>
          <p:cNvSpPr txBox="1"/>
          <p:nvPr/>
        </p:nvSpPr>
        <p:spPr>
          <a:xfrm>
            <a:off x="6698361" y="354187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読み取り中心。編集の前に計画を出します。</a:t>
            </a:r>
          </a:p>
        </p:txBody>
      </p:sp>
      <p:sp>
        <p:nvSpPr>
          <p:cNvPr id="17" name="Ellipse 17"/>
          <p:cNvSpPr/>
          <p:nvPr/>
        </p:nvSpPr>
        <p:spPr>
          <a:xfrm>
            <a:off x="6438900" y="4362450"/>
            <a:ext cx="152400" cy="152400"/>
          </a:xfrm>
          <a:prstGeom prst="ellipse">
            <a:avLst/>
          </a:prstGeom>
          <a:solidFill>
            <a:srgbClr val="47BCC6"/>
          </a:solidFill>
          <a:ln>
            <a:noFill/>
          </a:ln>
        </p:spPr>
      </p:sp>
      <p:sp>
        <p:nvSpPr>
          <p:cNvPr id="18" name="TextBox 18"/>
          <p:cNvSpPr txBox="1"/>
          <p:nvPr/>
        </p:nvSpPr>
        <p:spPr>
          <a:xfrm>
            <a:off x="6697599" y="4325779"/>
            <a:ext cx="2443288"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Edit automatically</a:t>
            </a:r>
          </a:p>
        </p:txBody>
      </p:sp>
      <p:sp>
        <p:nvSpPr>
          <p:cNvPr id="19" name="TextBox 19"/>
          <p:cNvSpPr txBox="1"/>
          <p:nvPr/>
        </p:nvSpPr>
        <p:spPr>
          <a:xfrm>
            <a:off x="6698361" y="4646771"/>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読み取りとファイル編集が確認なしで動きます。</a:t>
            </a:r>
          </a:p>
        </p:txBody>
      </p:sp>
      <p:sp>
        <p:nvSpPr>
          <p:cNvPr id="20" name="Rectangle 20"/>
          <p:cNvSpPr/>
          <p:nvPr/>
        </p:nvSpPr>
        <p:spPr>
          <a:xfrm>
            <a:off x="609600" y="5562600"/>
            <a:ext cx="10972800" cy="990600"/>
          </a:xfrm>
          <a:prstGeom prst="roundRect">
            <a:avLst>
              <a:gd name="adj" fmla="val 5769"/>
            </a:avLst>
          </a:prstGeom>
          <a:solidFill>
            <a:srgbClr val="EEF6F7"/>
          </a:solidFill>
          <a:ln>
            <a:noFill/>
          </a:ln>
        </p:spPr>
      </p:sp>
      <p:sp>
        <p:nvSpPr>
          <p:cNvPr id="21" name="Rectangle 21"/>
          <p:cNvSpPr/>
          <p:nvPr/>
        </p:nvSpPr>
        <p:spPr>
          <a:xfrm>
            <a:off x="609600" y="5562600"/>
            <a:ext cx="57150" cy="990600"/>
          </a:xfrm>
          <a:prstGeom prst="rect">
            <a:avLst/>
          </a:prstGeom>
          <a:solidFill>
            <a:srgbClr val="47BCC6"/>
          </a:solidFill>
          <a:ln>
            <a:noFill/>
          </a:ln>
        </p:spPr>
      </p:sp>
      <p:sp>
        <p:nvSpPr>
          <p:cNvPr id="22" name="TextBox 22"/>
          <p:cNvSpPr txBox="1"/>
          <p:nvPr/>
        </p:nvSpPr>
        <p:spPr>
          <a:xfrm>
            <a:off x="869061" y="5808821"/>
            <a:ext cx="9425178"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切り替えは入力欄の下のモードインジケータをクリックします。</a:t>
            </a:r>
          </a:p>
          <a:p>
            <a:pPr algn="l">
              <a:lnSpc>
                <a:spcPts val="2400"/>
              </a:lnSpc>
            </a:pPr>
            <a:r>
              <a:rPr lang="zh-CN" sz="1420" dirty="0">
                <a:solidFill>
                  <a:srgbClr val="000000"/>
                </a:solidFill>
                <a:latin typeface="Zen Kaku Gothic New"/>
                <a:ea typeface="Zen Kaku Gothic New"/>
                <a:cs typeface="Zen Kaku Gothic New"/>
              </a:rPr>
              <a:t>チャットで頼んで変えるものではありません。CLI の Shift+Tab は拡張では使いません。</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68</a:t>
            </a:r>
          </a:p>
        </p:txBody>
      </p:sp>
    </p:spTree>
  </p:cSld>
  <p:clrMapOvr>
    <a:masterClrMapping/>
  </p:clrMapOvr>
  <p:transition xmlns:p14="http://schemas.microsoft.com/office/powerpoint/2010/main" p14:dur="400">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35141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Q5</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8650796"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VS Code 拡張で権限モードを切り替える操作はどれか。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4874181"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入力欄に「Plan モードにして」と入力する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54635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入力欄の下のモードインジケータをクリックする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455866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Shift+Tab を押してモードを循環させる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676275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コマンドパレットで Developer: Reload Window を実行する</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69</a:t>
            </a:r>
          </a:p>
        </p:txBody>
      </p:sp>
    </p:spTree>
  </p:cSld>
  <p:clrMapOvr>
    <a:masterClrMapping/>
  </p:clrMapOvr>
  <p:transition xmlns:p14="http://schemas.microsoft.com/office/powerpoint/2010/main" p14:dur="4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本日の流れ</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602361" y="1198721"/>
            <a:ext cx="9495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休憩 [10min] を4回と昼休憩 [60min] を別に挟み、予備を含めた総枠は [540min] です。</a:t>
            </a:r>
          </a:p>
        </p:txBody>
      </p:sp>
      <p:sp>
        <p:nvSpPr>
          <p:cNvPr id="7" name="Rectangle 7"/>
          <p:cNvSpPr/>
          <p:nvPr/>
        </p:nvSpPr>
        <p:spPr>
          <a:xfrm>
            <a:off x="609600" y="1543050"/>
            <a:ext cx="10744200" cy="381000"/>
          </a:xfrm>
          <a:prstGeom prst="rect">
            <a:avLst/>
          </a:prstGeom>
          <a:solidFill>
            <a:srgbClr val="0B2E33"/>
          </a:solidFill>
          <a:ln>
            <a:noFill/>
          </a:ln>
        </p:spPr>
      </p:sp>
      <p:sp>
        <p:nvSpPr>
          <p:cNvPr id="8" name="TextBox 8"/>
          <p:cNvSpPr txBox="1"/>
          <p:nvPr/>
        </p:nvSpPr>
        <p:spPr>
          <a:xfrm>
            <a:off x="830580" y="164782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項目</a:t>
            </a:r>
          </a:p>
        </p:txBody>
      </p:sp>
      <p:sp>
        <p:nvSpPr>
          <p:cNvPr id="9" name="TextBox 9"/>
          <p:cNvSpPr txBox="1"/>
          <p:nvPr/>
        </p:nvSpPr>
        <p:spPr>
          <a:xfrm>
            <a:off x="8374380" y="164782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区分</a:t>
            </a:r>
          </a:p>
        </p:txBody>
      </p:sp>
      <p:sp>
        <p:nvSpPr>
          <p:cNvPr id="10" name="TextBox 10"/>
          <p:cNvSpPr txBox="1"/>
          <p:nvPr/>
        </p:nvSpPr>
        <p:spPr>
          <a:xfrm>
            <a:off x="10597515" y="1647825"/>
            <a:ext cx="535305" cy="293370"/>
          </a:xfrm>
          <a:prstGeom prst="rect">
            <a:avLst/>
          </a:prstGeom>
          <a:noFill/>
          <a:ln>
            <a:noFill/>
          </a:ln>
        </p:spPr>
        <p:txBody>
          <a:bodyPr wrap="none" lIns="0" tIns="0" rIns="0" bIns="0" anchor="t" anchorCtr="0">
            <a:spAutoFit/>
          </a:bodyPr>
          <a:lstStyle/>
          <a:p>
            <a:pPr algn="r"/>
            <a:r>
              <a:rPr lang="zh-CN" sz="1500" b="1" dirty="0">
                <a:solidFill>
                  <a:srgbClr val="FFFFFF"/>
                </a:solidFill>
                <a:latin typeface="Zen Kaku Gothic New"/>
                <a:ea typeface="Zen Kaku Gothic New"/>
                <a:cs typeface="Zen Kaku Gothic New"/>
              </a:rPr>
              <a:t>所要</a:t>
            </a:r>
          </a:p>
        </p:txBody>
      </p:sp>
      <p:sp>
        <p:nvSpPr>
          <p:cNvPr id="11" name="Rectangle 11"/>
          <p:cNvSpPr/>
          <p:nvPr/>
        </p:nvSpPr>
        <p:spPr>
          <a:xfrm>
            <a:off x="609600" y="1924050"/>
            <a:ext cx="10744200" cy="333375"/>
          </a:xfrm>
          <a:prstGeom prst="rect">
            <a:avLst/>
          </a:prstGeom>
          <a:solidFill>
            <a:srgbClr val="FFFFFF"/>
          </a:solidFill>
          <a:ln>
            <a:noFill/>
          </a:ln>
        </p:spPr>
      </p:sp>
      <p:sp>
        <p:nvSpPr>
          <p:cNvPr id="12" name="TextBox 12"/>
          <p:cNvSpPr txBox="1"/>
          <p:nvPr/>
        </p:nvSpPr>
        <p:spPr>
          <a:xfrm>
            <a:off x="830961" y="1998821"/>
            <a:ext cx="542563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イントロダクション（講師紹介・ゴール・進め方）</a:t>
            </a:r>
          </a:p>
        </p:txBody>
      </p:sp>
      <p:sp>
        <p:nvSpPr>
          <p:cNvPr id="13" name="TextBox 13"/>
          <p:cNvSpPr txBox="1"/>
          <p:nvPr/>
        </p:nvSpPr>
        <p:spPr>
          <a:xfrm>
            <a:off x="8374761" y="1998821"/>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講義</a:t>
            </a:r>
          </a:p>
        </p:txBody>
      </p:sp>
      <p:sp>
        <p:nvSpPr>
          <p:cNvPr id="14" name="TextBox 14"/>
          <p:cNvSpPr txBox="1"/>
          <p:nvPr/>
        </p:nvSpPr>
        <p:spPr>
          <a:xfrm>
            <a:off x="10223944" y="1998821"/>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[12min]</a:t>
            </a:r>
          </a:p>
        </p:txBody>
      </p:sp>
      <p:sp>
        <p:nvSpPr>
          <p:cNvPr id="15" name="Rectangle 15"/>
          <p:cNvSpPr/>
          <p:nvPr/>
        </p:nvSpPr>
        <p:spPr>
          <a:xfrm>
            <a:off x="609600" y="2257425"/>
            <a:ext cx="10744200" cy="333375"/>
          </a:xfrm>
          <a:prstGeom prst="rect">
            <a:avLst/>
          </a:prstGeom>
          <a:solidFill>
            <a:srgbClr val="F7F9FA"/>
          </a:solidFill>
          <a:ln>
            <a:noFill/>
          </a:ln>
        </p:spPr>
      </p:sp>
      <p:sp>
        <p:nvSpPr>
          <p:cNvPr id="16" name="TextBox 16"/>
          <p:cNvSpPr txBox="1"/>
          <p:nvPr/>
        </p:nvSpPr>
        <p:spPr>
          <a:xfrm>
            <a:off x="830961" y="2332196"/>
            <a:ext cx="41472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準備 環境立ち上げと公式Skillのコピー</a:t>
            </a:r>
          </a:p>
        </p:txBody>
      </p:sp>
      <p:sp>
        <p:nvSpPr>
          <p:cNvPr id="17" name="TextBox 17"/>
          <p:cNvSpPr txBox="1"/>
          <p:nvPr/>
        </p:nvSpPr>
        <p:spPr>
          <a:xfrm>
            <a:off x="8374761" y="233219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準備</a:t>
            </a:r>
          </a:p>
        </p:txBody>
      </p:sp>
      <p:sp>
        <p:nvSpPr>
          <p:cNvPr id="18" name="TextBox 18"/>
          <p:cNvSpPr txBox="1"/>
          <p:nvPr/>
        </p:nvSpPr>
        <p:spPr>
          <a:xfrm>
            <a:off x="10223944" y="2332196"/>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[20min]</a:t>
            </a:r>
          </a:p>
        </p:txBody>
      </p:sp>
      <p:sp>
        <p:nvSpPr>
          <p:cNvPr id="19" name="Rectangle 19"/>
          <p:cNvSpPr/>
          <p:nvPr/>
        </p:nvSpPr>
        <p:spPr>
          <a:xfrm>
            <a:off x="609600" y="2590800"/>
            <a:ext cx="10744200" cy="333375"/>
          </a:xfrm>
          <a:prstGeom prst="rect">
            <a:avLst/>
          </a:prstGeom>
          <a:solidFill>
            <a:srgbClr val="FFFFFF"/>
          </a:solidFill>
          <a:ln>
            <a:noFill/>
          </a:ln>
        </p:spPr>
      </p:sp>
      <p:sp>
        <p:nvSpPr>
          <p:cNvPr id="20" name="TextBox 20"/>
          <p:cNvSpPr txBox="1"/>
          <p:nvPr/>
        </p:nvSpPr>
        <p:spPr>
          <a:xfrm>
            <a:off x="830961" y="2665571"/>
            <a:ext cx="2193417"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M1 画面の見どころ</a:t>
            </a:r>
          </a:p>
        </p:txBody>
      </p:sp>
      <p:sp>
        <p:nvSpPr>
          <p:cNvPr id="21" name="TextBox 21"/>
          <p:cNvSpPr txBox="1"/>
          <p:nvPr/>
        </p:nvSpPr>
        <p:spPr>
          <a:xfrm>
            <a:off x="8374761" y="2665571"/>
            <a:ext cx="1002601" cy="278702"/>
          </a:xfrm>
          <a:prstGeom prst="rect">
            <a:avLst/>
          </a:prstGeom>
          <a:noFill/>
          <a:ln>
            <a:noFill/>
          </a:ln>
        </p:spPr>
        <p:txBody>
          <a:bodyPr wrap="none" lIns="0" tIns="0" rIns="0" bIns="0" anchor="t" anchorCtr="0">
            <a:spAutoFit/>
          </a:bodyPr>
          <a:lstStyle/>
          <a:p>
            <a:pPr algn="l"/>
            <a:r>
              <a:rPr lang="zh-CN" sz="1420" b="1" dirty="0">
                <a:solidFill>
                  <a:srgbClr val="2F72DC"/>
                </a:solidFill>
                <a:latin typeface="Zen Kaku Gothic New"/>
                <a:ea typeface="Zen Kaku Gothic New"/>
                <a:cs typeface="Zen Kaku Gothic New"/>
              </a:rPr>
              <a:t>ミニ演習</a:t>
            </a:r>
          </a:p>
        </p:txBody>
      </p:sp>
      <p:sp>
        <p:nvSpPr>
          <p:cNvPr id="22" name="TextBox 22"/>
          <p:cNvSpPr txBox="1"/>
          <p:nvPr/>
        </p:nvSpPr>
        <p:spPr>
          <a:xfrm>
            <a:off x="10223944" y="2665571"/>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[10min]</a:t>
            </a:r>
          </a:p>
        </p:txBody>
      </p:sp>
      <p:sp>
        <p:nvSpPr>
          <p:cNvPr id="23" name="Rectangle 23"/>
          <p:cNvSpPr/>
          <p:nvPr/>
        </p:nvSpPr>
        <p:spPr>
          <a:xfrm>
            <a:off x="609600" y="2924175"/>
            <a:ext cx="10744200" cy="333375"/>
          </a:xfrm>
          <a:prstGeom prst="rect">
            <a:avLst/>
          </a:prstGeom>
          <a:solidFill>
            <a:srgbClr val="F7F9FA"/>
          </a:solidFill>
          <a:ln>
            <a:noFill/>
          </a:ln>
        </p:spPr>
      </p:sp>
      <p:sp>
        <p:nvSpPr>
          <p:cNvPr id="24" name="TextBox 24"/>
          <p:cNvSpPr txBox="1"/>
          <p:nvPr/>
        </p:nvSpPr>
        <p:spPr>
          <a:xfrm>
            <a:off x="830961" y="2998946"/>
            <a:ext cx="2725484"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章1 生成AI最新トレンド</a:t>
            </a:r>
          </a:p>
        </p:txBody>
      </p:sp>
      <p:sp>
        <p:nvSpPr>
          <p:cNvPr id="25" name="TextBox 25"/>
          <p:cNvSpPr txBox="1"/>
          <p:nvPr/>
        </p:nvSpPr>
        <p:spPr>
          <a:xfrm>
            <a:off x="8374761" y="299894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講義</a:t>
            </a:r>
          </a:p>
        </p:txBody>
      </p:sp>
      <p:sp>
        <p:nvSpPr>
          <p:cNvPr id="26" name="TextBox 26"/>
          <p:cNvSpPr txBox="1"/>
          <p:nvPr/>
        </p:nvSpPr>
        <p:spPr>
          <a:xfrm>
            <a:off x="10223944" y="2998946"/>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[28min]</a:t>
            </a:r>
          </a:p>
        </p:txBody>
      </p:sp>
      <p:sp>
        <p:nvSpPr>
          <p:cNvPr id="27" name="Rectangle 27"/>
          <p:cNvSpPr/>
          <p:nvPr/>
        </p:nvSpPr>
        <p:spPr>
          <a:xfrm>
            <a:off x="609600" y="3257550"/>
            <a:ext cx="10744200" cy="333375"/>
          </a:xfrm>
          <a:prstGeom prst="rect">
            <a:avLst/>
          </a:prstGeom>
          <a:solidFill>
            <a:srgbClr val="FFFFFF"/>
          </a:solidFill>
          <a:ln>
            <a:noFill/>
          </a:ln>
        </p:spPr>
      </p:sp>
      <p:sp>
        <p:nvSpPr>
          <p:cNvPr id="28" name="TextBox 28"/>
          <p:cNvSpPr txBox="1"/>
          <p:nvPr/>
        </p:nvSpPr>
        <p:spPr>
          <a:xfrm>
            <a:off x="830961" y="3332321"/>
            <a:ext cx="332662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章2 Claudeファミリーの現在地</a:t>
            </a:r>
          </a:p>
        </p:txBody>
      </p:sp>
      <p:sp>
        <p:nvSpPr>
          <p:cNvPr id="29" name="TextBox 29"/>
          <p:cNvSpPr txBox="1"/>
          <p:nvPr/>
        </p:nvSpPr>
        <p:spPr>
          <a:xfrm>
            <a:off x="8374761" y="3332321"/>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講義</a:t>
            </a:r>
          </a:p>
        </p:txBody>
      </p:sp>
      <p:sp>
        <p:nvSpPr>
          <p:cNvPr id="30" name="TextBox 30"/>
          <p:cNvSpPr txBox="1"/>
          <p:nvPr/>
        </p:nvSpPr>
        <p:spPr>
          <a:xfrm>
            <a:off x="10223944" y="3332321"/>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[22min]</a:t>
            </a:r>
          </a:p>
        </p:txBody>
      </p:sp>
      <p:sp>
        <p:nvSpPr>
          <p:cNvPr id="31" name="Rectangle 31"/>
          <p:cNvSpPr/>
          <p:nvPr/>
        </p:nvSpPr>
        <p:spPr>
          <a:xfrm>
            <a:off x="609600" y="3590925"/>
            <a:ext cx="10744200" cy="333375"/>
          </a:xfrm>
          <a:prstGeom prst="rect">
            <a:avLst/>
          </a:prstGeom>
          <a:solidFill>
            <a:srgbClr val="F7F9FA"/>
          </a:solidFill>
          <a:ln>
            <a:noFill/>
          </a:ln>
        </p:spPr>
      </p:sp>
      <p:sp>
        <p:nvSpPr>
          <p:cNvPr id="32" name="TextBox 32"/>
          <p:cNvSpPr txBox="1"/>
          <p:nvPr/>
        </p:nvSpPr>
        <p:spPr>
          <a:xfrm>
            <a:off x="830961" y="3665696"/>
            <a:ext cx="519832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章3 Claude Code の基礎（画面・モデル・文脈）</a:t>
            </a:r>
          </a:p>
        </p:txBody>
      </p:sp>
      <p:sp>
        <p:nvSpPr>
          <p:cNvPr id="33" name="TextBox 33"/>
          <p:cNvSpPr txBox="1"/>
          <p:nvPr/>
        </p:nvSpPr>
        <p:spPr>
          <a:xfrm>
            <a:off x="8374761" y="366569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講義</a:t>
            </a:r>
          </a:p>
        </p:txBody>
      </p:sp>
      <p:sp>
        <p:nvSpPr>
          <p:cNvPr id="34" name="TextBox 34"/>
          <p:cNvSpPr txBox="1"/>
          <p:nvPr/>
        </p:nvSpPr>
        <p:spPr>
          <a:xfrm>
            <a:off x="10223944" y="3665696"/>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[44min]</a:t>
            </a:r>
          </a:p>
        </p:txBody>
      </p:sp>
      <p:sp>
        <p:nvSpPr>
          <p:cNvPr id="35" name="Rectangle 35"/>
          <p:cNvSpPr/>
          <p:nvPr/>
        </p:nvSpPr>
        <p:spPr>
          <a:xfrm>
            <a:off x="609600" y="3924300"/>
            <a:ext cx="10744200" cy="333375"/>
          </a:xfrm>
          <a:prstGeom prst="rect">
            <a:avLst/>
          </a:prstGeom>
          <a:solidFill>
            <a:srgbClr val="FFFFFF"/>
          </a:solidFill>
          <a:ln>
            <a:noFill/>
          </a:ln>
        </p:spPr>
      </p:sp>
      <p:sp>
        <p:nvSpPr>
          <p:cNvPr id="36" name="TextBox 36"/>
          <p:cNvSpPr txBox="1"/>
          <p:nvPr/>
        </p:nvSpPr>
        <p:spPr>
          <a:xfrm>
            <a:off x="830961" y="3999071"/>
            <a:ext cx="501413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準備とM2・M3（ユーザー設定・statusLine）</a:t>
            </a:r>
          </a:p>
        </p:txBody>
      </p:sp>
      <p:sp>
        <p:nvSpPr>
          <p:cNvPr id="37" name="TextBox 37"/>
          <p:cNvSpPr txBox="1"/>
          <p:nvPr/>
        </p:nvSpPr>
        <p:spPr>
          <a:xfrm>
            <a:off x="8374761" y="3999071"/>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準備</a:t>
            </a:r>
          </a:p>
        </p:txBody>
      </p:sp>
      <p:sp>
        <p:nvSpPr>
          <p:cNvPr id="38" name="TextBox 38"/>
          <p:cNvSpPr txBox="1"/>
          <p:nvPr/>
        </p:nvSpPr>
        <p:spPr>
          <a:xfrm>
            <a:off x="10223944" y="3999071"/>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[28min]</a:t>
            </a:r>
          </a:p>
        </p:txBody>
      </p:sp>
      <p:sp>
        <p:nvSpPr>
          <p:cNvPr id="39" name="Rectangle 39"/>
          <p:cNvSpPr/>
          <p:nvPr/>
        </p:nvSpPr>
        <p:spPr>
          <a:xfrm>
            <a:off x="609600" y="4257675"/>
            <a:ext cx="10744200" cy="333375"/>
          </a:xfrm>
          <a:prstGeom prst="rect">
            <a:avLst/>
          </a:prstGeom>
          <a:solidFill>
            <a:srgbClr val="F7F9FA"/>
          </a:solidFill>
          <a:ln>
            <a:noFill/>
          </a:ln>
        </p:spPr>
      </p:sp>
      <p:sp>
        <p:nvSpPr>
          <p:cNvPr id="40" name="TextBox 40"/>
          <p:cNvSpPr txBox="1"/>
          <p:nvPr/>
        </p:nvSpPr>
        <p:spPr>
          <a:xfrm>
            <a:off x="830961" y="4332446"/>
            <a:ext cx="269652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章4 ハーネス3段階の地図</a:t>
            </a:r>
          </a:p>
        </p:txBody>
      </p:sp>
      <p:sp>
        <p:nvSpPr>
          <p:cNvPr id="41" name="TextBox 41"/>
          <p:cNvSpPr txBox="1"/>
          <p:nvPr/>
        </p:nvSpPr>
        <p:spPr>
          <a:xfrm>
            <a:off x="8374761" y="4332446"/>
            <a:ext cx="485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講義</a:t>
            </a:r>
          </a:p>
        </p:txBody>
      </p:sp>
      <p:sp>
        <p:nvSpPr>
          <p:cNvPr id="42" name="TextBox 42"/>
          <p:cNvSpPr txBox="1"/>
          <p:nvPr/>
        </p:nvSpPr>
        <p:spPr>
          <a:xfrm>
            <a:off x="10223944" y="4332446"/>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[12min]</a:t>
            </a:r>
          </a:p>
        </p:txBody>
      </p:sp>
      <p:sp>
        <p:nvSpPr>
          <p:cNvPr id="43" name="Rectangle 43"/>
          <p:cNvSpPr/>
          <p:nvPr/>
        </p:nvSpPr>
        <p:spPr>
          <a:xfrm>
            <a:off x="609600" y="4591050"/>
            <a:ext cx="10744200" cy="333375"/>
          </a:xfrm>
          <a:prstGeom prst="rect">
            <a:avLst/>
          </a:prstGeom>
          <a:solidFill>
            <a:srgbClr val="FFFFFF"/>
          </a:solidFill>
          <a:ln>
            <a:noFill/>
          </a:ln>
        </p:spPr>
      </p:sp>
      <p:sp>
        <p:nvSpPr>
          <p:cNvPr id="44" name="TextBox 44"/>
          <p:cNvSpPr txBox="1"/>
          <p:nvPr/>
        </p:nvSpPr>
        <p:spPr>
          <a:xfrm>
            <a:off x="830961" y="4665821"/>
            <a:ext cx="300720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演習1 Lv1 集計ツールとM4</a:t>
            </a:r>
          </a:p>
        </p:txBody>
      </p:sp>
      <p:sp>
        <p:nvSpPr>
          <p:cNvPr id="45" name="TextBox 45"/>
          <p:cNvSpPr txBox="1"/>
          <p:nvPr/>
        </p:nvSpPr>
        <p:spPr>
          <a:xfrm>
            <a:off x="8374761" y="4665821"/>
            <a:ext cx="508540" cy="278702"/>
          </a:xfrm>
          <a:prstGeom prst="rect">
            <a:avLst/>
          </a:prstGeom>
          <a:noFill/>
          <a:ln>
            <a:noFill/>
          </a:ln>
        </p:spPr>
        <p:txBody>
          <a:bodyPr wrap="none" lIns="0" tIns="0" rIns="0" bIns="0" anchor="t" anchorCtr="0">
            <a:spAutoFit/>
          </a:bodyPr>
          <a:lstStyle/>
          <a:p>
            <a:pPr algn="l"/>
            <a:r>
              <a:rPr lang="zh-CN" sz="1420" b="1" dirty="0">
                <a:solidFill>
                  <a:srgbClr val="2F72DC"/>
                </a:solidFill>
                <a:latin typeface="Zen Kaku Gothic New"/>
                <a:ea typeface="Zen Kaku Gothic New"/>
                <a:cs typeface="Zen Kaku Gothic New"/>
              </a:rPr>
              <a:t>演習</a:t>
            </a:r>
          </a:p>
        </p:txBody>
      </p:sp>
      <p:sp>
        <p:nvSpPr>
          <p:cNvPr id="46" name="TextBox 46"/>
          <p:cNvSpPr txBox="1"/>
          <p:nvPr/>
        </p:nvSpPr>
        <p:spPr>
          <a:xfrm>
            <a:off x="10223944" y="4665821"/>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[59min]</a:t>
            </a:r>
          </a:p>
        </p:txBody>
      </p:sp>
      <p:sp>
        <p:nvSpPr>
          <p:cNvPr id="47" name="Rectangle 47"/>
          <p:cNvSpPr/>
          <p:nvPr/>
        </p:nvSpPr>
        <p:spPr>
          <a:xfrm>
            <a:off x="609600" y="4924425"/>
            <a:ext cx="10744200" cy="333375"/>
          </a:xfrm>
          <a:prstGeom prst="rect">
            <a:avLst/>
          </a:prstGeom>
          <a:solidFill>
            <a:srgbClr val="F7F9FA"/>
          </a:solidFill>
          <a:ln>
            <a:noFill/>
          </a:ln>
        </p:spPr>
      </p:sp>
      <p:sp>
        <p:nvSpPr>
          <p:cNvPr id="48" name="TextBox 48"/>
          <p:cNvSpPr txBox="1"/>
          <p:nvPr/>
        </p:nvSpPr>
        <p:spPr>
          <a:xfrm>
            <a:off x="830961" y="4999196"/>
            <a:ext cx="300720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演習2 Lv2 不具合修正とM5</a:t>
            </a:r>
          </a:p>
        </p:txBody>
      </p:sp>
      <p:sp>
        <p:nvSpPr>
          <p:cNvPr id="49" name="TextBox 49"/>
          <p:cNvSpPr txBox="1"/>
          <p:nvPr/>
        </p:nvSpPr>
        <p:spPr>
          <a:xfrm>
            <a:off x="8374761" y="4999196"/>
            <a:ext cx="508540" cy="278702"/>
          </a:xfrm>
          <a:prstGeom prst="rect">
            <a:avLst/>
          </a:prstGeom>
          <a:noFill/>
          <a:ln>
            <a:noFill/>
          </a:ln>
        </p:spPr>
        <p:txBody>
          <a:bodyPr wrap="none" lIns="0" tIns="0" rIns="0" bIns="0" anchor="t" anchorCtr="0">
            <a:spAutoFit/>
          </a:bodyPr>
          <a:lstStyle/>
          <a:p>
            <a:pPr algn="l"/>
            <a:r>
              <a:rPr lang="zh-CN" sz="1420" b="1" dirty="0">
                <a:solidFill>
                  <a:srgbClr val="2F72DC"/>
                </a:solidFill>
                <a:latin typeface="Zen Kaku Gothic New"/>
                <a:ea typeface="Zen Kaku Gothic New"/>
                <a:cs typeface="Zen Kaku Gothic New"/>
              </a:rPr>
              <a:t>演習</a:t>
            </a:r>
          </a:p>
        </p:txBody>
      </p:sp>
      <p:sp>
        <p:nvSpPr>
          <p:cNvPr id="50" name="TextBox 50"/>
          <p:cNvSpPr txBox="1"/>
          <p:nvPr/>
        </p:nvSpPr>
        <p:spPr>
          <a:xfrm>
            <a:off x="10223944" y="4999196"/>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[63min]</a:t>
            </a:r>
          </a:p>
        </p:txBody>
      </p:sp>
      <p:sp>
        <p:nvSpPr>
          <p:cNvPr id="51" name="Rectangle 51"/>
          <p:cNvSpPr/>
          <p:nvPr/>
        </p:nvSpPr>
        <p:spPr>
          <a:xfrm>
            <a:off x="609600" y="5257800"/>
            <a:ext cx="10744200" cy="333375"/>
          </a:xfrm>
          <a:prstGeom prst="rect">
            <a:avLst/>
          </a:prstGeom>
          <a:solidFill>
            <a:srgbClr val="FFFFFF"/>
          </a:solidFill>
          <a:ln>
            <a:noFill/>
          </a:ln>
        </p:spPr>
      </p:sp>
      <p:sp>
        <p:nvSpPr>
          <p:cNvPr id="52" name="TextBox 52"/>
          <p:cNvSpPr txBox="1"/>
          <p:nvPr/>
        </p:nvSpPr>
        <p:spPr>
          <a:xfrm>
            <a:off x="830961" y="5332571"/>
            <a:ext cx="546123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M6 skill-creator・M7 automation-recommender</a:t>
            </a:r>
          </a:p>
        </p:txBody>
      </p:sp>
      <p:sp>
        <p:nvSpPr>
          <p:cNvPr id="53" name="TextBox 53"/>
          <p:cNvSpPr txBox="1"/>
          <p:nvPr/>
        </p:nvSpPr>
        <p:spPr>
          <a:xfrm>
            <a:off x="8374761" y="5332571"/>
            <a:ext cx="1002601" cy="278702"/>
          </a:xfrm>
          <a:prstGeom prst="rect">
            <a:avLst/>
          </a:prstGeom>
          <a:noFill/>
          <a:ln>
            <a:noFill/>
          </a:ln>
        </p:spPr>
        <p:txBody>
          <a:bodyPr wrap="none" lIns="0" tIns="0" rIns="0" bIns="0" anchor="t" anchorCtr="0">
            <a:spAutoFit/>
          </a:bodyPr>
          <a:lstStyle/>
          <a:p>
            <a:pPr algn="l"/>
            <a:r>
              <a:rPr lang="zh-CN" sz="1420" b="1" dirty="0">
                <a:solidFill>
                  <a:srgbClr val="2F72DC"/>
                </a:solidFill>
                <a:latin typeface="Zen Kaku Gothic New"/>
                <a:ea typeface="Zen Kaku Gothic New"/>
                <a:cs typeface="Zen Kaku Gothic New"/>
              </a:rPr>
              <a:t>ミニ演習</a:t>
            </a:r>
          </a:p>
        </p:txBody>
      </p:sp>
      <p:sp>
        <p:nvSpPr>
          <p:cNvPr id="54" name="TextBox 54"/>
          <p:cNvSpPr txBox="1"/>
          <p:nvPr/>
        </p:nvSpPr>
        <p:spPr>
          <a:xfrm>
            <a:off x="10223944" y="5332571"/>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[45min]</a:t>
            </a:r>
          </a:p>
        </p:txBody>
      </p:sp>
      <p:sp>
        <p:nvSpPr>
          <p:cNvPr id="55" name="Rectangle 55"/>
          <p:cNvSpPr/>
          <p:nvPr/>
        </p:nvSpPr>
        <p:spPr>
          <a:xfrm>
            <a:off x="609600" y="5591175"/>
            <a:ext cx="10744200" cy="333375"/>
          </a:xfrm>
          <a:prstGeom prst="rect">
            <a:avLst/>
          </a:prstGeom>
          <a:solidFill>
            <a:srgbClr val="F7F9FA"/>
          </a:solidFill>
          <a:ln>
            <a:noFill/>
          </a:ln>
        </p:spPr>
      </p:sp>
      <p:sp>
        <p:nvSpPr>
          <p:cNvPr id="56" name="TextBox 56"/>
          <p:cNvSpPr txBox="1"/>
          <p:nvPr/>
        </p:nvSpPr>
        <p:spPr>
          <a:xfrm>
            <a:off x="830961" y="5665946"/>
            <a:ext cx="216446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演習3 Lv3 ログ解析</a:t>
            </a:r>
          </a:p>
        </p:txBody>
      </p:sp>
      <p:sp>
        <p:nvSpPr>
          <p:cNvPr id="57" name="TextBox 57"/>
          <p:cNvSpPr txBox="1"/>
          <p:nvPr/>
        </p:nvSpPr>
        <p:spPr>
          <a:xfrm>
            <a:off x="8374761" y="5665946"/>
            <a:ext cx="508540" cy="278702"/>
          </a:xfrm>
          <a:prstGeom prst="rect">
            <a:avLst/>
          </a:prstGeom>
          <a:noFill/>
          <a:ln>
            <a:noFill/>
          </a:ln>
        </p:spPr>
        <p:txBody>
          <a:bodyPr wrap="none" lIns="0" tIns="0" rIns="0" bIns="0" anchor="t" anchorCtr="0">
            <a:spAutoFit/>
          </a:bodyPr>
          <a:lstStyle/>
          <a:p>
            <a:pPr algn="l"/>
            <a:r>
              <a:rPr lang="zh-CN" sz="1420" b="1" dirty="0">
                <a:solidFill>
                  <a:srgbClr val="2F72DC"/>
                </a:solidFill>
                <a:latin typeface="Zen Kaku Gothic New"/>
                <a:ea typeface="Zen Kaku Gothic New"/>
                <a:cs typeface="Zen Kaku Gothic New"/>
              </a:rPr>
              <a:t>演習</a:t>
            </a:r>
          </a:p>
        </p:txBody>
      </p:sp>
      <p:sp>
        <p:nvSpPr>
          <p:cNvPr id="58" name="TextBox 58"/>
          <p:cNvSpPr txBox="1"/>
          <p:nvPr/>
        </p:nvSpPr>
        <p:spPr>
          <a:xfrm>
            <a:off x="10223944" y="5665946"/>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[59min]</a:t>
            </a:r>
          </a:p>
        </p:txBody>
      </p:sp>
      <p:sp>
        <p:nvSpPr>
          <p:cNvPr id="59" name="Rectangle 59"/>
          <p:cNvSpPr/>
          <p:nvPr/>
        </p:nvSpPr>
        <p:spPr>
          <a:xfrm>
            <a:off x="609600" y="5924550"/>
            <a:ext cx="10744200" cy="333375"/>
          </a:xfrm>
          <a:prstGeom prst="rect">
            <a:avLst/>
          </a:prstGeom>
          <a:solidFill>
            <a:srgbClr val="FFFFFF"/>
          </a:solidFill>
          <a:ln>
            <a:noFill/>
          </a:ln>
        </p:spPr>
      </p:sp>
      <p:sp>
        <p:nvSpPr>
          <p:cNvPr id="60" name="TextBox 60"/>
          <p:cNvSpPr txBox="1"/>
          <p:nvPr/>
        </p:nvSpPr>
        <p:spPr>
          <a:xfrm>
            <a:off x="830961" y="5999321"/>
            <a:ext cx="213188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振り返りと明日から</a:t>
            </a:r>
          </a:p>
        </p:txBody>
      </p:sp>
      <p:sp>
        <p:nvSpPr>
          <p:cNvPr id="61" name="TextBox 61"/>
          <p:cNvSpPr txBox="1"/>
          <p:nvPr/>
        </p:nvSpPr>
        <p:spPr>
          <a:xfrm>
            <a:off x="8374761" y="5999321"/>
            <a:ext cx="72028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まとめ</a:t>
            </a:r>
          </a:p>
        </p:txBody>
      </p:sp>
      <p:sp>
        <p:nvSpPr>
          <p:cNvPr id="62" name="TextBox 62"/>
          <p:cNvSpPr txBox="1"/>
          <p:nvPr/>
        </p:nvSpPr>
        <p:spPr>
          <a:xfrm>
            <a:off x="10223944" y="5999321"/>
            <a:ext cx="908495" cy="278702"/>
          </a:xfrm>
          <a:prstGeom prst="rect">
            <a:avLst/>
          </a:prstGeom>
          <a:noFill/>
          <a:ln>
            <a:noFill/>
          </a:ln>
        </p:spPr>
        <p:txBody>
          <a:bodyPr wrap="none" lIns="0" tIns="0" rIns="0" bIns="0" anchor="t" anchorCtr="0">
            <a:spAutoFit/>
          </a:bodyPr>
          <a:lstStyle/>
          <a:p>
            <a:pPr algn="r"/>
            <a:r>
              <a:rPr lang="en-US" sz="1420" dirty="0">
                <a:solidFill>
                  <a:srgbClr val="484848"/>
                </a:solidFill>
                <a:latin typeface="Zen Kaku Gothic New"/>
                <a:ea typeface="Zen Kaku Gothic New"/>
                <a:cs typeface="Zen Kaku Gothic New"/>
              </a:rPr>
              <a:t>[18min]</a:t>
            </a:r>
          </a:p>
        </p:txBody>
      </p:sp>
      <p:sp>
        <p:nvSpPr>
          <p:cNvPr id="63" name="Line 63"/>
          <p:cNvSpPr/>
          <p:nvPr/>
        </p:nvSpPr>
        <p:spPr>
          <a:xfrm>
            <a:off x="609600" y="1924050"/>
            <a:ext cx="9525" cy="4333875"/>
          </a:xfrm>
          <a:custGeom>
            <a:avLst/>
            <a:gdLst/>
            <a:ahLst/>
            <a:cxnLst/>
            <a:rect l="l" t="t" r="r" b="b"/>
            <a:pathLst>
              <a:path w="9525" h="4333875">
                <a:moveTo>
                  <a:pt x="0" y="0"/>
                </a:moveTo>
                <a:lnTo>
                  <a:pt x="0" y="4333875"/>
                </a:lnTo>
              </a:path>
            </a:pathLst>
          </a:custGeom>
          <a:noFill/>
          <a:ln w="9525">
            <a:solidFill>
              <a:srgbClr val="E3E7EA"/>
            </a:solidFill>
          </a:ln>
        </p:spPr>
      </p:sp>
      <p:sp>
        <p:nvSpPr>
          <p:cNvPr id="64" name="Line 64"/>
          <p:cNvSpPr/>
          <p:nvPr/>
        </p:nvSpPr>
        <p:spPr>
          <a:xfrm>
            <a:off x="11353800" y="1924050"/>
            <a:ext cx="9525" cy="4333875"/>
          </a:xfrm>
          <a:custGeom>
            <a:avLst/>
            <a:gdLst/>
            <a:ahLst/>
            <a:cxnLst/>
            <a:rect l="l" t="t" r="r" b="b"/>
            <a:pathLst>
              <a:path w="9525" h="4333875">
                <a:moveTo>
                  <a:pt x="0" y="0"/>
                </a:moveTo>
                <a:lnTo>
                  <a:pt x="0" y="4333875"/>
                </a:lnTo>
              </a:path>
            </a:pathLst>
          </a:custGeom>
          <a:noFill/>
          <a:ln w="9525">
            <a:solidFill>
              <a:srgbClr val="E3E7EA"/>
            </a:solidFill>
          </a:ln>
        </p:spPr>
      </p:sp>
      <p:sp>
        <p:nvSpPr>
          <p:cNvPr id="65" name="TextBox 6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66" name="TextBox 66"/>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a:t>
            </a:r>
          </a:p>
        </p:txBody>
      </p:sp>
    </p:spTree>
  </p:cSld>
  <p:clrMapOvr>
    <a:masterClrMapping/>
  </p:clrMapOvr>
  <p:transition xmlns:p14="http://schemas.microsoft.com/office/powerpoint/2010/main" p14:dur="400">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43292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A5</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9495044"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B</a:t>
            </a:r>
            <a:r>
              <a:rPr lang="zh-CN" sz="2250" b="1" dirty="0">
                <a:solidFill>
                  <a:srgbClr val="000000"/>
                </a:solidFill>
                <a:latin typeface="Zen Kaku Gothic New"/>
                <a:ea typeface="Zen Kaku Gothic New"/>
                <a:cs typeface="Zen Kaku Gothic New"/>
              </a:rPr>
              <a:t>。モードインジケータをクリックします。</a:t>
            </a:r>
          </a:p>
        </p:txBody>
      </p:sp>
      <p:sp>
        <p:nvSpPr>
          <p:cNvPr id="9" name="Rectangle 9"/>
          <p:cNvSpPr/>
          <p:nvPr/>
        </p:nvSpPr>
        <p:spPr>
          <a:xfrm>
            <a:off x="609600" y="1866900"/>
            <a:ext cx="10972800" cy="1047750"/>
          </a:xfrm>
          <a:prstGeom prst="roundRect">
            <a:avLst>
              <a:gd name="adj" fmla="val 9091"/>
            </a:avLst>
          </a:prstGeom>
          <a:solidFill>
            <a:srgbClr val="EEF6F7"/>
          </a:solidFill>
          <a:ln>
            <a:noFill/>
          </a:ln>
        </p:spPr>
      </p:sp>
      <p:sp>
        <p:nvSpPr>
          <p:cNvPr id="10" name="Rectangle 10"/>
          <p:cNvSpPr/>
          <p:nvPr/>
        </p:nvSpPr>
        <p:spPr>
          <a:xfrm>
            <a:off x="609600" y="1866900"/>
            <a:ext cx="76200" cy="1047750"/>
          </a:xfrm>
          <a:prstGeom prst="roundRect">
            <a:avLst>
              <a:gd name="adj" fmla="val 50000"/>
            </a:avLst>
          </a:prstGeom>
          <a:solidFill>
            <a:srgbClr val="47BCC6"/>
          </a:solidFill>
          <a:ln>
            <a:noFill/>
          </a:ln>
        </p:spPr>
      </p:sp>
      <p:sp>
        <p:nvSpPr>
          <p:cNvPr id="11" name="Ellipse 11"/>
          <p:cNvSpPr/>
          <p:nvPr/>
        </p:nvSpPr>
        <p:spPr>
          <a:xfrm>
            <a:off x="876300" y="2162175"/>
            <a:ext cx="457200" cy="457200"/>
          </a:xfrm>
          <a:prstGeom prst="ellipse">
            <a:avLst/>
          </a:prstGeom>
          <a:solidFill>
            <a:srgbClr val="47BCC6"/>
          </a:solidFill>
          <a:ln>
            <a:noFill/>
          </a:ln>
        </p:spPr>
      </p:sp>
      <p:sp>
        <p:nvSpPr>
          <p:cNvPr id="12" name="TextBox 12"/>
          <p:cNvSpPr txBox="1"/>
          <p:nvPr/>
        </p:nvSpPr>
        <p:spPr>
          <a:xfrm>
            <a:off x="1011807" y="229838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B</a:t>
            </a:r>
          </a:p>
        </p:txBody>
      </p:sp>
      <p:sp>
        <p:nvSpPr>
          <p:cNvPr id="13" name="TextBox 13"/>
          <p:cNvSpPr txBox="1"/>
          <p:nvPr/>
        </p:nvSpPr>
        <p:spPr>
          <a:xfrm>
            <a:off x="1497330" y="2124075"/>
            <a:ext cx="633403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入力欄の下のモードインジケータをクリックする</a:t>
            </a:r>
          </a:p>
        </p:txBody>
      </p:sp>
      <p:sp>
        <p:nvSpPr>
          <p:cNvPr id="14" name="TextBox 14"/>
          <p:cNvSpPr txBox="1"/>
          <p:nvPr/>
        </p:nvSpPr>
        <p:spPr>
          <a:xfrm>
            <a:off x="1497711" y="2436971"/>
            <a:ext cx="756385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公式も「VS Code ではモードセレクタを使う」と書き分けています。</a:t>
            </a:r>
          </a:p>
        </p:txBody>
      </p:sp>
      <p:sp>
        <p:nvSpPr>
          <p:cNvPr id="15" name="Rectangle 15"/>
          <p:cNvSpPr/>
          <p:nvPr/>
        </p:nvSpPr>
        <p:spPr>
          <a:xfrm>
            <a:off x="609600" y="3105150"/>
            <a:ext cx="10972800" cy="685800"/>
          </a:xfrm>
          <a:prstGeom prst="roundRect">
            <a:avLst>
              <a:gd name="adj" fmla="val 11111"/>
            </a:avLst>
          </a:prstGeom>
          <a:solidFill>
            <a:srgbClr val="F5F7F8"/>
          </a:solidFill>
          <a:ln>
            <a:noFill/>
          </a:ln>
        </p:spPr>
      </p:sp>
      <p:sp>
        <p:nvSpPr>
          <p:cNvPr id="16" name="Ellipse 16"/>
          <p:cNvSpPr/>
          <p:nvPr/>
        </p:nvSpPr>
        <p:spPr>
          <a:xfrm>
            <a:off x="828675" y="3286125"/>
            <a:ext cx="323850" cy="323850"/>
          </a:xfrm>
          <a:prstGeom prst="ellipse">
            <a:avLst/>
          </a:prstGeom>
          <a:solidFill>
            <a:srgbClr val="E6ECEE"/>
          </a:solidFill>
          <a:ln>
            <a:noFill/>
          </a:ln>
        </p:spPr>
      </p:sp>
      <p:sp>
        <p:nvSpPr>
          <p:cNvPr id="17" name="TextBox 17"/>
          <p:cNvSpPr txBox="1"/>
          <p:nvPr/>
        </p:nvSpPr>
        <p:spPr>
          <a:xfrm>
            <a:off x="910202" y="33513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26261" y="3351371"/>
            <a:ext cx="7778306"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モードはチャットの依頼では変わりません。画面の操作で切り替えます。</a:t>
            </a:r>
          </a:p>
        </p:txBody>
      </p:sp>
      <p:sp>
        <p:nvSpPr>
          <p:cNvPr id="19" name="Rectangle 19"/>
          <p:cNvSpPr/>
          <p:nvPr/>
        </p:nvSpPr>
        <p:spPr>
          <a:xfrm>
            <a:off x="609600" y="3905250"/>
            <a:ext cx="10972800" cy="685800"/>
          </a:xfrm>
          <a:prstGeom prst="roundRect">
            <a:avLst>
              <a:gd name="adj" fmla="val 11111"/>
            </a:avLst>
          </a:prstGeom>
          <a:solidFill>
            <a:srgbClr val="F5F7F8"/>
          </a:solidFill>
          <a:ln>
            <a:noFill/>
          </a:ln>
        </p:spPr>
      </p:sp>
      <p:sp>
        <p:nvSpPr>
          <p:cNvPr id="20" name="Ellipse 20"/>
          <p:cNvSpPr/>
          <p:nvPr/>
        </p:nvSpPr>
        <p:spPr>
          <a:xfrm>
            <a:off x="828675" y="4086225"/>
            <a:ext cx="323850" cy="323850"/>
          </a:xfrm>
          <a:prstGeom prst="ellipse">
            <a:avLst/>
          </a:prstGeom>
          <a:solidFill>
            <a:srgbClr val="E6ECEE"/>
          </a:solidFill>
          <a:ln>
            <a:noFill/>
          </a:ln>
        </p:spPr>
      </p:sp>
      <p:sp>
        <p:nvSpPr>
          <p:cNvPr id="21" name="TextBox 21"/>
          <p:cNvSpPr txBox="1"/>
          <p:nvPr/>
        </p:nvSpPr>
        <p:spPr>
          <a:xfrm>
            <a:off x="910202" y="41514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2" name="TextBox 22"/>
          <p:cNvSpPr txBox="1"/>
          <p:nvPr/>
        </p:nvSpPr>
        <p:spPr>
          <a:xfrm>
            <a:off x="1326261" y="4151471"/>
            <a:ext cx="804976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Shift+Tab の循環は CLI の操作で、拡張のページには書かれていません。</a:t>
            </a:r>
          </a:p>
        </p:txBody>
      </p:sp>
      <p:sp>
        <p:nvSpPr>
          <p:cNvPr id="23" name="Rectangle 23"/>
          <p:cNvSpPr/>
          <p:nvPr/>
        </p:nvSpPr>
        <p:spPr>
          <a:xfrm>
            <a:off x="609600" y="4705350"/>
            <a:ext cx="10972800" cy="685800"/>
          </a:xfrm>
          <a:prstGeom prst="roundRect">
            <a:avLst>
              <a:gd name="adj" fmla="val 11111"/>
            </a:avLst>
          </a:prstGeom>
          <a:solidFill>
            <a:srgbClr val="F5F7F8"/>
          </a:solidFill>
          <a:ln>
            <a:noFill/>
          </a:ln>
        </p:spPr>
      </p:sp>
      <p:sp>
        <p:nvSpPr>
          <p:cNvPr id="24" name="Ellipse 24"/>
          <p:cNvSpPr/>
          <p:nvPr/>
        </p:nvSpPr>
        <p:spPr>
          <a:xfrm>
            <a:off x="828675" y="4886325"/>
            <a:ext cx="323850" cy="323850"/>
          </a:xfrm>
          <a:prstGeom prst="ellipse">
            <a:avLst/>
          </a:prstGeom>
          <a:solidFill>
            <a:srgbClr val="E6ECEE"/>
          </a:solidFill>
          <a:ln>
            <a:noFill/>
          </a:ln>
        </p:spPr>
      </p:sp>
      <p:sp>
        <p:nvSpPr>
          <p:cNvPr id="25" name="TextBox 25"/>
          <p:cNvSpPr txBox="1"/>
          <p:nvPr/>
        </p:nvSpPr>
        <p:spPr>
          <a:xfrm>
            <a:off x="910202" y="49515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6" name="TextBox 26"/>
          <p:cNvSpPr txBox="1"/>
          <p:nvPr/>
        </p:nvSpPr>
        <p:spPr>
          <a:xfrm>
            <a:off x="1326261" y="4951571"/>
            <a:ext cx="790167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Reload Window はパネルが出ないときの対処で、モードは変わりません。</a:t>
            </a:r>
          </a:p>
        </p:txBody>
      </p:sp>
      <p:sp>
        <p:nvSpPr>
          <p:cNvPr id="27" name="Rectangle 27"/>
          <p:cNvSpPr/>
          <p:nvPr/>
        </p:nvSpPr>
        <p:spPr>
          <a:xfrm>
            <a:off x="609600" y="5562600"/>
            <a:ext cx="10972800" cy="952500"/>
          </a:xfrm>
          <a:prstGeom prst="roundRect">
            <a:avLst>
              <a:gd name="adj" fmla="val 6000"/>
            </a:avLst>
          </a:prstGeom>
          <a:solidFill>
            <a:srgbClr val="EEF6F7"/>
          </a:solidFill>
          <a:ln>
            <a:noFill/>
          </a:ln>
        </p:spPr>
      </p:sp>
      <p:sp>
        <p:nvSpPr>
          <p:cNvPr id="28" name="Rectangle 28"/>
          <p:cNvSpPr/>
          <p:nvPr/>
        </p:nvSpPr>
        <p:spPr>
          <a:xfrm>
            <a:off x="609600" y="5562600"/>
            <a:ext cx="57150" cy="952500"/>
          </a:xfrm>
          <a:prstGeom prst="rect">
            <a:avLst/>
          </a:prstGeom>
          <a:solidFill>
            <a:srgbClr val="47BCC6"/>
          </a:solidFill>
          <a:ln>
            <a:noFill/>
          </a:ln>
        </p:spPr>
      </p:sp>
      <p:sp>
        <p:nvSpPr>
          <p:cNvPr id="29" name="TextBox 29"/>
          <p:cNvSpPr txBox="1"/>
          <p:nvPr/>
        </p:nvSpPr>
        <p:spPr>
          <a:xfrm>
            <a:off x="869061" y="5789771"/>
            <a:ext cx="8719376"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モードは画面の操作で切り替えます。会話の中で頼む方法は用意されていません。</a:t>
            </a:r>
          </a:p>
          <a:p>
            <a:pPr algn="l">
              <a:lnSpc>
                <a:spcPts val="2400"/>
              </a:lnSpc>
            </a:pPr>
            <a:r>
              <a:rPr lang="zh-CN" sz="1420" dirty="0">
                <a:solidFill>
                  <a:srgbClr val="000000"/>
                </a:solidFill>
                <a:latin typeface="Zen Kaku Gothic New"/>
                <a:ea typeface="Zen Kaku Gothic New"/>
                <a:cs typeface="Zen Kaku Gothic New"/>
              </a:rPr>
              <a:t>既定は Manual です。読み取り以外は実行の前に確認が入ります。</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70</a:t>
            </a:r>
          </a:p>
        </p:txBody>
      </p:sp>
    </p:spTree>
  </p:cSld>
  <p:clrMapOvr>
    <a:masterClrMapping/>
  </p:clrMapOvr>
  <p:transition xmlns:p14="http://schemas.microsoft.com/office/powerpoint/2010/main" p14:dur="400">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ワークスペースの信頼</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177165" cy="484060"/>
          </a:xfrm>
          <a:prstGeom prst="rect">
            <a:avLst/>
          </a:prstGeom>
          <a:noFill/>
          <a:ln>
            <a:noFill/>
          </a:ln>
        </p:spPr>
        <p:txBody>
          <a:bodyPr wrap="none" lIns="0" tIns="0" rIns="0" bIns="0" anchor="t" anchorCtr="0">
            <a:spAutoFit/>
          </a:bodyPr>
          <a:lstStyle/>
          <a:p>
            <a:pPr algn="l"/>
            <a:r>
              <a:rPr lang="zh-CN" sz="2480" b="1" dirty="0">
                <a:solidFill>
                  <a:srgbClr val="264DBF"/>
                </a:solidFill>
                <a:latin typeface="Zen Kaku Gothic New"/>
                <a:ea typeface="Zen Kaku Gothic New"/>
                <a:cs typeface="Zen Kaku Gothic New"/>
              </a:rPr>
              <a:t>制限モード</a:t>
            </a:r>
            <a:r>
              <a:rPr lang="zh-CN" sz="2480" b="1" dirty="0">
                <a:solidFill>
                  <a:srgbClr val="000000"/>
                </a:solidFill>
                <a:latin typeface="Zen Kaku Gothic New"/>
                <a:ea typeface="Zen Kaku Gothic New"/>
                <a:cs typeface="Zen Kaku Gothic New"/>
              </a:rPr>
              <a:t>のままだと拡張は動きません。</a:t>
            </a:r>
          </a:p>
        </p:txBody>
      </p:sp>
      <p:sp>
        <p:nvSpPr>
          <p:cNvPr id="7" name="Ellipse 7"/>
          <p:cNvSpPr/>
          <p:nvPr/>
        </p:nvSpPr>
        <p:spPr>
          <a:xfrm>
            <a:off x="666750" y="2209800"/>
            <a:ext cx="342900" cy="342900"/>
          </a:xfrm>
          <a:prstGeom prst="ellipse">
            <a:avLst/>
          </a:prstGeom>
          <a:solidFill>
            <a:srgbClr val="47BCC6"/>
          </a:solidFill>
          <a:ln>
            <a:noFill/>
          </a:ln>
        </p:spPr>
      </p:sp>
      <p:sp>
        <p:nvSpPr>
          <p:cNvPr id="8" name="TextBox 8"/>
          <p:cNvSpPr txBox="1"/>
          <p:nvPr/>
        </p:nvSpPr>
        <p:spPr>
          <a:xfrm>
            <a:off x="763028" y="2294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173099" y="2277904"/>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フォルダを開く</a:t>
            </a:r>
          </a:p>
        </p:txBody>
      </p:sp>
      <p:sp>
        <p:nvSpPr>
          <p:cNvPr id="10" name="TextBox 10"/>
          <p:cNvSpPr txBox="1"/>
          <p:nvPr/>
        </p:nvSpPr>
        <p:spPr>
          <a:xfrm>
            <a:off x="1173861" y="2579846"/>
            <a:ext cx="62373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 &gt; フォルダーを開く で演習フォルダを開きます。</a:t>
            </a:r>
          </a:p>
        </p:txBody>
      </p:sp>
      <p:sp>
        <p:nvSpPr>
          <p:cNvPr id="11" name="Ellipse 11"/>
          <p:cNvSpPr/>
          <p:nvPr/>
        </p:nvSpPr>
        <p:spPr>
          <a:xfrm>
            <a:off x="666750" y="3162300"/>
            <a:ext cx="342900" cy="342900"/>
          </a:xfrm>
          <a:prstGeom prst="ellipse">
            <a:avLst/>
          </a:prstGeom>
          <a:solidFill>
            <a:srgbClr val="47BCC6"/>
          </a:solidFill>
          <a:ln>
            <a:noFill/>
          </a:ln>
        </p:spPr>
      </p:sp>
      <p:sp>
        <p:nvSpPr>
          <p:cNvPr id="12" name="TextBox 12"/>
          <p:cNvSpPr txBox="1"/>
          <p:nvPr/>
        </p:nvSpPr>
        <p:spPr>
          <a:xfrm>
            <a:off x="763028" y="3246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173099" y="3230404"/>
            <a:ext cx="200915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信頼する を選ぶ</a:t>
            </a:r>
          </a:p>
        </p:txBody>
      </p:sp>
      <p:sp>
        <p:nvSpPr>
          <p:cNvPr id="14" name="TextBox 14"/>
          <p:cNvSpPr txBox="1"/>
          <p:nvPr/>
        </p:nvSpPr>
        <p:spPr>
          <a:xfrm>
            <a:off x="1173861" y="3532346"/>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確認ダイアログで信頼する側を選びます。</a:t>
            </a:r>
          </a:p>
        </p:txBody>
      </p:sp>
      <p:sp>
        <p:nvSpPr>
          <p:cNvPr id="15" name="Ellipse 15"/>
          <p:cNvSpPr/>
          <p:nvPr/>
        </p:nvSpPr>
        <p:spPr>
          <a:xfrm>
            <a:off x="666750" y="4114800"/>
            <a:ext cx="342900" cy="342900"/>
          </a:xfrm>
          <a:prstGeom prst="ellipse">
            <a:avLst/>
          </a:prstGeom>
          <a:solidFill>
            <a:srgbClr val="47BCC6"/>
          </a:solidFill>
          <a:ln>
            <a:noFill/>
          </a:ln>
        </p:spPr>
      </p:sp>
      <p:sp>
        <p:nvSpPr>
          <p:cNvPr id="16" name="TextBox 16"/>
          <p:cNvSpPr txBox="1"/>
          <p:nvPr/>
        </p:nvSpPr>
        <p:spPr>
          <a:xfrm>
            <a:off x="763028" y="4199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173099" y="4182904"/>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パネルが動くか確かめる</a:t>
            </a:r>
          </a:p>
        </p:txBody>
      </p:sp>
      <p:sp>
        <p:nvSpPr>
          <p:cNvPr id="18" name="TextBox 18"/>
          <p:cNvSpPr txBox="1"/>
          <p:nvPr/>
        </p:nvSpPr>
        <p:spPr>
          <a:xfrm>
            <a:off x="1173861" y="4484846"/>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制限モードのままだと拡張は反応しません。</a:t>
            </a:r>
          </a:p>
        </p:txBody>
      </p:sp>
      <p:sp>
        <p:nvSpPr>
          <p:cNvPr id="19" name="Rectangle 19"/>
          <p:cNvSpPr/>
          <p:nvPr/>
        </p:nvSpPr>
        <p:spPr>
          <a:xfrm>
            <a:off x="6438900" y="2038350"/>
            <a:ext cx="4914900" cy="2952750"/>
          </a:xfrm>
          <a:prstGeom prst="roundRect">
            <a:avLst>
              <a:gd name="adj" fmla="val 2581"/>
            </a:avLst>
          </a:prstGeom>
          <a:solidFill>
            <a:srgbClr val="F2F4F8"/>
          </a:solidFill>
          <a:ln w="14288">
            <a:solidFill>
              <a:srgbClr val="9AA0B4"/>
            </a:solidFill>
            <a:custDash>
              <a:ds d="400000" sp="266666"/>
            </a:custDash>
          </a:ln>
        </p:spPr>
      </p:sp>
      <p:sp>
        <p:nvSpPr>
          <p:cNvPr id="20" name="TextBox 20"/>
          <p:cNvSpPr txBox="1"/>
          <p:nvPr/>
        </p:nvSpPr>
        <p:spPr>
          <a:xfrm>
            <a:off x="6546913" y="308229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21" name="TextBox 21"/>
          <p:cNvSpPr txBox="1"/>
          <p:nvPr/>
        </p:nvSpPr>
        <p:spPr>
          <a:xfrm>
            <a:off x="7124605" y="3503771"/>
            <a:ext cx="354349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ワークスペースの信頼ダイアログ</a:t>
            </a:r>
          </a:p>
        </p:txBody>
      </p:sp>
      <p:sp>
        <p:nvSpPr>
          <p:cNvPr id="22" name="TextBox 22"/>
          <p:cNvSpPr txBox="1"/>
          <p:nvPr/>
        </p:nvSpPr>
        <p:spPr>
          <a:xfrm>
            <a:off x="6771704" y="3770471"/>
            <a:ext cx="4249293"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演習フォルダを初めて開いたときの画面</a:t>
            </a:r>
          </a:p>
        </p:txBody>
      </p:sp>
      <p:sp>
        <p:nvSpPr>
          <p:cNvPr id="23" name="Rectangle 23"/>
          <p:cNvSpPr/>
          <p:nvPr/>
        </p:nvSpPr>
        <p:spPr>
          <a:xfrm>
            <a:off x="609600" y="5334000"/>
            <a:ext cx="10972800" cy="1066800"/>
          </a:xfrm>
          <a:prstGeom prst="roundRect">
            <a:avLst>
              <a:gd name="adj" fmla="val 5357"/>
            </a:avLst>
          </a:prstGeom>
          <a:solidFill>
            <a:srgbClr val="EEF6F7"/>
          </a:solidFill>
          <a:ln>
            <a:noFill/>
          </a:ln>
        </p:spPr>
      </p:sp>
      <p:sp>
        <p:nvSpPr>
          <p:cNvPr id="24" name="Rectangle 24"/>
          <p:cNvSpPr/>
          <p:nvPr/>
        </p:nvSpPr>
        <p:spPr>
          <a:xfrm>
            <a:off x="609600" y="5334000"/>
            <a:ext cx="57150" cy="1066800"/>
          </a:xfrm>
          <a:prstGeom prst="rect">
            <a:avLst/>
          </a:prstGeom>
          <a:solidFill>
            <a:srgbClr val="47BCC6"/>
          </a:solidFill>
          <a:ln>
            <a:noFill/>
          </a:ln>
        </p:spPr>
      </p:sp>
      <p:sp>
        <p:nvSpPr>
          <p:cNvPr id="25" name="TextBox 25"/>
          <p:cNvSpPr txBox="1"/>
          <p:nvPr/>
        </p:nvSpPr>
        <p:spPr>
          <a:xfrm>
            <a:off x="869061" y="5580221"/>
            <a:ext cx="9260491"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プロジェクトの Hooks と allow ルールは、信頼したあとに効きます。</a:t>
            </a:r>
          </a:p>
          <a:p>
            <a:pPr algn="l">
              <a:lnSpc>
                <a:spcPts val="2400"/>
              </a:lnSpc>
            </a:pPr>
            <a:r>
              <a:rPr lang="zh-CN" sz="1420" dirty="0">
                <a:solidFill>
                  <a:srgbClr val="000000"/>
                </a:solidFill>
                <a:latin typeface="Zen Kaku Gothic New"/>
                <a:ea typeface="Zen Kaku Gothic New"/>
                <a:cs typeface="Zen Kaku Gothic New"/>
              </a:rPr>
              <a:t>deny と ask は信頼を待たずに効きます。本日は4回開き直すので、そのたびに出ます。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71</a:t>
            </a:r>
          </a:p>
        </p:txBody>
      </p:sp>
    </p:spTree>
  </p:cSld>
  <p:clrMapOvr>
    <a:masterClrMapping/>
  </p:clrMapOvr>
  <p:transition xmlns:p14="http://schemas.microsoft.com/office/powerpoint/2010/main" p14:dur="400">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15302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保護パス</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027" y="129492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.git / .vscode / .claude への書き込みは、</a:t>
            </a:r>
          </a:p>
        </p:txBody>
      </p:sp>
      <p:sp>
        <p:nvSpPr>
          <p:cNvPr id="9" name="TextBox 9"/>
          <p:cNvSpPr txBox="1"/>
          <p:nvPr/>
        </p:nvSpPr>
        <p:spPr>
          <a:xfrm>
            <a:off x="597027" y="1694974"/>
            <a:ext cx="860621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権限モードに関わらず</a:t>
            </a:r>
            <a:r>
              <a:rPr lang="zh-CN" sz="2480" b="1" dirty="0">
                <a:solidFill>
                  <a:srgbClr val="264DBF"/>
                </a:solidFill>
                <a:latin typeface="Zen Kaku Gothic New"/>
                <a:ea typeface="Zen Kaku Gothic New"/>
                <a:cs typeface="Zen Kaku Gothic New"/>
              </a:rPr>
              <a:t>毎回確認</a:t>
            </a:r>
            <a:r>
              <a:rPr lang="zh-CN" sz="2480" b="1" dirty="0">
                <a:solidFill>
                  <a:srgbClr val="000000"/>
                </a:solidFill>
                <a:latin typeface="Zen Kaku Gothic New"/>
                <a:ea typeface="Zen Kaku Gothic New"/>
                <a:cs typeface="Zen Kaku Gothic New"/>
              </a:rPr>
              <a:t>が入ります。</a:t>
            </a:r>
          </a:p>
        </p:txBody>
      </p:sp>
      <p:sp>
        <p:nvSpPr>
          <p:cNvPr id="10" name="Rectangle 10"/>
          <p:cNvSpPr/>
          <p:nvPr/>
        </p:nvSpPr>
        <p:spPr>
          <a:xfrm>
            <a:off x="609600" y="2381250"/>
            <a:ext cx="1905000" cy="533400"/>
          </a:xfrm>
          <a:prstGeom prst="roundRect">
            <a:avLst>
              <a:gd name="adj" fmla="val 14286"/>
            </a:avLst>
          </a:prstGeom>
          <a:solidFill>
            <a:srgbClr val="F3F3F3"/>
          </a:solidFill>
          <a:ln>
            <a:noFill/>
          </a:ln>
        </p:spPr>
      </p:sp>
      <p:sp>
        <p:nvSpPr>
          <p:cNvPr id="11" name="TextBox 11"/>
          <p:cNvSpPr txBox="1"/>
          <p:nvPr/>
        </p:nvSpPr>
        <p:spPr>
          <a:xfrm>
            <a:off x="1325475" y="2570321"/>
            <a:ext cx="473250" cy="278702"/>
          </a:xfrm>
          <a:prstGeom prst="rect">
            <a:avLst/>
          </a:prstGeom>
          <a:noFill/>
          <a:ln>
            <a:noFill/>
          </a:ln>
        </p:spPr>
        <p:txBody>
          <a:bodyPr wrap="none" lIns="0" tIns="0" rIns="0" bIns="0" anchor="t" anchorCtr="0">
            <a:spAutoFit/>
          </a:bodyPr>
          <a:lstStyle/>
          <a:p>
            <a:pPr algn="ctr"/>
            <a:r>
              <a:rPr lang="en-US" sz="1420" dirty="0">
                <a:solidFill>
                  <a:srgbClr val="000000"/>
                </a:solidFill>
                <a:latin typeface="Source Code Pro"/>
                <a:ea typeface="Source Code Pro"/>
                <a:cs typeface="Source Code Pro"/>
              </a:rPr>
              <a:t>.git</a:t>
            </a:r>
          </a:p>
        </p:txBody>
      </p:sp>
      <p:sp>
        <p:nvSpPr>
          <p:cNvPr id="12" name="Rectangle 12"/>
          <p:cNvSpPr/>
          <p:nvPr/>
        </p:nvSpPr>
        <p:spPr>
          <a:xfrm>
            <a:off x="2819400" y="2381250"/>
            <a:ext cx="1905000" cy="533400"/>
          </a:xfrm>
          <a:prstGeom prst="roundRect">
            <a:avLst>
              <a:gd name="adj" fmla="val 14286"/>
            </a:avLst>
          </a:prstGeom>
          <a:solidFill>
            <a:srgbClr val="F3F3F3"/>
          </a:solidFill>
          <a:ln>
            <a:noFill/>
          </a:ln>
        </p:spPr>
      </p:sp>
      <p:sp>
        <p:nvSpPr>
          <p:cNvPr id="13" name="TextBox 13"/>
          <p:cNvSpPr txBox="1"/>
          <p:nvPr/>
        </p:nvSpPr>
        <p:spPr>
          <a:xfrm>
            <a:off x="3311771" y="2570321"/>
            <a:ext cx="920258" cy="278702"/>
          </a:xfrm>
          <a:prstGeom prst="rect">
            <a:avLst/>
          </a:prstGeom>
          <a:noFill/>
          <a:ln>
            <a:noFill/>
          </a:ln>
        </p:spPr>
        <p:txBody>
          <a:bodyPr wrap="none" lIns="0" tIns="0" rIns="0" bIns="0" anchor="t" anchorCtr="0">
            <a:spAutoFit/>
          </a:bodyPr>
          <a:lstStyle/>
          <a:p>
            <a:pPr algn="ctr"/>
            <a:r>
              <a:rPr lang="en-US" sz="1420" dirty="0">
                <a:solidFill>
                  <a:srgbClr val="000000"/>
                </a:solidFill>
                <a:latin typeface="Source Code Pro"/>
                <a:ea typeface="Source Code Pro"/>
                <a:cs typeface="Source Code Pro"/>
              </a:rPr>
              <a:t>.vscode</a:t>
            </a:r>
          </a:p>
        </p:txBody>
      </p:sp>
      <p:sp>
        <p:nvSpPr>
          <p:cNvPr id="14" name="Rectangle 14"/>
          <p:cNvSpPr/>
          <p:nvPr/>
        </p:nvSpPr>
        <p:spPr>
          <a:xfrm>
            <a:off x="5029200" y="2381250"/>
            <a:ext cx="1905000" cy="533400"/>
          </a:xfrm>
          <a:prstGeom prst="roundRect">
            <a:avLst>
              <a:gd name="adj" fmla="val 14286"/>
            </a:avLst>
          </a:prstGeom>
          <a:solidFill>
            <a:srgbClr val="F3F3F3"/>
          </a:solidFill>
          <a:ln>
            <a:noFill/>
          </a:ln>
        </p:spPr>
      </p:sp>
      <p:sp>
        <p:nvSpPr>
          <p:cNvPr id="15" name="TextBox 15"/>
          <p:cNvSpPr txBox="1"/>
          <p:nvPr/>
        </p:nvSpPr>
        <p:spPr>
          <a:xfrm>
            <a:off x="5680377" y="2570321"/>
            <a:ext cx="602647" cy="278702"/>
          </a:xfrm>
          <a:prstGeom prst="rect">
            <a:avLst/>
          </a:prstGeom>
          <a:noFill/>
          <a:ln>
            <a:noFill/>
          </a:ln>
        </p:spPr>
        <p:txBody>
          <a:bodyPr wrap="none" lIns="0" tIns="0" rIns="0" bIns="0" anchor="t" anchorCtr="0">
            <a:spAutoFit/>
          </a:bodyPr>
          <a:lstStyle/>
          <a:p>
            <a:pPr algn="ctr"/>
            <a:r>
              <a:rPr lang="en-US" sz="1420" dirty="0">
                <a:solidFill>
                  <a:srgbClr val="000000"/>
                </a:solidFill>
                <a:latin typeface="Source Code Pro"/>
                <a:ea typeface="Source Code Pro"/>
                <a:cs typeface="Source Code Pro"/>
              </a:rPr>
              <a:t>.idea</a:t>
            </a:r>
          </a:p>
        </p:txBody>
      </p:sp>
      <p:sp>
        <p:nvSpPr>
          <p:cNvPr id="16" name="Rectangle 16"/>
          <p:cNvSpPr/>
          <p:nvPr/>
        </p:nvSpPr>
        <p:spPr>
          <a:xfrm>
            <a:off x="7239000" y="2381250"/>
            <a:ext cx="1905000" cy="533400"/>
          </a:xfrm>
          <a:prstGeom prst="roundRect">
            <a:avLst>
              <a:gd name="adj" fmla="val 14286"/>
            </a:avLst>
          </a:prstGeom>
          <a:solidFill>
            <a:srgbClr val="F3F3F3"/>
          </a:solidFill>
          <a:ln>
            <a:noFill/>
          </a:ln>
        </p:spPr>
      </p:sp>
      <p:sp>
        <p:nvSpPr>
          <p:cNvPr id="17" name="TextBox 17"/>
          <p:cNvSpPr txBox="1"/>
          <p:nvPr/>
        </p:nvSpPr>
        <p:spPr>
          <a:xfrm>
            <a:off x="7760780" y="2570321"/>
            <a:ext cx="861441" cy="278702"/>
          </a:xfrm>
          <a:prstGeom prst="rect">
            <a:avLst/>
          </a:prstGeom>
          <a:noFill/>
          <a:ln>
            <a:noFill/>
          </a:ln>
        </p:spPr>
        <p:txBody>
          <a:bodyPr wrap="none" lIns="0" tIns="0" rIns="0" bIns="0" anchor="t" anchorCtr="0">
            <a:spAutoFit/>
          </a:bodyPr>
          <a:lstStyle/>
          <a:p>
            <a:pPr algn="ctr"/>
            <a:r>
              <a:rPr lang="en-US" sz="1420" dirty="0">
                <a:solidFill>
                  <a:srgbClr val="000000"/>
                </a:solidFill>
                <a:latin typeface="Source Code Pro"/>
                <a:ea typeface="Source Code Pro"/>
                <a:cs typeface="Source Code Pro"/>
              </a:rPr>
              <a:t>.claude</a:t>
            </a:r>
          </a:p>
        </p:txBody>
      </p:sp>
      <p:sp>
        <p:nvSpPr>
          <p:cNvPr id="18" name="TextBox 18"/>
          <p:cNvSpPr txBox="1"/>
          <p:nvPr/>
        </p:nvSpPr>
        <p:spPr>
          <a:xfrm>
            <a:off x="602361" y="3275171"/>
            <a:ext cx="8825246"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これらのフォルダへの書き込みは、権限モードを Edit automatically にしていても</a:t>
            </a:r>
          </a:p>
          <a:p>
            <a:pPr algn="l">
              <a:lnSpc>
                <a:spcPts val="2400"/>
              </a:lnSpc>
            </a:pPr>
            <a:r>
              <a:rPr lang="zh-CN" sz="1420" dirty="0">
                <a:solidFill>
                  <a:srgbClr val="484848"/>
                </a:solidFill>
                <a:latin typeface="Zen Kaku Gothic New"/>
                <a:ea typeface="Zen Kaku Gothic New"/>
                <a:cs typeface="Zen Kaku Gothic New"/>
              </a:rPr>
              <a:t>毎回確認が入ります。エディタや Claude 自身の設定を、気づかないうちに</a:t>
            </a:r>
          </a:p>
          <a:p>
            <a:pPr algn="l">
              <a:lnSpc>
                <a:spcPts val="2400"/>
              </a:lnSpc>
            </a:pPr>
            <a:r>
              <a:rPr lang="zh-CN" sz="1420" dirty="0">
                <a:solidFill>
                  <a:srgbClr val="484848"/>
                </a:solidFill>
                <a:latin typeface="Zen Kaku Gothic New"/>
                <a:ea typeface="Zen Kaku Gothic New"/>
                <a:cs typeface="Zen Kaku Gothic New"/>
              </a:rPr>
              <a:t>書き換えられないようにするための仕組みです。</a:t>
            </a:r>
          </a:p>
        </p:txBody>
      </p:sp>
      <p:sp>
        <p:nvSpPr>
          <p:cNvPr id="19" name="Rectangle 19"/>
          <p:cNvSpPr/>
          <p:nvPr/>
        </p:nvSpPr>
        <p:spPr>
          <a:xfrm>
            <a:off x="609600" y="4476750"/>
            <a:ext cx="10972800" cy="1447800"/>
          </a:xfrm>
          <a:prstGeom prst="roundRect">
            <a:avLst>
              <a:gd name="adj" fmla="val 3947"/>
            </a:avLst>
          </a:prstGeom>
          <a:solidFill>
            <a:srgbClr val="EEF6F7"/>
          </a:solidFill>
          <a:ln>
            <a:noFill/>
          </a:ln>
        </p:spPr>
      </p:sp>
      <p:sp>
        <p:nvSpPr>
          <p:cNvPr id="20" name="Rectangle 20"/>
          <p:cNvSpPr/>
          <p:nvPr/>
        </p:nvSpPr>
        <p:spPr>
          <a:xfrm>
            <a:off x="609600" y="4476750"/>
            <a:ext cx="57150" cy="1447800"/>
          </a:xfrm>
          <a:prstGeom prst="rect">
            <a:avLst/>
          </a:prstGeom>
          <a:solidFill>
            <a:srgbClr val="264DBF"/>
          </a:solidFill>
          <a:ln>
            <a:noFill/>
          </a:ln>
        </p:spPr>
      </p:sp>
      <p:sp>
        <p:nvSpPr>
          <p:cNvPr id="21" name="TextBox 21"/>
          <p:cNvSpPr txBox="1"/>
          <p:nvPr/>
        </p:nvSpPr>
        <p:spPr>
          <a:xfrm>
            <a:off x="868299" y="4706779"/>
            <a:ext cx="3688311" cy="308039"/>
          </a:xfrm>
          <a:prstGeom prst="rect">
            <a:avLst/>
          </a:prstGeom>
          <a:noFill/>
          <a:ln>
            <a:noFill/>
          </a:ln>
        </p:spPr>
        <p:txBody>
          <a:bodyPr wrap="none" lIns="0" tIns="0" rIns="0" bIns="0" anchor="t" anchorCtr="0">
            <a:spAutoFit/>
          </a:bodyPr>
          <a:lstStyle/>
          <a:p>
            <a:pPr algn="l"/>
            <a:r>
              <a:rPr lang="zh-CN" sz="1580" b="1" dirty="0">
                <a:solidFill>
                  <a:srgbClr val="264DBF"/>
                </a:solidFill>
                <a:latin typeface="Zen Kaku Gothic New"/>
                <a:ea typeface="Zen Kaku Gothic New"/>
                <a:cs typeface="Zen Kaku Gothic New"/>
              </a:rPr>
              <a:t>.claude/ の確認に出る選択肢</a:t>
            </a:r>
          </a:p>
        </p:txBody>
      </p:sp>
      <p:sp>
        <p:nvSpPr>
          <p:cNvPr id="22" name="TextBox 22"/>
          <p:cNvSpPr txBox="1"/>
          <p:nvPr/>
        </p:nvSpPr>
        <p:spPr>
          <a:xfrm>
            <a:off x="869061" y="5103971"/>
            <a:ext cx="8390001"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Yes, and allow Claude to edit its own settings for this session を選ぶと、</a:t>
            </a:r>
          </a:p>
          <a:p>
            <a:pPr algn="l">
              <a:lnSpc>
                <a:spcPts val="2400"/>
              </a:lnSpc>
            </a:pPr>
            <a:r>
              <a:rPr lang="zh-CN" sz="1420" dirty="0">
                <a:solidFill>
                  <a:srgbClr val="000000"/>
                </a:solidFill>
                <a:latin typeface="Zen Kaku Gothic New"/>
                <a:ea typeface="Zen Kaku Gothic New"/>
                <a:cs typeface="Zen Kaku Gothic New"/>
              </a:rPr>
              <a:t>そのセッションのあいだは、再確認なしで自分の設定を編集できます。</a:t>
            </a:r>
          </a:p>
        </p:txBody>
      </p:sp>
      <p:sp>
        <p:nvSpPr>
          <p:cNvPr id="23" name="TextBox 23"/>
          <p:cNvSpPr txBox="1"/>
          <p:nvPr/>
        </p:nvSpPr>
        <p:spPr>
          <a:xfrm>
            <a:off x="602361" y="6170771"/>
            <a:ext cx="580205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.claude/worktrees は保護の対象から外れています。</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72</a:t>
            </a:r>
          </a:p>
        </p:txBody>
      </p:sp>
    </p:spTree>
  </p:cSld>
  <p:clrMapOvr>
    <a:masterClrMapping/>
  </p:clrMapOvr>
  <p:transition xmlns:p14="http://schemas.microsoft.com/office/powerpoint/2010/main" p14:dur="400">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11404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Plan モードの拡張固有の動き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59471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計画は </a:t>
            </a:r>
            <a:r>
              <a:rPr lang="en-US" sz="2480" b="1" dirty="0">
                <a:solidFill>
                  <a:srgbClr val="264DBF"/>
                </a:solidFill>
                <a:latin typeface="Zen Kaku Gothic New"/>
                <a:ea typeface="Zen Kaku Gothic New"/>
                <a:cs typeface="Zen Kaku Gothic New"/>
              </a:rPr>
              <a:t>Markdown</a:t>
            </a:r>
            <a:r>
              <a:rPr lang="zh-CN" sz="2480" b="1" dirty="0">
                <a:solidFill>
                  <a:srgbClr val="000000"/>
                </a:solidFill>
                <a:latin typeface="Zen Kaku Gothic New"/>
                <a:ea typeface="Zen Kaku Gothic New"/>
                <a:cs typeface="Zen Kaku Gothic New"/>
              </a:rPr>
              <a:t xml:space="preserve"> で開き、コメントで注文できます。</a:t>
            </a:r>
          </a:p>
        </p:txBody>
      </p:sp>
      <p:sp>
        <p:nvSpPr>
          <p:cNvPr id="7" name="Rectangle 7"/>
          <p:cNvSpPr/>
          <p:nvPr/>
        </p:nvSpPr>
        <p:spPr>
          <a:xfrm>
            <a:off x="2705100" y="1905000"/>
            <a:ext cx="6781800" cy="3200400"/>
          </a:xfrm>
          <a:prstGeom prst="roundRect">
            <a:avLst>
              <a:gd name="adj" fmla="val 2381"/>
            </a:avLst>
          </a:prstGeom>
          <a:solidFill>
            <a:srgbClr val="F2F4F8"/>
          </a:solidFill>
          <a:ln w="14288">
            <a:solidFill>
              <a:srgbClr val="9AA0B4"/>
            </a:solidFill>
            <a:custDash>
              <a:ds d="400000" sp="266666"/>
            </a:custDash>
          </a:ln>
        </p:spPr>
      </p:sp>
      <p:sp>
        <p:nvSpPr>
          <p:cNvPr id="8" name="TextBox 8"/>
          <p:cNvSpPr txBox="1"/>
          <p:nvPr/>
        </p:nvSpPr>
        <p:spPr>
          <a:xfrm>
            <a:off x="3746563" y="3006090"/>
            <a:ext cx="4698873" cy="352044"/>
          </a:xfrm>
          <a:prstGeom prst="rect">
            <a:avLst/>
          </a:prstGeom>
          <a:noFill/>
          <a:ln>
            <a:noFill/>
          </a:ln>
        </p:spPr>
        <p:txBody>
          <a:bodyPr wrap="none" lIns="0" tIns="0" rIns="0" bIns="0" anchor="t" anchorCtr="0">
            <a:spAutoFit/>
          </a:bodyPr>
          <a:lstStyle/>
          <a:p>
            <a:pPr algn="ctr"/>
            <a:r>
              <a:rPr lang="zh-CN" sz="1800" b="1" dirty="0">
                <a:solidFill>
                  <a:srgbClr val="5B6472"/>
                </a:solidFill>
                <a:latin typeface="Zen Kaku Gothic New"/>
                <a:ea typeface="Zen Kaku Gothic New"/>
                <a:cs typeface="Zen Kaku Gothic New"/>
              </a:rPr>
              <a:t>［要挿入：スクリーンショット］</a:t>
            </a:r>
          </a:p>
        </p:txBody>
      </p:sp>
      <p:sp>
        <p:nvSpPr>
          <p:cNvPr id="9" name="TextBox 9"/>
          <p:cNvSpPr txBox="1"/>
          <p:nvPr/>
        </p:nvSpPr>
        <p:spPr>
          <a:xfrm>
            <a:off x="3628481" y="3427571"/>
            <a:ext cx="4935037"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Plan モードの計画が Markdown で開いた画面</a:t>
            </a:r>
          </a:p>
        </p:txBody>
      </p:sp>
      <p:sp>
        <p:nvSpPr>
          <p:cNvPr id="10" name="TextBox 10"/>
          <p:cNvSpPr txBox="1"/>
          <p:nvPr/>
        </p:nvSpPr>
        <p:spPr>
          <a:xfrm>
            <a:off x="4324255" y="3694271"/>
            <a:ext cx="3543490" cy="278702"/>
          </a:xfrm>
          <a:prstGeom prst="rect">
            <a:avLst/>
          </a:prstGeom>
          <a:noFill/>
          <a:ln>
            <a:noFill/>
          </a:ln>
        </p:spPr>
        <p:txBody>
          <a:bodyPr wrap="none" lIns="0" tIns="0" rIns="0" bIns="0" anchor="t" anchorCtr="0">
            <a:spAutoFit/>
          </a:bodyPr>
          <a:lstStyle/>
          <a:p>
            <a:pPr algn="ctr"/>
            <a:r>
              <a:rPr lang="zh-CN" sz="1420" dirty="0">
                <a:solidFill>
                  <a:srgbClr val="8A8F9C"/>
                </a:solidFill>
                <a:latin typeface="Zen Kaku Gothic New"/>
                <a:ea typeface="Zen Kaku Gothic New"/>
                <a:cs typeface="Zen Kaku Gothic New"/>
              </a:rPr>
              <a:t>インラインコメントを付けた状態</a:t>
            </a:r>
          </a:p>
        </p:txBody>
      </p:sp>
      <p:sp>
        <p:nvSpPr>
          <p:cNvPr id="11" name="Rectangle 11"/>
          <p:cNvSpPr/>
          <p:nvPr/>
        </p:nvSpPr>
        <p:spPr>
          <a:xfrm>
            <a:off x="609600" y="5295900"/>
            <a:ext cx="10972800" cy="914400"/>
          </a:xfrm>
          <a:prstGeom prst="roundRect">
            <a:avLst>
              <a:gd name="adj" fmla="val 6250"/>
            </a:avLst>
          </a:prstGeom>
          <a:solidFill>
            <a:srgbClr val="EEF6F7"/>
          </a:solidFill>
          <a:ln>
            <a:noFill/>
          </a:ln>
        </p:spPr>
      </p:sp>
      <p:sp>
        <p:nvSpPr>
          <p:cNvPr id="12" name="Rectangle 12"/>
          <p:cNvSpPr/>
          <p:nvPr/>
        </p:nvSpPr>
        <p:spPr>
          <a:xfrm>
            <a:off x="609600" y="5295900"/>
            <a:ext cx="57150" cy="914400"/>
          </a:xfrm>
          <a:prstGeom prst="rect">
            <a:avLst/>
          </a:prstGeom>
          <a:solidFill>
            <a:srgbClr val="47BCC6"/>
          </a:solidFill>
          <a:ln>
            <a:noFill/>
          </a:ln>
        </p:spPr>
      </p:sp>
      <p:sp>
        <p:nvSpPr>
          <p:cNvPr id="13" name="TextBox 13"/>
          <p:cNvSpPr txBox="1"/>
          <p:nvPr/>
        </p:nvSpPr>
        <p:spPr>
          <a:xfrm>
            <a:off x="869061" y="5542121"/>
            <a:ext cx="8542925"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Plan モードでは、ファイルを読み、探索のコマンドを動かし、計画を書きます。</a:t>
            </a:r>
          </a:p>
          <a:p>
            <a:pPr algn="l">
              <a:lnSpc>
                <a:spcPts val="2400"/>
              </a:lnSpc>
            </a:pPr>
            <a:r>
              <a:rPr lang="zh-CN" sz="1420" dirty="0">
                <a:solidFill>
                  <a:srgbClr val="000000"/>
                </a:solidFill>
                <a:latin typeface="Zen Kaku Gothic New"/>
                <a:ea typeface="Zen Kaku Gothic New"/>
                <a:cs typeface="Zen Kaku Gothic New"/>
              </a:rPr>
              <a:t>ソースは編集しません。直してほしい点はコメントで伝えてから承認します。</a:t>
            </a:r>
          </a:p>
        </p:txBody>
      </p:sp>
      <p:sp>
        <p:nvSpPr>
          <p:cNvPr id="14" name="TextBox 1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5" name="TextBox 1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73</a:t>
            </a:r>
          </a:p>
        </p:txBody>
      </p:sp>
    </p:spTree>
  </p:cSld>
  <p:clrMapOvr>
    <a:masterClrMapping/>
  </p:clrMapOvr>
  <p:transition xmlns:p14="http://schemas.microsoft.com/office/powerpoint/2010/main" p14:dur="400">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計画承認の選択肢</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42144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研修では </a:t>
            </a:r>
            <a:r>
              <a:rPr lang="en-US" sz="2480" b="1" dirty="0">
                <a:solidFill>
                  <a:srgbClr val="264DBF"/>
                </a:solidFill>
                <a:latin typeface="Zen Kaku Gothic New"/>
                <a:ea typeface="Zen Kaku Gothic New"/>
                <a:cs typeface="Zen Kaku Gothic New"/>
              </a:rPr>
              <a:t>Yes, manually approve edits</a:t>
            </a:r>
            <a:r>
              <a:rPr lang="zh-CN" sz="2480" b="1" dirty="0">
                <a:solidFill>
                  <a:srgbClr val="000000"/>
                </a:solidFill>
                <a:latin typeface="Zen Kaku Gothic New"/>
                <a:ea typeface="Zen Kaku Gothic New"/>
                <a:cs typeface="Zen Kaku Gothic New"/>
              </a:rPr>
              <a:t xml:space="preserve"> を選びます。</a:t>
            </a:r>
          </a:p>
        </p:txBody>
      </p:sp>
      <p:sp>
        <p:nvSpPr>
          <p:cNvPr id="7" name="Rectangle 7"/>
          <p:cNvSpPr/>
          <p:nvPr/>
        </p:nvSpPr>
        <p:spPr>
          <a:xfrm>
            <a:off x="609600" y="2190750"/>
            <a:ext cx="10972800" cy="419100"/>
          </a:xfrm>
          <a:prstGeom prst="rect">
            <a:avLst/>
          </a:prstGeom>
          <a:solidFill>
            <a:srgbClr val="0B2E33"/>
          </a:solidFill>
          <a:ln>
            <a:noFill/>
          </a:ln>
        </p:spPr>
      </p:sp>
      <p:sp>
        <p:nvSpPr>
          <p:cNvPr id="8" name="TextBox 8"/>
          <p:cNvSpPr txBox="1"/>
          <p:nvPr/>
        </p:nvSpPr>
        <p:spPr>
          <a:xfrm>
            <a:off x="830580" y="2314575"/>
            <a:ext cx="795338"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選択肢</a:t>
            </a:r>
          </a:p>
        </p:txBody>
      </p:sp>
      <p:sp>
        <p:nvSpPr>
          <p:cNvPr id="9" name="TextBox 9"/>
          <p:cNvSpPr txBox="1"/>
          <p:nvPr/>
        </p:nvSpPr>
        <p:spPr>
          <a:xfrm>
            <a:off x="6278880" y="231457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内容</a:t>
            </a:r>
          </a:p>
        </p:txBody>
      </p:sp>
      <p:sp>
        <p:nvSpPr>
          <p:cNvPr id="10" name="Rectangle 10"/>
          <p:cNvSpPr/>
          <p:nvPr/>
        </p:nvSpPr>
        <p:spPr>
          <a:xfrm>
            <a:off x="609600" y="2609850"/>
            <a:ext cx="10972800" cy="914400"/>
          </a:xfrm>
          <a:prstGeom prst="rect">
            <a:avLst/>
          </a:prstGeom>
          <a:solidFill>
            <a:srgbClr val="EAF5F6"/>
          </a:solidFill>
          <a:ln>
            <a:noFill/>
          </a:ln>
        </p:spPr>
      </p:sp>
      <p:sp>
        <p:nvSpPr>
          <p:cNvPr id="11" name="Rectangle 11"/>
          <p:cNvSpPr/>
          <p:nvPr/>
        </p:nvSpPr>
        <p:spPr>
          <a:xfrm>
            <a:off x="609600" y="2609850"/>
            <a:ext cx="57150" cy="914400"/>
          </a:xfrm>
          <a:prstGeom prst="rect">
            <a:avLst/>
          </a:prstGeom>
          <a:solidFill>
            <a:srgbClr val="47BCC6"/>
          </a:solidFill>
          <a:ln>
            <a:noFill/>
          </a:ln>
        </p:spPr>
      </p:sp>
      <p:sp>
        <p:nvSpPr>
          <p:cNvPr id="12" name="TextBox 12"/>
          <p:cNvSpPr txBox="1"/>
          <p:nvPr/>
        </p:nvSpPr>
        <p:spPr>
          <a:xfrm>
            <a:off x="830580" y="2828925"/>
            <a:ext cx="3550464"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Yes, manually approve edits</a:t>
            </a:r>
          </a:p>
        </p:txBody>
      </p:sp>
      <p:sp>
        <p:nvSpPr>
          <p:cNvPr id="13" name="TextBox 13"/>
          <p:cNvSpPr txBox="1"/>
          <p:nvPr/>
        </p:nvSpPr>
        <p:spPr>
          <a:xfrm>
            <a:off x="6279261" y="2837021"/>
            <a:ext cx="41434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承認して、編集を1件ずつ確認します。</a:t>
            </a:r>
          </a:p>
        </p:txBody>
      </p:sp>
      <p:sp>
        <p:nvSpPr>
          <p:cNvPr id="14" name="TextBox 14"/>
          <p:cNvSpPr txBox="1"/>
          <p:nvPr/>
        </p:nvSpPr>
        <p:spPr>
          <a:xfrm>
            <a:off x="6279261" y="31037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本研修はこれを選びます。</a:t>
            </a:r>
          </a:p>
        </p:txBody>
      </p:sp>
      <p:sp>
        <p:nvSpPr>
          <p:cNvPr id="15" name="Line 15"/>
          <p:cNvSpPr/>
          <p:nvPr/>
        </p:nvSpPr>
        <p:spPr>
          <a:xfrm>
            <a:off x="609600" y="35242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16" name="Rectangle 16"/>
          <p:cNvSpPr/>
          <p:nvPr/>
        </p:nvSpPr>
        <p:spPr>
          <a:xfrm>
            <a:off x="609600" y="3524250"/>
            <a:ext cx="10972800" cy="914400"/>
          </a:xfrm>
          <a:prstGeom prst="rect">
            <a:avLst/>
          </a:prstGeom>
          <a:solidFill>
            <a:srgbClr val="FFFFFF"/>
          </a:solidFill>
          <a:ln>
            <a:noFill/>
          </a:ln>
        </p:spPr>
      </p:sp>
      <p:sp>
        <p:nvSpPr>
          <p:cNvPr id="17" name="TextBox 17"/>
          <p:cNvSpPr txBox="1"/>
          <p:nvPr/>
        </p:nvSpPr>
        <p:spPr>
          <a:xfrm>
            <a:off x="830580" y="3743325"/>
            <a:ext cx="2966903"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Yes, and use auto mode</a:t>
            </a:r>
          </a:p>
        </p:txBody>
      </p:sp>
      <p:sp>
        <p:nvSpPr>
          <p:cNvPr id="18" name="TextBox 18"/>
          <p:cNvSpPr txBox="1"/>
          <p:nvPr/>
        </p:nvSpPr>
        <p:spPr>
          <a:xfrm>
            <a:off x="6279261" y="3751421"/>
            <a:ext cx="373170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承認して auto モードで始めます。</a:t>
            </a:r>
          </a:p>
        </p:txBody>
      </p:sp>
      <p:sp>
        <p:nvSpPr>
          <p:cNvPr id="19" name="TextBox 19"/>
          <p:cNvSpPr txBox="1"/>
          <p:nvPr/>
        </p:nvSpPr>
        <p:spPr>
          <a:xfrm>
            <a:off x="6279261" y="4018121"/>
            <a:ext cx="590948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使えないときは Yes, auto-accept edits になります。</a:t>
            </a:r>
          </a:p>
        </p:txBody>
      </p:sp>
      <p:sp>
        <p:nvSpPr>
          <p:cNvPr id="20" name="Line 20"/>
          <p:cNvSpPr/>
          <p:nvPr/>
        </p:nvSpPr>
        <p:spPr>
          <a:xfrm>
            <a:off x="609600" y="44386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1" name="Rectangle 21"/>
          <p:cNvSpPr/>
          <p:nvPr/>
        </p:nvSpPr>
        <p:spPr>
          <a:xfrm>
            <a:off x="609600" y="4438650"/>
            <a:ext cx="10972800" cy="914400"/>
          </a:xfrm>
          <a:prstGeom prst="rect">
            <a:avLst/>
          </a:prstGeom>
          <a:solidFill>
            <a:srgbClr val="F7F9FA"/>
          </a:solidFill>
          <a:ln>
            <a:noFill/>
          </a:ln>
        </p:spPr>
      </p:sp>
      <p:sp>
        <p:nvSpPr>
          <p:cNvPr id="22" name="TextBox 22"/>
          <p:cNvSpPr txBox="1"/>
          <p:nvPr/>
        </p:nvSpPr>
        <p:spPr>
          <a:xfrm>
            <a:off x="830580" y="4657725"/>
            <a:ext cx="3575337"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No, refine with Ultraplan on</a:t>
            </a:r>
          </a:p>
        </p:txBody>
      </p:sp>
      <p:sp>
        <p:nvSpPr>
          <p:cNvPr id="23" name="TextBox 23"/>
          <p:cNvSpPr txBox="1"/>
          <p:nvPr/>
        </p:nvSpPr>
        <p:spPr>
          <a:xfrm>
            <a:off x="830580" y="4924425"/>
            <a:ext cx="2913158"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Claude Code on the web</a:t>
            </a:r>
          </a:p>
        </p:txBody>
      </p:sp>
      <p:sp>
        <p:nvSpPr>
          <p:cNvPr id="24" name="TextBox 24"/>
          <p:cNvSpPr txBox="1"/>
          <p:nvPr/>
        </p:nvSpPr>
        <p:spPr>
          <a:xfrm>
            <a:off x="6279261" y="466582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計画をブラウザ側のレビューへ送ります。</a:t>
            </a:r>
          </a:p>
        </p:txBody>
      </p:sp>
      <p:sp>
        <p:nvSpPr>
          <p:cNvPr id="25" name="Line 25"/>
          <p:cNvSpPr/>
          <p:nvPr/>
        </p:nvSpPr>
        <p:spPr>
          <a:xfrm>
            <a:off x="609600" y="53530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6" name="Rectangle 26"/>
          <p:cNvSpPr/>
          <p:nvPr/>
        </p:nvSpPr>
        <p:spPr>
          <a:xfrm>
            <a:off x="609600" y="5353050"/>
            <a:ext cx="10972800" cy="914400"/>
          </a:xfrm>
          <a:prstGeom prst="rect">
            <a:avLst/>
          </a:prstGeom>
          <a:solidFill>
            <a:srgbClr val="FFFFFF"/>
          </a:solidFill>
          <a:ln>
            <a:noFill/>
          </a:ln>
        </p:spPr>
      </p:sp>
      <p:sp>
        <p:nvSpPr>
          <p:cNvPr id="27" name="TextBox 27"/>
          <p:cNvSpPr txBox="1"/>
          <p:nvPr/>
        </p:nvSpPr>
        <p:spPr>
          <a:xfrm>
            <a:off x="830580" y="5572125"/>
            <a:ext cx="2198441"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No, keep planning</a:t>
            </a:r>
          </a:p>
        </p:txBody>
      </p:sp>
      <p:sp>
        <p:nvSpPr>
          <p:cNvPr id="28" name="TextBox 28"/>
          <p:cNvSpPr txBox="1"/>
          <p:nvPr/>
        </p:nvSpPr>
        <p:spPr>
          <a:xfrm>
            <a:off x="6279261" y="5580221"/>
            <a:ext cx="534984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Plan モードのまま、変えてほしい点を伝えます。</a:t>
            </a:r>
          </a:p>
        </p:txBody>
      </p:sp>
      <p:sp>
        <p:nvSpPr>
          <p:cNvPr id="29" name="Line 29"/>
          <p:cNvSpPr/>
          <p:nvPr/>
        </p:nvSpPr>
        <p:spPr>
          <a:xfrm>
            <a:off x="609600" y="62674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0" name="Line 30"/>
          <p:cNvSpPr/>
          <p:nvPr/>
        </p:nvSpPr>
        <p:spPr>
          <a:xfrm>
            <a:off x="6057900" y="2190750"/>
            <a:ext cx="9525" cy="4076700"/>
          </a:xfrm>
          <a:custGeom>
            <a:avLst/>
            <a:gdLst/>
            <a:ahLst/>
            <a:cxnLst/>
            <a:rect l="l" t="t" r="r" b="b"/>
            <a:pathLst>
              <a:path w="9525" h="4076700">
                <a:moveTo>
                  <a:pt x="0" y="0"/>
                </a:moveTo>
                <a:lnTo>
                  <a:pt x="0" y="4076700"/>
                </a:lnTo>
              </a:path>
            </a:pathLst>
          </a:custGeom>
          <a:noFill/>
          <a:ln w="9525">
            <a:solidFill>
              <a:srgbClr val="E3E7EA"/>
            </a:solidFill>
          </a:ln>
        </p:spPr>
      </p:sp>
      <p:sp>
        <p:nvSpPr>
          <p:cNvPr id="31" name="TextBox 3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74</a:t>
            </a:r>
          </a:p>
        </p:txBody>
      </p:sp>
    </p:spTree>
  </p:cSld>
  <p:clrMapOvr>
    <a:masterClrMapping/>
  </p:clrMapOvr>
  <p:transition xmlns:p14="http://schemas.microsoft.com/office/powerpoint/2010/main" p14:dur="400">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03</a:t>
            </a:r>
          </a:p>
        </p:txBody>
      </p:sp>
      <p:sp>
        <p:nvSpPr>
          <p:cNvPr id="5" name="TextBox 5"/>
          <p:cNvSpPr txBox="1"/>
          <p:nvPr/>
        </p:nvSpPr>
        <p:spPr>
          <a:xfrm>
            <a:off x="1125474" y="3875722"/>
            <a:ext cx="5409444"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Claude Code の基礎</a:t>
            </a:r>
          </a:p>
        </p:txBody>
      </p:sp>
      <p:sp>
        <p:nvSpPr>
          <p:cNvPr id="6" name="TextBox 6"/>
          <p:cNvSpPr txBox="1"/>
          <p:nvPr/>
        </p:nvSpPr>
        <p:spPr>
          <a:xfrm>
            <a:off x="1151382" y="4478655"/>
            <a:ext cx="4025837" cy="410718"/>
          </a:xfrm>
          <a:prstGeom prst="rect">
            <a:avLst/>
          </a:prstGeom>
          <a:noFill/>
          <a:ln>
            <a:noFill/>
          </a:ln>
        </p:spPr>
        <p:txBody>
          <a:bodyPr wrap="none" lIns="0" tIns="0" rIns="0" bIns="0" anchor="t" anchorCtr="0">
            <a:spAutoFit/>
          </a:bodyPr>
          <a:lstStyle/>
          <a:p>
            <a:pPr algn="l"/>
            <a:r>
              <a:rPr lang="zh-CN" sz="2100" b="1" dirty="0">
                <a:solidFill>
                  <a:srgbClr val="47BCC6"/>
                </a:solidFill>
                <a:latin typeface="Zen Kaku Gothic New"/>
                <a:ea typeface="Zen Kaku Gothic New"/>
                <a:cs typeface="Zen Kaku Gothic New"/>
              </a:rPr>
              <a:t>モデル・文脈・コマンド</a:t>
            </a:r>
          </a:p>
        </p:txBody>
      </p:sp>
      <p:sp>
        <p:nvSpPr>
          <p:cNvPr id="7" name="Rectangle 7"/>
          <p:cNvSpPr/>
          <p:nvPr/>
        </p:nvSpPr>
        <p:spPr>
          <a:xfrm>
            <a:off x="1162050" y="4895850"/>
            <a:ext cx="4000500" cy="28575"/>
          </a:xfrm>
          <a:prstGeom prst="rect">
            <a:avLst/>
          </a:prstGeom>
          <a:solidFill>
            <a:srgbClr val="47BCC6"/>
          </a:solidFill>
          <a:ln>
            <a:noFill/>
          </a:ln>
        </p:spPr>
      </p:sp>
      <p:sp>
        <p:nvSpPr>
          <p:cNvPr id="8" name="TextBox 8"/>
          <p:cNvSpPr txBox="1"/>
          <p:nvPr/>
        </p:nvSpPr>
        <p:spPr>
          <a:xfrm>
            <a:off x="1154811" y="5161121"/>
            <a:ext cx="809229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モデルと Effort の選び方、ファイルの渡し方、会話の区切り方を扱います</a:t>
            </a:r>
          </a:p>
        </p:txBody>
      </p:sp>
      <p:sp>
        <p:nvSpPr>
          <p:cNvPr id="9" name="TextBox 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0" name="TextBox 1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75</a:t>
            </a:r>
          </a:p>
        </p:txBody>
      </p:sp>
    </p:spTree>
  </p:cSld>
  <p:clrMapOvr>
    <a:masterClrMapping/>
  </p:clrMapOvr>
  <p:transition xmlns:p14="http://schemas.microsoft.com/office/powerpoint/2010/main" p14:dur="400">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モデルの切り替え</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17716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モデルは</a:t>
            </a:r>
            <a:r>
              <a:rPr lang="zh-CN" sz="2480" b="1" dirty="0">
                <a:solidFill>
                  <a:srgbClr val="264DBF"/>
                </a:solidFill>
                <a:latin typeface="Zen Kaku Gothic New"/>
                <a:ea typeface="Zen Kaku Gothic New"/>
                <a:cs typeface="Zen Kaku Gothic New"/>
              </a:rPr>
              <a:t>パネルの一覧</a:t>
            </a:r>
            <a:r>
              <a:rPr lang="zh-CN" sz="2480" b="1" dirty="0">
                <a:solidFill>
                  <a:srgbClr val="000000"/>
                </a:solidFill>
                <a:latin typeface="Zen Kaku Gothic New"/>
                <a:ea typeface="Zen Kaku Gothic New"/>
                <a:cs typeface="Zen Kaku Gothic New"/>
              </a:rPr>
              <a:t>から切り替えます。</a:t>
            </a:r>
          </a:p>
        </p:txBody>
      </p:sp>
      <p:sp>
        <p:nvSpPr>
          <p:cNvPr id="7" name="Ellipse 7"/>
          <p:cNvSpPr/>
          <p:nvPr/>
        </p:nvSpPr>
        <p:spPr>
          <a:xfrm>
            <a:off x="685800" y="1914525"/>
            <a:ext cx="381000" cy="381000"/>
          </a:xfrm>
          <a:prstGeom prst="ellipse">
            <a:avLst/>
          </a:prstGeom>
          <a:solidFill>
            <a:srgbClr val="47BCC6"/>
          </a:solidFill>
          <a:ln>
            <a:noFill/>
          </a:ln>
        </p:spPr>
      </p:sp>
      <p:sp>
        <p:nvSpPr>
          <p:cNvPr id="8" name="TextBox 8"/>
          <p:cNvSpPr txBox="1"/>
          <p:nvPr/>
        </p:nvSpPr>
        <p:spPr>
          <a:xfrm>
            <a:off x="801128" y="20178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249299" y="2001679"/>
            <a:ext cx="649715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パネルのメニューで「Change the AI model」を開く</a:t>
            </a:r>
          </a:p>
        </p:txBody>
      </p:sp>
      <p:sp>
        <p:nvSpPr>
          <p:cNvPr id="10" name="TextBox 10"/>
          <p:cNvSpPr txBox="1"/>
          <p:nvPr/>
        </p:nvSpPr>
        <p:spPr>
          <a:xfrm>
            <a:off x="1250061" y="23036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表示名と説明つきの一覧から選びます。</a:t>
            </a:r>
          </a:p>
        </p:txBody>
      </p:sp>
      <p:sp>
        <p:nvSpPr>
          <p:cNvPr id="11" name="Ellipse 11"/>
          <p:cNvSpPr/>
          <p:nvPr/>
        </p:nvSpPr>
        <p:spPr>
          <a:xfrm>
            <a:off x="685800" y="2771775"/>
            <a:ext cx="381000" cy="381000"/>
          </a:xfrm>
          <a:prstGeom prst="ellipse">
            <a:avLst/>
          </a:prstGeom>
          <a:solidFill>
            <a:srgbClr val="47BCC6"/>
          </a:solidFill>
          <a:ln>
            <a:noFill/>
          </a:ln>
        </p:spPr>
      </p:sp>
      <p:sp>
        <p:nvSpPr>
          <p:cNvPr id="12" name="TextBox 12"/>
          <p:cNvSpPr txBox="1"/>
          <p:nvPr/>
        </p:nvSpPr>
        <p:spPr>
          <a:xfrm>
            <a:off x="801128" y="28751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249299" y="285892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エイリアスで指定する</a:t>
            </a:r>
          </a:p>
        </p:txBody>
      </p:sp>
      <p:sp>
        <p:nvSpPr>
          <p:cNvPr id="14" name="TextBox 14"/>
          <p:cNvSpPr txBox="1"/>
          <p:nvPr/>
        </p:nvSpPr>
        <p:spPr>
          <a:xfrm>
            <a:off x="1250061" y="3160871"/>
            <a:ext cx="6284357"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エイリアスは7つです。default / best / fable /</a:t>
            </a:r>
          </a:p>
          <a:p>
            <a:pPr algn="l">
              <a:lnSpc>
                <a:spcPts val="2250"/>
              </a:lnSpc>
            </a:pPr>
            <a:r>
              <a:rPr lang="zh-CN" sz="1420" dirty="0">
                <a:solidFill>
                  <a:srgbClr val="484848"/>
                </a:solidFill>
                <a:latin typeface="Zen Kaku Gothic New"/>
                <a:ea typeface="Zen Kaku Gothic New"/>
                <a:cs typeface="Zen Kaku Gothic New"/>
              </a:rPr>
              <a:t>opus / sonnet / haiku / opusplan から選びます。</a:t>
            </a:r>
          </a:p>
          <a:p>
            <a:pPr algn="l">
              <a:lnSpc>
                <a:spcPts val="2250"/>
              </a:lnSpc>
            </a:pPr>
            <a:r>
              <a:rPr lang="zh-CN" sz="1420" dirty="0">
                <a:solidFill>
                  <a:srgbClr val="484848"/>
                </a:solidFill>
                <a:latin typeface="Zen Kaku Gothic New"/>
                <a:ea typeface="Zen Kaku Gothic New"/>
                <a:cs typeface="Zen Kaku Gothic New"/>
              </a:rPr>
              <a:t>1M コンテキストは sonnet[1m] / opus[1m] と書きます。</a:t>
            </a:r>
          </a:p>
        </p:txBody>
      </p:sp>
      <p:sp>
        <p:nvSpPr>
          <p:cNvPr id="15" name="Ellipse 15"/>
          <p:cNvSpPr/>
          <p:nvPr/>
        </p:nvSpPr>
        <p:spPr>
          <a:xfrm>
            <a:off x="685800" y="4105275"/>
            <a:ext cx="381000" cy="381000"/>
          </a:xfrm>
          <a:prstGeom prst="ellipse">
            <a:avLst/>
          </a:prstGeom>
          <a:solidFill>
            <a:srgbClr val="47BCC6"/>
          </a:solidFill>
          <a:ln>
            <a:noFill/>
          </a:ln>
        </p:spPr>
      </p:sp>
      <p:sp>
        <p:nvSpPr>
          <p:cNvPr id="16" name="TextBox 16"/>
          <p:cNvSpPr txBox="1"/>
          <p:nvPr/>
        </p:nvSpPr>
        <p:spPr>
          <a:xfrm>
            <a:off x="801128" y="42086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249299" y="419242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版数は資料に書きません</a:t>
            </a:r>
          </a:p>
        </p:txBody>
      </p:sp>
      <p:sp>
        <p:nvSpPr>
          <p:cNvPr id="18" name="TextBox 18"/>
          <p:cNvSpPr txBox="1"/>
          <p:nvPr/>
        </p:nvSpPr>
        <p:spPr>
          <a:xfrm>
            <a:off x="1250061" y="4494371"/>
            <a:ext cx="6131433"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エイリアスが指す版数は、プロバイダとアカウント種別と</a:t>
            </a:r>
          </a:p>
          <a:p>
            <a:pPr algn="l">
              <a:lnSpc>
                <a:spcPts val="2250"/>
              </a:lnSpc>
            </a:pPr>
            <a:r>
              <a:rPr lang="zh-CN" sz="1420" dirty="0">
                <a:solidFill>
                  <a:srgbClr val="484848"/>
                </a:solidFill>
                <a:latin typeface="Zen Kaku Gothic New"/>
                <a:ea typeface="Zen Kaku Gothic New"/>
                <a:cs typeface="Zen Kaku Gothic New"/>
              </a:rPr>
              <a:t>時期で変わります。当日この一覧で実機を確認します。</a:t>
            </a:r>
          </a:p>
        </p:txBody>
      </p:sp>
      <p:sp>
        <p:nvSpPr>
          <p:cNvPr id="19" name="TextBox 19"/>
          <p:cNvSpPr txBox="1"/>
          <p:nvPr/>
        </p:nvSpPr>
        <p:spPr>
          <a:xfrm>
            <a:off x="602361" y="5065871"/>
            <a:ext cx="629612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https://code.claude.com/docs/en/model-config</a:t>
            </a:r>
          </a:p>
        </p:txBody>
      </p:sp>
      <p:sp>
        <p:nvSpPr>
          <p:cNvPr id="20" name="Rectangle 20"/>
          <p:cNvSpPr/>
          <p:nvPr/>
        </p:nvSpPr>
        <p:spPr>
          <a:xfrm>
            <a:off x="609600" y="5391150"/>
            <a:ext cx="8382000" cy="952500"/>
          </a:xfrm>
          <a:prstGeom prst="roundRect">
            <a:avLst>
              <a:gd name="adj" fmla="val 8000"/>
            </a:avLst>
          </a:prstGeom>
          <a:solidFill>
            <a:srgbClr val="F7F9FA"/>
          </a:solidFill>
          <a:ln>
            <a:noFill/>
          </a:ln>
        </p:spPr>
      </p:sp>
      <p:sp>
        <p:nvSpPr>
          <p:cNvPr id="21" name="Rectangle 21"/>
          <p:cNvSpPr/>
          <p:nvPr/>
        </p:nvSpPr>
        <p:spPr>
          <a:xfrm>
            <a:off x="609600" y="5391150"/>
            <a:ext cx="57150" cy="952500"/>
          </a:xfrm>
          <a:prstGeom prst="roundRect">
            <a:avLst>
              <a:gd name="adj" fmla="val 50000"/>
            </a:avLst>
          </a:prstGeom>
          <a:solidFill>
            <a:srgbClr val="47BCC6"/>
          </a:solidFill>
          <a:ln>
            <a:noFill/>
          </a:ln>
        </p:spPr>
      </p:sp>
      <p:sp>
        <p:nvSpPr>
          <p:cNvPr id="22" name="TextBox 22"/>
          <p:cNvSpPr txBox="1"/>
          <p:nvPr/>
        </p:nvSpPr>
        <p:spPr>
          <a:xfrm>
            <a:off x="869061" y="5618321"/>
            <a:ext cx="248478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切り替えるときの確認</a:t>
            </a:r>
          </a:p>
        </p:txBody>
      </p:sp>
      <p:sp>
        <p:nvSpPr>
          <p:cNvPr id="23" name="TextBox 23"/>
          <p:cNvSpPr txBox="1"/>
          <p:nvPr/>
        </p:nvSpPr>
        <p:spPr>
          <a:xfrm>
            <a:off x="869061" y="5904071"/>
            <a:ext cx="77783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会話に出力がある状態で変えると、履歴を読み直すため確認が入ります。</a:t>
            </a:r>
          </a:p>
        </p:txBody>
      </p:sp>
      <p:sp>
        <p:nvSpPr>
          <p:cNvPr id="24" name="Rectangle 24"/>
          <p:cNvSpPr/>
          <p:nvPr/>
        </p:nvSpPr>
        <p:spPr>
          <a:xfrm>
            <a:off x="9372600" y="1828800"/>
            <a:ext cx="2228850" cy="4391025"/>
          </a:xfrm>
          <a:prstGeom prst="roundRect">
            <a:avLst>
              <a:gd name="adj" fmla="val 3419"/>
            </a:avLst>
          </a:prstGeom>
          <a:solidFill>
            <a:srgbClr val="000000">
              <a:alpha val="8000"/>
            </a:srgbClr>
          </a:solidFill>
          <a:ln>
            <a:noFill/>
          </a:ln>
        </p:spPr>
      </p:sp>
      <p:pic>
        <p:nvPicPr>
          <p:cNvPr id="25" name="Image 25"/>
          <p:cNvPicPr>
            <a:picLocks noChangeAspect="1"/>
          </p:cNvPicPr>
          <p:nvPr/>
        </p:nvPicPr>
        <p:blipFill>
          <a:blip r:embed="rId2"/>
          <a:stretch>
            <a:fillRect/>
          </a:stretch>
        </p:blipFill>
        <p:spPr>
          <a:xfrm>
            <a:off x="9315450" y="1771650"/>
            <a:ext cx="2228850" cy="4391025"/>
          </a:xfrm>
          <a:prstGeom prst="rect">
            <a:avLst/>
          </a:prstGeom>
        </p:spPr>
      </p:pic>
      <p:sp>
        <p:nvSpPr>
          <p:cNvPr id="26" name="Rectangle 26"/>
          <p:cNvSpPr/>
          <p:nvPr/>
        </p:nvSpPr>
        <p:spPr>
          <a:xfrm>
            <a:off x="9315450" y="1771650"/>
            <a:ext cx="2228850" cy="4391025"/>
          </a:xfrm>
          <a:prstGeom prst="roundRect">
            <a:avLst>
              <a:gd name="adj" fmla="val 3419"/>
            </a:avLst>
          </a:prstGeom>
          <a:noFill/>
          <a:ln w="9525">
            <a:solidFill>
              <a:srgbClr val="E3E7EA"/>
            </a:solidFill>
          </a:ln>
        </p:spPr>
      </p:sp>
      <p:sp>
        <p:nvSpPr>
          <p:cNvPr id="27" name="TextBox 27"/>
          <p:cNvSpPr txBox="1"/>
          <p:nvPr/>
        </p:nvSpPr>
        <p:spPr>
          <a:xfrm>
            <a:off x="9381577" y="6246971"/>
            <a:ext cx="209659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実機のパネル</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76</a:t>
            </a:r>
          </a:p>
        </p:txBody>
      </p:sp>
    </p:spTree>
  </p:cSld>
  <p:clrMapOvr>
    <a:masterClrMapping/>
  </p:clrMapOvr>
  <p:transition xmlns:p14="http://schemas.microsoft.com/office/powerpoint/2010/main" p14:dur="400">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3062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Effort の切り替え</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84607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Effort は</a:t>
            </a:r>
            <a:r>
              <a:rPr lang="zh-CN" sz="2480" b="1" dirty="0">
                <a:solidFill>
                  <a:srgbClr val="264DBF"/>
                </a:solidFill>
                <a:latin typeface="Zen Kaku Gothic New"/>
                <a:ea typeface="Zen Kaku Gothic New"/>
                <a:cs typeface="Zen Kaku Gothic New"/>
              </a:rPr>
              <a:t>権限モードのメニュー</a:t>
            </a:r>
            <a:r>
              <a:rPr lang="zh-CN" sz="2480" b="1" dirty="0">
                <a:solidFill>
                  <a:srgbClr val="000000"/>
                </a:solidFill>
                <a:latin typeface="Zen Kaku Gothic New"/>
                <a:ea typeface="Zen Kaku Gothic New"/>
                <a:cs typeface="Zen Kaku Gothic New"/>
              </a:rPr>
              <a:t>で切り替えます。</a:t>
            </a:r>
          </a:p>
        </p:txBody>
      </p:sp>
      <p:sp>
        <p:nvSpPr>
          <p:cNvPr id="7" name="Rectangle 7"/>
          <p:cNvSpPr/>
          <p:nvPr/>
        </p:nvSpPr>
        <p:spPr>
          <a:xfrm>
            <a:off x="666750" y="1962150"/>
            <a:ext cx="5715000" cy="3400425"/>
          </a:xfrm>
          <a:prstGeom prst="roundRect">
            <a:avLst>
              <a:gd name="adj" fmla="val 2241"/>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1905000"/>
            <a:ext cx="5715000" cy="3400425"/>
          </a:xfrm>
          <a:prstGeom prst="rect">
            <a:avLst/>
          </a:prstGeom>
        </p:spPr>
      </p:pic>
      <p:sp>
        <p:nvSpPr>
          <p:cNvPr id="9" name="Rectangle 9"/>
          <p:cNvSpPr/>
          <p:nvPr/>
        </p:nvSpPr>
        <p:spPr>
          <a:xfrm>
            <a:off x="609600" y="1905000"/>
            <a:ext cx="5715000" cy="3400425"/>
          </a:xfrm>
          <a:prstGeom prst="roundRect">
            <a:avLst>
              <a:gd name="adj" fmla="val 2241"/>
            </a:avLst>
          </a:prstGeom>
          <a:noFill/>
          <a:ln w="9525">
            <a:solidFill>
              <a:srgbClr val="E3E7EA"/>
            </a:solidFill>
          </a:ln>
        </p:spPr>
      </p:sp>
      <p:sp>
        <p:nvSpPr>
          <p:cNvPr id="10" name="TextBox 10"/>
          <p:cNvSpPr txBox="1"/>
          <p:nvPr/>
        </p:nvSpPr>
        <p:spPr>
          <a:xfrm>
            <a:off x="1738261" y="5427821"/>
            <a:ext cx="345767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パネルの Effort（実機）</a:t>
            </a:r>
          </a:p>
        </p:txBody>
      </p:sp>
      <p:sp>
        <p:nvSpPr>
          <p:cNvPr id="11" name="TextBox 11"/>
          <p:cNvSpPr txBox="1"/>
          <p:nvPr/>
        </p:nvSpPr>
        <p:spPr>
          <a:xfrm>
            <a:off x="602361" y="5808821"/>
            <a:ext cx="629612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https://code.claude.com/docs/en/model-config</a:t>
            </a:r>
          </a:p>
        </p:txBody>
      </p:sp>
      <p:sp>
        <p:nvSpPr>
          <p:cNvPr id="12" name="Ellipse 12"/>
          <p:cNvSpPr/>
          <p:nvPr/>
        </p:nvSpPr>
        <p:spPr>
          <a:xfrm>
            <a:off x="6734175" y="2190750"/>
            <a:ext cx="323850" cy="323850"/>
          </a:xfrm>
          <a:prstGeom prst="ellipse">
            <a:avLst/>
          </a:prstGeom>
          <a:solidFill>
            <a:srgbClr val="264DBF"/>
          </a:solidFill>
          <a:ln>
            <a:noFill/>
          </a:ln>
        </p:spPr>
      </p:sp>
      <p:sp>
        <p:nvSpPr>
          <p:cNvPr id="13" name="TextBox 13"/>
          <p:cNvSpPr txBox="1"/>
          <p:nvPr/>
        </p:nvSpPr>
        <p:spPr>
          <a:xfrm>
            <a:off x="6820928" y="22655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4" name="TextBox 14"/>
          <p:cNvSpPr txBox="1"/>
          <p:nvPr/>
        </p:nvSpPr>
        <p:spPr>
          <a:xfrm>
            <a:off x="7155180" y="22574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既定の並び</a:t>
            </a:r>
          </a:p>
        </p:txBody>
      </p:sp>
      <p:sp>
        <p:nvSpPr>
          <p:cNvPr id="15" name="TextBox 15"/>
          <p:cNvSpPr txBox="1"/>
          <p:nvPr/>
        </p:nvSpPr>
        <p:spPr>
          <a:xfrm>
            <a:off x="7155561" y="2532221"/>
            <a:ext cx="479040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low / medium / high / xhigh です。</a:t>
            </a:r>
          </a:p>
          <a:p>
            <a:pPr algn="l">
              <a:lnSpc>
                <a:spcPts val="2100"/>
              </a:lnSpc>
            </a:pPr>
            <a:r>
              <a:rPr lang="zh-CN" sz="1420" dirty="0">
                <a:solidFill>
                  <a:srgbClr val="484848"/>
                </a:solidFill>
                <a:latin typeface="Zen Kaku Gothic New"/>
                <a:ea typeface="Zen Kaku Gothic New"/>
                <a:cs typeface="Zen Kaku Gothic New"/>
              </a:rPr>
              <a:t>その先に ultracode が並ぶ場合もあります。</a:t>
            </a:r>
          </a:p>
        </p:txBody>
      </p:sp>
      <p:sp>
        <p:nvSpPr>
          <p:cNvPr id="16" name="Ellipse 16"/>
          <p:cNvSpPr/>
          <p:nvPr/>
        </p:nvSpPr>
        <p:spPr>
          <a:xfrm>
            <a:off x="6734175" y="3143250"/>
            <a:ext cx="323850" cy="323850"/>
          </a:xfrm>
          <a:prstGeom prst="ellipse">
            <a:avLst/>
          </a:prstGeom>
          <a:solidFill>
            <a:srgbClr val="264DBF"/>
          </a:solidFill>
          <a:ln>
            <a:noFill/>
          </a:ln>
        </p:spPr>
      </p:sp>
      <p:sp>
        <p:nvSpPr>
          <p:cNvPr id="17" name="TextBox 17"/>
          <p:cNvSpPr txBox="1"/>
          <p:nvPr/>
        </p:nvSpPr>
        <p:spPr>
          <a:xfrm>
            <a:off x="6820928" y="32180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7155180" y="32099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操作</a:t>
            </a:r>
          </a:p>
        </p:txBody>
      </p:sp>
      <p:sp>
        <p:nvSpPr>
          <p:cNvPr id="19" name="TextBox 19"/>
          <p:cNvSpPr txBox="1"/>
          <p:nvPr/>
        </p:nvSpPr>
        <p:spPr>
          <a:xfrm>
            <a:off x="7155561" y="3484721"/>
            <a:ext cx="4166949"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「Click or drag to set effort level」</a:t>
            </a:r>
          </a:p>
          <a:p>
            <a:pPr algn="l">
              <a:lnSpc>
                <a:spcPts val="2100"/>
              </a:lnSpc>
            </a:pPr>
            <a:r>
              <a:rPr lang="zh-CN" sz="1420" dirty="0">
                <a:solidFill>
                  <a:srgbClr val="484848"/>
                </a:solidFill>
                <a:latin typeface="Zen Kaku Gothic New"/>
                <a:ea typeface="Zen Kaku Gothic New"/>
                <a:cs typeface="Zen Kaku Gothic New"/>
              </a:rPr>
              <a:t>「Click to cycle effort level」</a:t>
            </a:r>
          </a:p>
        </p:txBody>
      </p:sp>
      <p:sp>
        <p:nvSpPr>
          <p:cNvPr id="20" name="Ellipse 20"/>
          <p:cNvSpPr/>
          <p:nvPr/>
        </p:nvSpPr>
        <p:spPr>
          <a:xfrm>
            <a:off x="6734175" y="4019550"/>
            <a:ext cx="323850" cy="323850"/>
          </a:xfrm>
          <a:prstGeom prst="ellipse">
            <a:avLst/>
          </a:prstGeom>
          <a:solidFill>
            <a:srgbClr val="264DBF"/>
          </a:solidFill>
          <a:ln>
            <a:noFill/>
          </a:ln>
        </p:spPr>
      </p:sp>
      <p:sp>
        <p:nvSpPr>
          <p:cNvPr id="21" name="TextBox 21"/>
          <p:cNvSpPr txBox="1"/>
          <p:nvPr/>
        </p:nvSpPr>
        <p:spPr>
          <a:xfrm>
            <a:off x="6820928" y="40943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2" name="TextBox 22"/>
          <p:cNvSpPr txBox="1"/>
          <p:nvPr/>
        </p:nvSpPr>
        <p:spPr>
          <a:xfrm>
            <a:off x="7155180" y="40862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選べる段階</a:t>
            </a:r>
          </a:p>
        </p:txBody>
      </p:sp>
      <p:sp>
        <p:nvSpPr>
          <p:cNvPr id="23" name="TextBox 23"/>
          <p:cNvSpPr txBox="1"/>
          <p:nvPr/>
        </p:nvSpPr>
        <p:spPr>
          <a:xfrm>
            <a:off x="7155561" y="4361021"/>
            <a:ext cx="354349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モデル側の申告に従います。対応</a:t>
            </a:r>
          </a:p>
          <a:p>
            <a:pPr algn="l">
              <a:lnSpc>
                <a:spcPts val="2100"/>
              </a:lnSpc>
            </a:pPr>
            <a:r>
              <a:rPr lang="zh-CN" sz="1420" dirty="0">
                <a:solidFill>
                  <a:srgbClr val="484848"/>
                </a:solidFill>
                <a:latin typeface="Zen Kaku Gothic New"/>
                <a:ea typeface="Zen Kaku Gothic New"/>
                <a:cs typeface="Zen Kaku Gothic New"/>
              </a:rPr>
              <a:t>していないモデルもあります。</a:t>
            </a:r>
          </a:p>
        </p:txBody>
      </p:sp>
      <p:sp>
        <p:nvSpPr>
          <p:cNvPr id="24" name="Ellipse 24"/>
          <p:cNvSpPr/>
          <p:nvPr/>
        </p:nvSpPr>
        <p:spPr>
          <a:xfrm>
            <a:off x="6734175" y="4895850"/>
            <a:ext cx="323850" cy="323850"/>
          </a:xfrm>
          <a:prstGeom prst="ellipse">
            <a:avLst/>
          </a:prstGeom>
          <a:solidFill>
            <a:srgbClr val="264DBF"/>
          </a:solidFill>
          <a:ln>
            <a:noFill/>
          </a:ln>
        </p:spPr>
      </p:sp>
      <p:sp>
        <p:nvSpPr>
          <p:cNvPr id="25" name="TextBox 25"/>
          <p:cNvSpPr txBox="1"/>
          <p:nvPr/>
        </p:nvSpPr>
        <p:spPr>
          <a:xfrm>
            <a:off x="6820928" y="49706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6" name="TextBox 26"/>
          <p:cNvSpPr txBox="1"/>
          <p:nvPr/>
        </p:nvSpPr>
        <p:spPr>
          <a:xfrm>
            <a:off x="7155180" y="49625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設定ファイル</a:t>
            </a:r>
          </a:p>
        </p:txBody>
      </p:sp>
      <p:sp>
        <p:nvSpPr>
          <p:cNvPr id="27" name="TextBox 27"/>
          <p:cNvSpPr txBox="1"/>
          <p:nvPr/>
        </p:nvSpPr>
        <p:spPr>
          <a:xfrm>
            <a:off x="7155561" y="5237321"/>
            <a:ext cx="4437507"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settings.json の effortLevel は</a:t>
            </a:r>
          </a:p>
          <a:p>
            <a:pPr algn="l">
              <a:lnSpc>
                <a:spcPts val="2100"/>
              </a:lnSpc>
            </a:pPr>
            <a:r>
              <a:rPr lang="zh-CN" sz="1420" dirty="0">
                <a:solidFill>
                  <a:srgbClr val="484848"/>
                </a:solidFill>
                <a:latin typeface="Zen Kaku Gothic New"/>
                <a:ea typeface="Zen Kaku Gothic New"/>
                <a:cs typeface="Zen Kaku Gothic New"/>
              </a:rPr>
              <a:t>low / medium / high / xhigh の4値です。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77</a:t>
            </a:r>
          </a:p>
        </p:txBody>
      </p:sp>
    </p:spTree>
  </p:cSld>
  <p:clrMapOvr>
    <a:masterClrMapping/>
  </p:clrMapOvr>
  <p:transition xmlns:p14="http://schemas.microsoft.com/office/powerpoint/2010/main" p14:dur="400">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症状から動かすノブを決める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75874"/>
            <a:ext cx="1128010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足りないのが</a:t>
            </a:r>
            <a:r>
              <a:rPr lang="zh-CN" sz="2480" b="1" dirty="0">
                <a:solidFill>
                  <a:srgbClr val="264DBF"/>
                </a:solidFill>
                <a:latin typeface="Zen Kaku Gothic New"/>
                <a:ea typeface="Zen Kaku Gothic New"/>
                <a:cs typeface="Zen Kaku Gothic New"/>
              </a:rPr>
              <a:t>知識</a:t>
            </a:r>
            <a:r>
              <a:rPr lang="zh-CN" sz="2480" b="1" dirty="0">
                <a:solidFill>
                  <a:srgbClr val="000000"/>
                </a:solidFill>
                <a:latin typeface="Zen Kaku Gothic New"/>
                <a:ea typeface="Zen Kaku Gothic New"/>
                <a:cs typeface="Zen Kaku Gothic New"/>
              </a:rPr>
              <a:t>ならモデル、</a:t>
            </a:r>
            <a:r>
              <a:rPr lang="zh-CN" sz="2480" b="1" dirty="0">
                <a:solidFill>
                  <a:srgbClr val="264DBF"/>
                </a:solidFill>
                <a:latin typeface="Zen Kaku Gothic New"/>
                <a:ea typeface="Zen Kaku Gothic New"/>
                <a:cs typeface="Zen Kaku Gothic New"/>
              </a:rPr>
              <a:t>丁寧さ</a:t>
            </a:r>
            <a:r>
              <a:rPr lang="zh-CN" sz="2480" b="1" dirty="0">
                <a:solidFill>
                  <a:srgbClr val="000000"/>
                </a:solidFill>
                <a:latin typeface="Zen Kaku Gothic New"/>
                <a:ea typeface="Zen Kaku Gothic New"/>
                <a:cs typeface="Zen Kaku Gothic New"/>
              </a:rPr>
              <a:t>なら Effort です。</a:t>
            </a:r>
          </a:p>
        </p:txBody>
      </p:sp>
      <p:sp>
        <p:nvSpPr>
          <p:cNvPr id="7" name="TextBox 7"/>
          <p:cNvSpPr txBox="1"/>
          <p:nvPr/>
        </p:nvSpPr>
        <p:spPr>
          <a:xfrm>
            <a:off x="830580" y="1895475"/>
            <a:ext cx="535305" cy="293370"/>
          </a:xfrm>
          <a:prstGeom prst="rect">
            <a:avLst/>
          </a:prstGeom>
          <a:noFill/>
          <a:ln>
            <a:noFill/>
          </a:ln>
        </p:spPr>
        <p:txBody>
          <a:bodyPr wrap="none" lIns="0" tIns="0" rIns="0" bIns="0" anchor="t" anchorCtr="0">
            <a:spAutoFit/>
          </a:bodyPr>
          <a:lstStyle/>
          <a:p>
            <a:pPr algn="l"/>
            <a:r>
              <a:rPr lang="zh-CN" sz="1500" b="1" dirty="0">
                <a:solidFill>
                  <a:srgbClr val="6B7A7F"/>
                </a:solidFill>
                <a:latin typeface="Zen Kaku Gothic New"/>
                <a:ea typeface="Zen Kaku Gothic New"/>
                <a:cs typeface="Zen Kaku Gothic New"/>
              </a:rPr>
              <a:t>症状</a:t>
            </a:r>
          </a:p>
        </p:txBody>
      </p:sp>
      <p:sp>
        <p:nvSpPr>
          <p:cNvPr id="8" name="TextBox 8"/>
          <p:cNvSpPr txBox="1"/>
          <p:nvPr/>
        </p:nvSpPr>
        <p:spPr>
          <a:xfrm>
            <a:off x="6050280" y="1895475"/>
            <a:ext cx="1315402" cy="293370"/>
          </a:xfrm>
          <a:prstGeom prst="rect">
            <a:avLst/>
          </a:prstGeom>
          <a:noFill/>
          <a:ln>
            <a:noFill/>
          </a:ln>
        </p:spPr>
        <p:txBody>
          <a:bodyPr wrap="none" lIns="0" tIns="0" rIns="0" bIns="0" anchor="t" anchorCtr="0">
            <a:spAutoFit/>
          </a:bodyPr>
          <a:lstStyle/>
          <a:p>
            <a:pPr algn="l"/>
            <a:r>
              <a:rPr lang="zh-CN" sz="1500" b="1" dirty="0">
                <a:solidFill>
                  <a:srgbClr val="2E9AA4"/>
                </a:solidFill>
                <a:latin typeface="Zen Kaku Gothic New"/>
                <a:ea typeface="Zen Kaku Gothic New"/>
                <a:cs typeface="Zen Kaku Gothic New"/>
              </a:rPr>
              <a:t>動かすノブ</a:t>
            </a:r>
          </a:p>
        </p:txBody>
      </p:sp>
      <p:sp>
        <p:nvSpPr>
          <p:cNvPr id="9" name="Rectangle 9"/>
          <p:cNvSpPr/>
          <p:nvPr/>
        </p:nvSpPr>
        <p:spPr>
          <a:xfrm>
            <a:off x="609600" y="2247900"/>
            <a:ext cx="4495800" cy="781050"/>
          </a:xfrm>
          <a:prstGeom prst="roundRect">
            <a:avLst>
              <a:gd name="adj" fmla="val 7317"/>
            </a:avLst>
          </a:prstGeom>
          <a:solidFill>
            <a:srgbClr val="F3F3F3"/>
          </a:solidFill>
          <a:ln>
            <a:noFill/>
          </a:ln>
        </p:spPr>
      </p:sp>
      <p:sp>
        <p:nvSpPr>
          <p:cNvPr id="10" name="Rectangle 10"/>
          <p:cNvSpPr/>
          <p:nvPr/>
        </p:nvSpPr>
        <p:spPr>
          <a:xfrm>
            <a:off x="609600" y="2247900"/>
            <a:ext cx="47625" cy="781050"/>
          </a:xfrm>
          <a:prstGeom prst="roundRect">
            <a:avLst>
              <a:gd name="adj" fmla="val 40000"/>
            </a:avLst>
          </a:prstGeom>
          <a:solidFill>
            <a:srgbClr val="999999"/>
          </a:solidFill>
          <a:ln>
            <a:noFill/>
          </a:ln>
        </p:spPr>
      </p:sp>
      <p:sp>
        <p:nvSpPr>
          <p:cNvPr id="11" name="TextBox 11"/>
          <p:cNvSpPr txBox="1"/>
          <p:nvPr/>
        </p:nvSpPr>
        <p:spPr>
          <a:xfrm>
            <a:off x="830961" y="2398871"/>
            <a:ext cx="37199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見つけにくいバグ、不慣れな領域</a:t>
            </a:r>
          </a:p>
        </p:txBody>
      </p:sp>
      <p:sp>
        <p:nvSpPr>
          <p:cNvPr id="12" name="TextBox 12"/>
          <p:cNvSpPr txBox="1"/>
          <p:nvPr/>
        </p:nvSpPr>
        <p:spPr>
          <a:xfrm>
            <a:off x="830961" y="268462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アーキテクチャの判断で迷う</a:t>
            </a:r>
          </a:p>
        </p:txBody>
      </p:sp>
      <p:sp>
        <p:nvSpPr>
          <p:cNvPr id="13" name="Polygon 13"/>
          <p:cNvSpPr/>
          <p:nvPr/>
        </p:nvSpPr>
        <p:spPr>
          <a:xfrm>
            <a:off x="5219700" y="2457450"/>
            <a:ext cx="476250" cy="342900"/>
          </a:xfrm>
          <a:custGeom>
            <a:avLst/>
            <a:gdLst/>
            <a:ahLst/>
            <a:cxnLst/>
            <a:rect l="l" t="t" r="r" b="b"/>
            <a:pathLst>
              <a:path w="476250" h="342900">
                <a:moveTo>
                  <a:pt x="0" y="95250"/>
                </a:moveTo>
                <a:lnTo>
                  <a:pt x="247650" y="95250"/>
                </a:lnTo>
                <a:lnTo>
                  <a:pt x="247650" y="0"/>
                </a:lnTo>
                <a:lnTo>
                  <a:pt x="476250" y="171450"/>
                </a:lnTo>
                <a:lnTo>
                  <a:pt x="247650" y="342900"/>
                </a:lnTo>
                <a:lnTo>
                  <a:pt x="247650" y="247650"/>
                </a:lnTo>
                <a:lnTo>
                  <a:pt x="0" y="247650"/>
                </a:lnTo>
                <a:close/>
              </a:path>
            </a:pathLst>
          </a:custGeom>
          <a:solidFill>
            <a:srgbClr val="47BCC6"/>
          </a:solidFill>
          <a:ln>
            <a:noFill/>
          </a:ln>
        </p:spPr>
      </p:sp>
      <p:sp>
        <p:nvSpPr>
          <p:cNvPr id="14" name="Rectangle 14"/>
          <p:cNvSpPr/>
          <p:nvPr/>
        </p:nvSpPr>
        <p:spPr>
          <a:xfrm>
            <a:off x="5829300" y="2247900"/>
            <a:ext cx="5753100" cy="781050"/>
          </a:xfrm>
          <a:prstGeom prst="roundRect">
            <a:avLst>
              <a:gd name="adj" fmla="val 7317"/>
            </a:avLst>
          </a:prstGeom>
          <a:solidFill>
            <a:srgbClr val="EEF6F7"/>
          </a:solidFill>
          <a:ln>
            <a:noFill/>
          </a:ln>
        </p:spPr>
      </p:sp>
      <p:sp>
        <p:nvSpPr>
          <p:cNvPr id="15" name="Rectangle 15"/>
          <p:cNvSpPr/>
          <p:nvPr/>
        </p:nvSpPr>
        <p:spPr>
          <a:xfrm>
            <a:off x="5829300" y="2247900"/>
            <a:ext cx="47625" cy="781050"/>
          </a:xfrm>
          <a:prstGeom prst="roundRect">
            <a:avLst>
              <a:gd name="adj" fmla="val 40000"/>
            </a:avLst>
          </a:prstGeom>
          <a:solidFill>
            <a:srgbClr val="47BCC6"/>
          </a:solidFill>
          <a:ln>
            <a:noFill/>
          </a:ln>
        </p:spPr>
      </p:sp>
      <p:sp>
        <p:nvSpPr>
          <p:cNvPr id="16" name="TextBox 16"/>
          <p:cNvSpPr txBox="1"/>
          <p:nvPr/>
        </p:nvSpPr>
        <p:spPr>
          <a:xfrm>
            <a:off x="6050661" y="239887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モデルを上げる</a:t>
            </a:r>
          </a:p>
        </p:txBody>
      </p:sp>
      <p:sp>
        <p:nvSpPr>
          <p:cNvPr id="17" name="TextBox 17"/>
          <p:cNvSpPr txBox="1"/>
          <p:nvPr/>
        </p:nvSpPr>
        <p:spPr>
          <a:xfrm>
            <a:off x="6050661" y="2684621"/>
            <a:ext cx="36728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まず1段だけ上げて、変化を見ます</a:t>
            </a:r>
          </a:p>
        </p:txBody>
      </p:sp>
      <p:sp>
        <p:nvSpPr>
          <p:cNvPr id="18" name="Rectangle 18"/>
          <p:cNvSpPr/>
          <p:nvPr/>
        </p:nvSpPr>
        <p:spPr>
          <a:xfrm>
            <a:off x="609600" y="3143250"/>
            <a:ext cx="4495800" cy="781050"/>
          </a:xfrm>
          <a:prstGeom prst="roundRect">
            <a:avLst>
              <a:gd name="adj" fmla="val 7317"/>
            </a:avLst>
          </a:prstGeom>
          <a:solidFill>
            <a:srgbClr val="F3F3F3"/>
          </a:solidFill>
          <a:ln>
            <a:noFill/>
          </a:ln>
        </p:spPr>
      </p:sp>
      <p:sp>
        <p:nvSpPr>
          <p:cNvPr id="19" name="Rectangle 19"/>
          <p:cNvSpPr/>
          <p:nvPr/>
        </p:nvSpPr>
        <p:spPr>
          <a:xfrm>
            <a:off x="609600" y="3143250"/>
            <a:ext cx="47625" cy="781050"/>
          </a:xfrm>
          <a:prstGeom prst="roundRect">
            <a:avLst>
              <a:gd name="adj" fmla="val 40000"/>
            </a:avLst>
          </a:prstGeom>
          <a:solidFill>
            <a:srgbClr val="999999"/>
          </a:solidFill>
          <a:ln>
            <a:noFill/>
          </a:ln>
        </p:spPr>
      </p:sp>
      <p:sp>
        <p:nvSpPr>
          <p:cNvPr id="20" name="TextBox 20"/>
          <p:cNvSpPr txBox="1"/>
          <p:nvPr/>
        </p:nvSpPr>
        <p:spPr>
          <a:xfrm>
            <a:off x="830961" y="3294221"/>
            <a:ext cx="322587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読み飛ばしや未実行が起きる</a:t>
            </a:r>
          </a:p>
        </p:txBody>
      </p:sp>
      <p:sp>
        <p:nvSpPr>
          <p:cNvPr id="21" name="TextBox 21"/>
          <p:cNvSpPr txBox="1"/>
          <p:nvPr/>
        </p:nvSpPr>
        <p:spPr>
          <a:xfrm>
            <a:off x="830961" y="357997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ファイルを読まない、テストを走らせない</a:t>
            </a:r>
          </a:p>
        </p:txBody>
      </p:sp>
      <p:sp>
        <p:nvSpPr>
          <p:cNvPr id="22" name="Polygon 22"/>
          <p:cNvSpPr/>
          <p:nvPr/>
        </p:nvSpPr>
        <p:spPr>
          <a:xfrm>
            <a:off x="5219700" y="3352800"/>
            <a:ext cx="476250" cy="342900"/>
          </a:xfrm>
          <a:custGeom>
            <a:avLst/>
            <a:gdLst/>
            <a:ahLst/>
            <a:cxnLst/>
            <a:rect l="l" t="t" r="r" b="b"/>
            <a:pathLst>
              <a:path w="476250" h="342900">
                <a:moveTo>
                  <a:pt x="0" y="95250"/>
                </a:moveTo>
                <a:lnTo>
                  <a:pt x="247650" y="95250"/>
                </a:lnTo>
                <a:lnTo>
                  <a:pt x="247650" y="0"/>
                </a:lnTo>
                <a:lnTo>
                  <a:pt x="476250" y="171450"/>
                </a:lnTo>
                <a:lnTo>
                  <a:pt x="247650" y="342900"/>
                </a:lnTo>
                <a:lnTo>
                  <a:pt x="247650" y="247650"/>
                </a:lnTo>
                <a:lnTo>
                  <a:pt x="0" y="247650"/>
                </a:lnTo>
                <a:close/>
              </a:path>
            </a:pathLst>
          </a:custGeom>
          <a:solidFill>
            <a:srgbClr val="47BCC6"/>
          </a:solidFill>
          <a:ln>
            <a:noFill/>
          </a:ln>
        </p:spPr>
      </p:sp>
      <p:sp>
        <p:nvSpPr>
          <p:cNvPr id="23" name="Rectangle 23"/>
          <p:cNvSpPr/>
          <p:nvPr/>
        </p:nvSpPr>
        <p:spPr>
          <a:xfrm>
            <a:off x="5829300" y="3143250"/>
            <a:ext cx="5753100" cy="781050"/>
          </a:xfrm>
          <a:prstGeom prst="roundRect">
            <a:avLst>
              <a:gd name="adj" fmla="val 7317"/>
            </a:avLst>
          </a:prstGeom>
          <a:solidFill>
            <a:srgbClr val="EEF6F7"/>
          </a:solidFill>
          <a:ln>
            <a:noFill/>
          </a:ln>
        </p:spPr>
      </p:sp>
      <p:sp>
        <p:nvSpPr>
          <p:cNvPr id="24" name="Rectangle 24"/>
          <p:cNvSpPr/>
          <p:nvPr/>
        </p:nvSpPr>
        <p:spPr>
          <a:xfrm>
            <a:off x="5829300" y="3143250"/>
            <a:ext cx="47625" cy="781050"/>
          </a:xfrm>
          <a:prstGeom prst="roundRect">
            <a:avLst>
              <a:gd name="adj" fmla="val 40000"/>
            </a:avLst>
          </a:prstGeom>
          <a:solidFill>
            <a:srgbClr val="47BCC6"/>
          </a:solidFill>
          <a:ln>
            <a:noFill/>
          </a:ln>
        </p:spPr>
      </p:sp>
      <p:sp>
        <p:nvSpPr>
          <p:cNvPr id="25" name="TextBox 25"/>
          <p:cNvSpPr txBox="1"/>
          <p:nvPr/>
        </p:nvSpPr>
        <p:spPr>
          <a:xfrm>
            <a:off x="6050661" y="3294221"/>
            <a:ext cx="191598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Effort を上げる</a:t>
            </a:r>
          </a:p>
        </p:txBody>
      </p:sp>
      <p:sp>
        <p:nvSpPr>
          <p:cNvPr id="26" name="TextBox 26"/>
          <p:cNvSpPr txBox="1"/>
          <p:nvPr/>
        </p:nvSpPr>
        <p:spPr>
          <a:xfrm>
            <a:off x="6050661" y="3579971"/>
            <a:ext cx="390815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モデルは変えずに1段だけ動かします</a:t>
            </a:r>
          </a:p>
        </p:txBody>
      </p:sp>
      <p:sp>
        <p:nvSpPr>
          <p:cNvPr id="27" name="Rectangle 27"/>
          <p:cNvSpPr/>
          <p:nvPr/>
        </p:nvSpPr>
        <p:spPr>
          <a:xfrm>
            <a:off x="609600" y="4038600"/>
            <a:ext cx="4495800" cy="781050"/>
          </a:xfrm>
          <a:prstGeom prst="roundRect">
            <a:avLst>
              <a:gd name="adj" fmla="val 7317"/>
            </a:avLst>
          </a:prstGeom>
          <a:solidFill>
            <a:srgbClr val="F3F3F3"/>
          </a:solidFill>
          <a:ln>
            <a:noFill/>
          </a:ln>
        </p:spPr>
      </p:sp>
      <p:sp>
        <p:nvSpPr>
          <p:cNvPr id="28" name="Rectangle 28"/>
          <p:cNvSpPr/>
          <p:nvPr/>
        </p:nvSpPr>
        <p:spPr>
          <a:xfrm>
            <a:off x="609600" y="4038600"/>
            <a:ext cx="47625" cy="781050"/>
          </a:xfrm>
          <a:prstGeom prst="roundRect">
            <a:avLst>
              <a:gd name="adj" fmla="val 40000"/>
            </a:avLst>
          </a:prstGeom>
          <a:solidFill>
            <a:srgbClr val="999999"/>
          </a:solidFill>
          <a:ln>
            <a:noFill/>
          </a:ln>
        </p:spPr>
      </p:sp>
      <p:sp>
        <p:nvSpPr>
          <p:cNvPr id="29" name="TextBox 29"/>
          <p:cNvSpPr txBox="1"/>
          <p:nvPr/>
        </p:nvSpPr>
        <p:spPr>
          <a:xfrm>
            <a:off x="830961" y="4189571"/>
            <a:ext cx="297884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正確に書ける機械的な修正</a:t>
            </a:r>
          </a:p>
        </p:txBody>
      </p:sp>
      <p:sp>
        <p:nvSpPr>
          <p:cNvPr id="30" name="TextBox 30"/>
          <p:cNvSpPr txBox="1"/>
          <p:nvPr/>
        </p:nvSpPr>
        <p:spPr>
          <a:xfrm>
            <a:off x="830961" y="44753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すでに文脈にあるコードへの質問</a:t>
            </a:r>
          </a:p>
        </p:txBody>
      </p:sp>
      <p:sp>
        <p:nvSpPr>
          <p:cNvPr id="31" name="Polygon 31"/>
          <p:cNvSpPr/>
          <p:nvPr/>
        </p:nvSpPr>
        <p:spPr>
          <a:xfrm>
            <a:off x="5219700" y="4248150"/>
            <a:ext cx="476250" cy="342900"/>
          </a:xfrm>
          <a:custGeom>
            <a:avLst/>
            <a:gdLst/>
            <a:ahLst/>
            <a:cxnLst/>
            <a:rect l="l" t="t" r="r" b="b"/>
            <a:pathLst>
              <a:path w="476250" h="342900">
                <a:moveTo>
                  <a:pt x="0" y="95250"/>
                </a:moveTo>
                <a:lnTo>
                  <a:pt x="247650" y="95250"/>
                </a:lnTo>
                <a:lnTo>
                  <a:pt x="247650" y="0"/>
                </a:lnTo>
                <a:lnTo>
                  <a:pt x="476250" y="171450"/>
                </a:lnTo>
                <a:lnTo>
                  <a:pt x="247650" y="342900"/>
                </a:lnTo>
                <a:lnTo>
                  <a:pt x="247650" y="247650"/>
                </a:lnTo>
                <a:lnTo>
                  <a:pt x="0" y="247650"/>
                </a:lnTo>
                <a:close/>
              </a:path>
            </a:pathLst>
          </a:custGeom>
          <a:solidFill>
            <a:srgbClr val="47BCC6"/>
          </a:solidFill>
          <a:ln>
            <a:noFill/>
          </a:ln>
        </p:spPr>
      </p:sp>
      <p:sp>
        <p:nvSpPr>
          <p:cNvPr id="32" name="Rectangle 32"/>
          <p:cNvSpPr/>
          <p:nvPr/>
        </p:nvSpPr>
        <p:spPr>
          <a:xfrm>
            <a:off x="5829300" y="4038600"/>
            <a:ext cx="5753100" cy="781050"/>
          </a:xfrm>
          <a:prstGeom prst="roundRect">
            <a:avLst>
              <a:gd name="adj" fmla="val 7317"/>
            </a:avLst>
          </a:prstGeom>
          <a:solidFill>
            <a:srgbClr val="EEF6F7"/>
          </a:solidFill>
          <a:ln>
            <a:noFill/>
          </a:ln>
        </p:spPr>
      </p:sp>
      <p:sp>
        <p:nvSpPr>
          <p:cNvPr id="33" name="Rectangle 33"/>
          <p:cNvSpPr/>
          <p:nvPr/>
        </p:nvSpPr>
        <p:spPr>
          <a:xfrm>
            <a:off x="5829300" y="4038600"/>
            <a:ext cx="47625" cy="781050"/>
          </a:xfrm>
          <a:prstGeom prst="roundRect">
            <a:avLst>
              <a:gd name="adj" fmla="val 40000"/>
            </a:avLst>
          </a:prstGeom>
          <a:solidFill>
            <a:srgbClr val="47BCC6"/>
          </a:solidFill>
          <a:ln>
            <a:noFill/>
          </a:ln>
        </p:spPr>
      </p:sp>
      <p:sp>
        <p:nvSpPr>
          <p:cNvPr id="34" name="TextBox 34"/>
          <p:cNvSpPr txBox="1"/>
          <p:nvPr/>
        </p:nvSpPr>
        <p:spPr>
          <a:xfrm>
            <a:off x="6050661" y="4189571"/>
            <a:ext cx="2731818"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小さいモデルで足ります</a:t>
            </a:r>
          </a:p>
        </p:txBody>
      </p:sp>
      <p:sp>
        <p:nvSpPr>
          <p:cNvPr id="35" name="TextBox 35"/>
          <p:cNvSpPr txBox="1"/>
          <p:nvPr/>
        </p:nvSpPr>
        <p:spPr>
          <a:xfrm>
            <a:off x="6050661" y="44753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上げる理由がないときは戻します</a:t>
            </a:r>
          </a:p>
        </p:txBody>
      </p:sp>
      <p:sp>
        <p:nvSpPr>
          <p:cNvPr id="36" name="Rectangle 36"/>
          <p:cNvSpPr/>
          <p:nvPr/>
        </p:nvSpPr>
        <p:spPr>
          <a:xfrm>
            <a:off x="609600" y="4972050"/>
            <a:ext cx="10972800" cy="1200150"/>
          </a:xfrm>
          <a:prstGeom prst="roundRect">
            <a:avLst>
              <a:gd name="adj" fmla="val 6349"/>
            </a:avLst>
          </a:prstGeom>
          <a:solidFill>
            <a:srgbClr val="F7F9FA"/>
          </a:solidFill>
          <a:ln>
            <a:noFill/>
          </a:ln>
        </p:spPr>
      </p:sp>
      <p:sp>
        <p:nvSpPr>
          <p:cNvPr id="37" name="Rectangle 37"/>
          <p:cNvSpPr/>
          <p:nvPr/>
        </p:nvSpPr>
        <p:spPr>
          <a:xfrm>
            <a:off x="609600" y="4972050"/>
            <a:ext cx="57150" cy="1200150"/>
          </a:xfrm>
          <a:prstGeom prst="roundRect">
            <a:avLst>
              <a:gd name="adj" fmla="val 50000"/>
            </a:avLst>
          </a:prstGeom>
          <a:solidFill>
            <a:srgbClr val="47BCC6"/>
          </a:solidFill>
          <a:ln>
            <a:noFill/>
          </a:ln>
        </p:spPr>
      </p:sp>
      <p:sp>
        <p:nvSpPr>
          <p:cNvPr id="38" name="TextBox 38"/>
          <p:cNvSpPr txBox="1"/>
          <p:nvPr/>
        </p:nvSpPr>
        <p:spPr>
          <a:xfrm>
            <a:off x="868680" y="519112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切り分けの約束</a:t>
            </a:r>
          </a:p>
        </p:txBody>
      </p:sp>
      <p:sp>
        <p:nvSpPr>
          <p:cNvPr id="39" name="TextBox 39"/>
          <p:cNvSpPr txBox="1"/>
          <p:nvPr/>
        </p:nvSpPr>
        <p:spPr>
          <a:xfrm>
            <a:off x="869061" y="5484971"/>
            <a:ext cx="10577989"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モデルと Effort を同時に動かすと、どちらが効いたのか分かりません。1つずつ動かします。</a:t>
            </a:r>
          </a:p>
          <a:p>
            <a:pPr algn="l">
              <a:lnSpc>
                <a:spcPts val="2250"/>
              </a:lnSpc>
            </a:pPr>
            <a:r>
              <a:rPr lang="zh-CN" sz="1420" dirty="0">
                <a:solidFill>
                  <a:srgbClr val="484848"/>
                </a:solidFill>
                <a:latin typeface="Zen Kaku Gothic New"/>
                <a:ea typeface="Zen Kaku Gothic New"/>
                <a:cs typeface="Zen Kaku Gothic New"/>
              </a:rPr>
              <a:t>プロンプトの中で効くキーワードは ultrathink だけで、think hard などは文章として扱われます。</a:t>
            </a:r>
          </a:p>
        </p:txBody>
      </p:sp>
      <p:sp>
        <p:nvSpPr>
          <p:cNvPr id="40" name="TextBox 4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1" name="TextBox 4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78</a:t>
            </a:r>
          </a:p>
        </p:txBody>
      </p:sp>
    </p:spTree>
  </p:cSld>
  <p:clrMapOvr>
    <a:masterClrMapping/>
  </p:clrMapOvr>
  <p:transition xmlns:p14="http://schemas.microsoft.com/office/powerpoint/2010/main" p14:dur="400">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37699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ファイルの渡し方は4経路</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21545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ドラッグは</a:t>
            </a:r>
            <a:r>
              <a:rPr lang="zh-CN" sz="2480" b="1" dirty="0">
                <a:solidFill>
                  <a:srgbClr val="264DBF"/>
                </a:solidFill>
                <a:latin typeface="Zen Kaku Gothic New"/>
                <a:ea typeface="Zen Kaku Gothic New"/>
                <a:cs typeface="Zen Kaku Gothic New"/>
              </a:rPr>
              <a:t>Shift を押しながら</a:t>
            </a:r>
            <a:r>
              <a:rPr lang="zh-CN" sz="2480" b="1" dirty="0">
                <a:solidFill>
                  <a:srgbClr val="000000"/>
                </a:solidFill>
                <a:latin typeface="Zen Kaku Gothic New"/>
                <a:ea typeface="Zen Kaku Gothic New"/>
                <a:cs typeface="Zen Kaku Gothic New"/>
              </a:rPr>
              <a:t>行います。</a:t>
            </a:r>
          </a:p>
        </p:txBody>
      </p:sp>
      <p:sp>
        <p:nvSpPr>
          <p:cNvPr id="7" name="Rectangle 7"/>
          <p:cNvSpPr/>
          <p:nvPr/>
        </p:nvSpPr>
        <p:spPr>
          <a:xfrm>
            <a:off x="2819400" y="1962150"/>
            <a:ext cx="6667500" cy="1933575"/>
          </a:xfrm>
          <a:prstGeom prst="roundRect">
            <a:avLst>
              <a:gd name="adj" fmla="val 3941"/>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2762250" y="1905000"/>
            <a:ext cx="6667500" cy="1933575"/>
          </a:xfrm>
          <a:prstGeom prst="rect">
            <a:avLst/>
          </a:prstGeom>
        </p:spPr>
      </p:pic>
      <p:sp>
        <p:nvSpPr>
          <p:cNvPr id="9" name="Rectangle 9"/>
          <p:cNvSpPr/>
          <p:nvPr/>
        </p:nvSpPr>
        <p:spPr>
          <a:xfrm>
            <a:off x="2762250" y="1905000"/>
            <a:ext cx="6667500" cy="1933575"/>
          </a:xfrm>
          <a:prstGeom prst="roundRect">
            <a:avLst>
              <a:gd name="adj" fmla="val 3941"/>
            </a:avLst>
          </a:prstGeom>
          <a:noFill/>
          <a:ln w="9525">
            <a:solidFill>
              <a:srgbClr val="E3E7EA"/>
            </a:solidFill>
          </a:ln>
        </p:spPr>
      </p:sp>
      <p:sp>
        <p:nvSpPr>
          <p:cNvPr id="10" name="TextBox 10"/>
          <p:cNvSpPr txBox="1"/>
          <p:nvPr/>
        </p:nvSpPr>
        <p:spPr>
          <a:xfrm>
            <a:off x="4577167" y="3960971"/>
            <a:ext cx="303766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入力欄まわり（実機）</a:t>
            </a:r>
          </a:p>
        </p:txBody>
      </p:sp>
      <p:sp>
        <p:nvSpPr>
          <p:cNvPr id="11" name="Ellipse 11"/>
          <p:cNvSpPr/>
          <p:nvPr/>
        </p:nvSpPr>
        <p:spPr>
          <a:xfrm>
            <a:off x="638175" y="4324350"/>
            <a:ext cx="323850" cy="323850"/>
          </a:xfrm>
          <a:prstGeom prst="ellipse">
            <a:avLst/>
          </a:prstGeom>
          <a:solidFill>
            <a:srgbClr val="264DBF"/>
          </a:solidFill>
          <a:ln>
            <a:noFill/>
          </a:ln>
        </p:spPr>
      </p:sp>
      <p:sp>
        <p:nvSpPr>
          <p:cNvPr id="12" name="TextBox 12"/>
          <p:cNvSpPr txBox="1"/>
          <p:nvPr/>
        </p:nvSpPr>
        <p:spPr>
          <a:xfrm>
            <a:off x="724928" y="43991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1059180" y="4391025"/>
            <a:ext cx="231652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 参照（第一手順）</a:t>
            </a:r>
          </a:p>
        </p:txBody>
      </p:sp>
      <p:sp>
        <p:nvSpPr>
          <p:cNvPr id="14" name="TextBox 14"/>
          <p:cNvSpPr txBox="1"/>
          <p:nvPr/>
        </p:nvSpPr>
        <p:spPr>
          <a:xfrm>
            <a:off x="1059561" y="468487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ファイル名やフォルダ名を打つと候補が出ます</a:t>
            </a:r>
          </a:p>
        </p:txBody>
      </p:sp>
      <p:sp>
        <p:nvSpPr>
          <p:cNvPr id="15" name="Ellipse 15"/>
          <p:cNvSpPr/>
          <p:nvPr/>
        </p:nvSpPr>
        <p:spPr>
          <a:xfrm>
            <a:off x="638175" y="5295900"/>
            <a:ext cx="323850" cy="323850"/>
          </a:xfrm>
          <a:prstGeom prst="ellipse">
            <a:avLst/>
          </a:prstGeom>
          <a:solidFill>
            <a:srgbClr val="264DBF"/>
          </a:solidFill>
          <a:ln>
            <a:noFill/>
          </a:ln>
        </p:spPr>
      </p:sp>
      <p:sp>
        <p:nvSpPr>
          <p:cNvPr id="16" name="TextBox 16"/>
          <p:cNvSpPr txBox="1"/>
          <p:nvPr/>
        </p:nvSpPr>
        <p:spPr>
          <a:xfrm>
            <a:off x="724928" y="53706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1059180" y="5362575"/>
            <a:ext cx="1535030"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Add context</a:t>
            </a:r>
          </a:p>
        </p:txBody>
      </p:sp>
      <p:sp>
        <p:nvSpPr>
          <p:cNvPr id="18" name="TextBox 18"/>
          <p:cNvSpPr txBox="1"/>
          <p:nvPr/>
        </p:nvSpPr>
        <p:spPr>
          <a:xfrm>
            <a:off x="1059561" y="5656421"/>
            <a:ext cx="404931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入力欄の左下の + がこれにあたります</a:t>
            </a:r>
          </a:p>
        </p:txBody>
      </p:sp>
      <p:sp>
        <p:nvSpPr>
          <p:cNvPr id="19" name="Ellipse 19"/>
          <p:cNvSpPr/>
          <p:nvPr/>
        </p:nvSpPr>
        <p:spPr>
          <a:xfrm>
            <a:off x="6391275" y="4324350"/>
            <a:ext cx="323850" cy="323850"/>
          </a:xfrm>
          <a:prstGeom prst="ellipse">
            <a:avLst/>
          </a:prstGeom>
          <a:solidFill>
            <a:srgbClr val="264DBF"/>
          </a:solidFill>
          <a:ln>
            <a:noFill/>
          </a:ln>
        </p:spPr>
      </p:sp>
      <p:sp>
        <p:nvSpPr>
          <p:cNvPr id="20" name="TextBox 20"/>
          <p:cNvSpPr txBox="1"/>
          <p:nvPr/>
        </p:nvSpPr>
        <p:spPr>
          <a:xfrm>
            <a:off x="6478028" y="43991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6812280" y="43910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ドラッグ＆ドロップ</a:t>
            </a:r>
          </a:p>
        </p:txBody>
      </p:sp>
      <p:sp>
        <p:nvSpPr>
          <p:cNvPr id="22" name="TextBox 22"/>
          <p:cNvSpPr txBox="1"/>
          <p:nvPr/>
        </p:nvSpPr>
        <p:spPr>
          <a:xfrm>
            <a:off x="6812661" y="4684871"/>
            <a:ext cx="537857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Shift を押しながら入力欄へ運びます。押さないと</a:t>
            </a:r>
          </a:p>
          <a:p>
            <a:pPr algn="l">
              <a:lnSpc>
                <a:spcPts val="2250"/>
              </a:lnSpc>
            </a:pPr>
            <a:r>
              <a:rPr lang="zh-CN" sz="1420" dirty="0">
                <a:solidFill>
                  <a:srgbClr val="484848"/>
                </a:solidFill>
                <a:latin typeface="Zen Kaku Gothic New"/>
                <a:ea typeface="Zen Kaku Gothic New"/>
                <a:cs typeface="Zen Kaku Gothic New"/>
              </a:rPr>
              <a:t>エディタでファイルが開くだけです。</a:t>
            </a:r>
          </a:p>
        </p:txBody>
      </p:sp>
      <p:sp>
        <p:nvSpPr>
          <p:cNvPr id="23" name="Ellipse 23"/>
          <p:cNvSpPr/>
          <p:nvPr/>
        </p:nvSpPr>
        <p:spPr>
          <a:xfrm>
            <a:off x="6391275" y="5295900"/>
            <a:ext cx="323850" cy="323850"/>
          </a:xfrm>
          <a:prstGeom prst="ellipse">
            <a:avLst/>
          </a:prstGeom>
          <a:solidFill>
            <a:srgbClr val="264DBF"/>
          </a:solidFill>
          <a:ln>
            <a:noFill/>
          </a:ln>
        </p:spPr>
      </p:sp>
      <p:sp>
        <p:nvSpPr>
          <p:cNvPr id="24" name="TextBox 24"/>
          <p:cNvSpPr txBox="1"/>
          <p:nvPr/>
        </p:nvSpPr>
        <p:spPr>
          <a:xfrm>
            <a:off x="6478028" y="53706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5" name="TextBox 25"/>
          <p:cNvSpPr txBox="1"/>
          <p:nvPr/>
        </p:nvSpPr>
        <p:spPr>
          <a:xfrm>
            <a:off x="6812280" y="536257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エディタの範囲選択</a:t>
            </a:r>
          </a:p>
        </p:txBody>
      </p:sp>
      <p:sp>
        <p:nvSpPr>
          <p:cNvPr id="26" name="TextBox 26"/>
          <p:cNvSpPr txBox="1"/>
          <p:nvPr/>
        </p:nvSpPr>
        <p:spPr>
          <a:xfrm>
            <a:off x="6812661" y="56564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選んだ行はそのまま共有されます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79</a:t>
            </a:r>
          </a:p>
        </p:txBody>
      </p:sp>
    </p:spTree>
  </p:cSld>
  <p:clrMapOvr>
    <a:masterClrMapping/>
  </p:clrMapOvr>
  <p:transition xmlns:p14="http://schemas.microsoft.com/office/powerpoint/2010/main" p14:dur="4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演習ごとのフォルダの開き直し</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8170" y="1281112"/>
            <a:ext cx="10164128"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演習に入るたびに、その演習の</a:t>
            </a:r>
            <a:r>
              <a:rPr lang="zh-CN" sz="2250" b="1" dirty="0">
                <a:solidFill>
                  <a:srgbClr val="264DBF"/>
                </a:solidFill>
                <a:latin typeface="Zen Kaku Gothic New"/>
                <a:ea typeface="Zen Kaku Gothic New"/>
                <a:cs typeface="Zen Kaku Gothic New"/>
              </a:rPr>
              <a:t>フォルダを開き直します</a:t>
            </a:r>
            <a:r>
              <a:rPr lang="zh-CN" sz="2250" b="1" dirty="0">
                <a:solidFill>
                  <a:srgbClr val="000000"/>
                </a:solidFill>
                <a:latin typeface="Zen Kaku Gothic New"/>
                <a:ea typeface="Zen Kaku Gothic New"/>
                <a:cs typeface="Zen Kaku Gothic New"/>
              </a:rPr>
              <a:t>。</a:t>
            </a:r>
          </a:p>
        </p:txBody>
      </p:sp>
      <p:sp>
        <p:nvSpPr>
          <p:cNvPr id="7" name="Rectangle 7"/>
          <p:cNvSpPr/>
          <p:nvPr/>
        </p:nvSpPr>
        <p:spPr>
          <a:xfrm>
            <a:off x="609600" y="1905000"/>
            <a:ext cx="4953000" cy="3543300"/>
          </a:xfrm>
          <a:prstGeom prst="roundRect">
            <a:avLst>
              <a:gd name="adj" fmla="val 2151"/>
            </a:avLst>
          </a:prstGeom>
          <a:solidFill>
            <a:srgbClr val="F2F4F8"/>
          </a:solidFill>
          <a:ln w="14288">
            <a:solidFill>
              <a:srgbClr val="9AA0B4"/>
            </a:solidFill>
            <a:custDash>
              <a:ds d="400000" sp="266666"/>
            </a:custDash>
          </a:ln>
        </p:spPr>
      </p:sp>
      <p:sp>
        <p:nvSpPr>
          <p:cNvPr id="8" name="TextBox 8"/>
          <p:cNvSpPr txBox="1"/>
          <p:nvPr/>
        </p:nvSpPr>
        <p:spPr>
          <a:xfrm>
            <a:off x="932450" y="3269932"/>
            <a:ext cx="4307300" cy="322707"/>
          </a:xfrm>
          <a:prstGeom prst="rect">
            <a:avLst/>
          </a:prstGeom>
          <a:noFill/>
          <a:ln>
            <a:noFill/>
          </a:ln>
        </p:spPr>
        <p:txBody>
          <a:bodyPr wrap="none" lIns="0" tIns="0" rIns="0" bIns="0" anchor="t" anchorCtr="0">
            <a:spAutoFit/>
          </a:bodyPr>
          <a:lstStyle/>
          <a:p>
            <a:pPr algn="ctr"/>
            <a:r>
              <a:rPr lang="zh-CN" sz="1650" b="1" dirty="0">
                <a:solidFill>
                  <a:srgbClr val="5B6472"/>
                </a:solidFill>
                <a:latin typeface="Zen Kaku Gothic New"/>
                <a:ea typeface="Zen Kaku Gothic New"/>
                <a:cs typeface="Zen Kaku Gothic New"/>
              </a:rPr>
              <a:t>［要挿入：スクリーンショット］</a:t>
            </a:r>
          </a:p>
        </p:txBody>
      </p:sp>
      <p:sp>
        <p:nvSpPr>
          <p:cNvPr id="9" name="TextBox 9"/>
          <p:cNvSpPr txBox="1"/>
          <p:nvPr/>
        </p:nvSpPr>
        <p:spPr>
          <a:xfrm>
            <a:off x="255651" y="3656171"/>
            <a:ext cx="5660898" cy="535876"/>
          </a:xfrm>
          <a:prstGeom prst="rect">
            <a:avLst/>
          </a:prstGeom>
          <a:noFill/>
          <a:ln>
            <a:noFill/>
          </a:ln>
        </p:spPr>
        <p:txBody>
          <a:bodyPr wrap="square" lIns="0" tIns="0" rIns="0" bIns="0" anchor="t" anchorCtr="0"/>
          <a:lstStyle/>
          <a:p>
            <a:pPr algn="ctr">
              <a:lnSpc>
                <a:spcPts val="2025"/>
              </a:lnSpc>
            </a:pPr>
            <a:r>
              <a:rPr lang="zh-CN" sz="1420" dirty="0">
                <a:solidFill>
                  <a:srgbClr val="8A8F9C"/>
                </a:solidFill>
                <a:latin typeface="Zen Kaku Gothic New"/>
                <a:ea typeface="Zen Kaku Gothic New"/>
                <a:cs typeface="Zen Kaku Gothic New"/>
              </a:rPr>
              <a:t>PS01 VSCode の「ファイル &gt; フォルダーを開く」</a:t>
            </a:r>
          </a:p>
          <a:p>
            <a:pPr algn="ctr">
              <a:lnSpc>
                <a:spcPts val="2025"/>
              </a:lnSpc>
            </a:pPr>
            <a:r>
              <a:rPr lang="zh-CN" sz="1420" dirty="0">
                <a:solidFill>
                  <a:srgbClr val="8A8F9C"/>
                </a:solidFill>
                <a:latin typeface="Zen Kaku Gothic New"/>
                <a:ea typeface="Zen Kaku Gothic New"/>
                <a:cs typeface="Zen Kaku Gothic New"/>
              </a:rPr>
              <a:t>メニュー。研修当日の実機で撮影して差し替えます。</a:t>
            </a:r>
          </a:p>
        </p:txBody>
      </p:sp>
      <p:sp>
        <p:nvSpPr>
          <p:cNvPr id="10" name="TextBox 10"/>
          <p:cNvSpPr txBox="1"/>
          <p:nvPr/>
        </p:nvSpPr>
        <p:spPr>
          <a:xfrm>
            <a:off x="1332000" y="5580221"/>
            <a:ext cx="350820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フォルダーを開くメニュー</a:t>
            </a:r>
          </a:p>
        </p:txBody>
      </p:sp>
      <p:sp>
        <p:nvSpPr>
          <p:cNvPr id="11" name="Ellipse 11"/>
          <p:cNvSpPr/>
          <p:nvPr/>
        </p:nvSpPr>
        <p:spPr>
          <a:xfrm>
            <a:off x="5915025" y="1952625"/>
            <a:ext cx="361950" cy="361950"/>
          </a:xfrm>
          <a:prstGeom prst="ellipse">
            <a:avLst/>
          </a:prstGeom>
          <a:solidFill>
            <a:srgbClr val="264DBF"/>
          </a:solidFill>
          <a:ln>
            <a:noFill/>
          </a:ln>
        </p:spPr>
      </p:sp>
      <p:sp>
        <p:nvSpPr>
          <p:cNvPr id="12" name="TextBox 12"/>
          <p:cNvSpPr txBox="1"/>
          <p:nvPr/>
        </p:nvSpPr>
        <p:spPr>
          <a:xfrm>
            <a:off x="6020828" y="20464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6430899" y="203977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開くのは演習フォルダ</a:t>
            </a:r>
          </a:p>
        </p:txBody>
      </p:sp>
      <p:sp>
        <p:nvSpPr>
          <p:cNvPr id="14" name="TextBox 14"/>
          <p:cNvSpPr txBox="1"/>
          <p:nvPr/>
        </p:nvSpPr>
        <p:spPr>
          <a:xfrm>
            <a:off x="6431661" y="2379821"/>
            <a:ext cx="3543490"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配布フォルダの一番上ではなく、</a:t>
            </a:r>
          </a:p>
          <a:p>
            <a:pPr algn="l">
              <a:lnSpc>
                <a:spcPts val="2025"/>
              </a:lnSpc>
            </a:pPr>
            <a:r>
              <a:rPr lang="zh-CN" sz="1420" dirty="0">
                <a:solidFill>
                  <a:srgbClr val="484848"/>
                </a:solidFill>
                <a:latin typeface="Zen Kaku Gothic New"/>
                <a:ea typeface="Zen Kaku Gothic New"/>
                <a:cs typeface="Zen Kaku Gothic New"/>
              </a:rPr>
              <a:t>その演習のフォルダを開きます。</a:t>
            </a:r>
          </a:p>
        </p:txBody>
      </p:sp>
      <p:sp>
        <p:nvSpPr>
          <p:cNvPr id="15" name="Ellipse 15"/>
          <p:cNvSpPr/>
          <p:nvPr/>
        </p:nvSpPr>
        <p:spPr>
          <a:xfrm>
            <a:off x="5915025" y="3171825"/>
            <a:ext cx="361950" cy="361950"/>
          </a:xfrm>
          <a:prstGeom prst="ellipse">
            <a:avLst/>
          </a:prstGeom>
          <a:solidFill>
            <a:srgbClr val="264DBF"/>
          </a:solidFill>
          <a:ln>
            <a:noFill/>
          </a:ln>
        </p:spPr>
      </p:sp>
      <p:sp>
        <p:nvSpPr>
          <p:cNvPr id="16" name="TextBox 16"/>
          <p:cNvSpPr txBox="1"/>
          <p:nvPr/>
        </p:nvSpPr>
        <p:spPr>
          <a:xfrm>
            <a:off x="6020828" y="3265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6430899" y="32589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会話は毎回まっさら</a:t>
            </a:r>
          </a:p>
        </p:txBody>
      </p:sp>
      <p:sp>
        <p:nvSpPr>
          <p:cNvPr id="18" name="TextBox 18"/>
          <p:cNvSpPr txBox="1"/>
          <p:nvPr/>
        </p:nvSpPr>
        <p:spPr>
          <a:xfrm>
            <a:off x="6431661" y="3599021"/>
            <a:ext cx="4484560"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開き直すと前の会話の文脈は残りません。</a:t>
            </a:r>
          </a:p>
          <a:p>
            <a:pPr algn="l">
              <a:lnSpc>
                <a:spcPts val="2025"/>
              </a:lnSpc>
            </a:pPr>
            <a:r>
              <a:rPr lang="zh-CN" sz="1420" dirty="0">
                <a:solidFill>
                  <a:srgbClr val="484848"/>
                </a:solidFill>
                <a:latin typeface="Zen Kaku Gothic New"/>
                <a:ea typeface="Zen Kaku Gothic New"/>
                <a:cs typeface="Zen Kaku Gothic New"/>
              </a:rPr>
              <a:t>必要な前提は都度渡します。</a:t>
            </a:r>
          </a:p>
        </p:txBody>
      </p:sp>
      <p:sp>
        <p:nvSpPr>
          <p:cNvPr id="19" name="Ellipse 19"/>
          <p:cNvSpPr/>
          <p:nvPr/>
        </p:nvSpPr>
        <p:spPr>
          <a:xfrm>
            <a:off x="5915025" y="4391025"/>
            <a:ext cx="361950" cy="361950"/>
          </a:xfrm>
          <a:prstGeom prst="ellipse">
            <a:avLst/>
          </a:prstGeom>
          <a:solidFill>
            <a:srgbClr val="264DBF"/>
          </a:solidFill>
          <a:ln>
            <a:noFill/>
          </a:ln>
        </p:spPr>
      </p:sp>
      <p:sp>
        <p:nvSpPr>
          <p:cNvPr id="20" name="TextBox 20"/>
          <p:cNvSpPr txBox="1"/>
          <p:nvPr/>
        </p:nvSpPr>
        <p:spPr>
          <a:xfrm>
            <a:off x="6020828" y="4484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6430899" y="44781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ユーザー設定は残る</a:t>
            </a:r>
          </a:p>
        </p:txBody>
      </p:sp>
      <p:sp>
        <p:nvSpPr>
          <p:cNvPr id="22" name="TextBox 22"/>
          <p:cNvSpPr txBox="1"/>
          <p:nvPr/>
        </p:nvSpPr>
        <p:spPr>
          <a:xfrm>
            <a:off x="6431661" y="4818221"/>
            <a:ext cx="3978735"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午前に入れた ~/.claude/ の設定は、</a:t>
            </a:r>
          </a:p>
          <a:p>
            <a:pPr algn="l">
              <a:lnSpc>
                <a:spcPts val="2025"/>
              </a:lnSpc>
            </a:pPr>
            <a:r>
              <a:rPr lang="zh-CN" sz="1420" dirty="0">
                <a:solidFill>
                  <a:srgbClr val="484848"/>
                </a:solidFill>
                <a:latin typeface="Zen Kaku Gothic New"/>
                <a:ea typeface="Zen Kaku Gothic New"/>
                <a:cs typeface="Zen Kaku Gothic New"/>
              </a:rPr>
              <a:t>どのフォルダを開いても効きます。</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a:t>
            </a:r>
          </a:p>
        </p:txBody>
      </p:sp>
    </p:spTree>
  </p:cSld>
  <p:clrMapOvr>
    <a:masterClrMapping/>
  </p:clrMapOvr>
  <p:transition xmlns:p14="http://schemas.microsoft.com/office/powerpoint/2010/main" p14:dur="400">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渡し方の実演</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112807" cy="484060"/>
          </a:xfrm>
          <a:prstGeom prst="rect">
            <a:avLst/>
          </a:prstGeom>
          <a:noFill/>
          <a:ln>
            <a:noFill/>
          </a:ln>
        </p:spPr>
        <p:txBody>
          <a:bodyPr wrap="none" lIns="0" tIns="0" rIns="0" bIns="0" anchor="t" anchorCtr="0">
            <a:spAutoFit/>
          </a:bodyPr>
          <a:lstStyle/>
          <a:p>
            <a:pPr algn="l"/>
            <a:r>
              <a:rPr lang="en-US" sz="2480" b="1" dirty="0">
                <a:solidFill>
                  <a:srgbClr val="264DBF"/>
                </a:solidFill>
                <a:latin typeface="Zen Kaku Gothic New"/>
                <a:ea typeface="Zen Kaku Gothic New"/>
                <a:cs typeface="Zen Kaku Gothic New"/>
              </a:rPr>
              <a:t>@</a:t>
            </a:r>
            <a:r>
              <a:rPr lang="zh-CN" sz="2480" b="1" dirty="0">
                <a:solidFill>
                  <a:srgbClr val="000000"/>
                </a:solidFill>
                <a:latin typeface="Zen Kaku Gothic New"/>
                <a:ea typeface="Zen Kaku Gothic New"/>
                <a:cs typeface="Zen Kaku Gothic New"/>
              </a:rPr>
              <a:t xml:space="preserve"> のあいまい一致で、候補から選びます。</a:t>
            </a:r>
          </a:p>
        </p:txBody>
      </p:sp>
      <p:sp>
        <p:nvSpPr>
          <p:cNvPr id="7" name="Ellipse 7"/>
          <p:cNvSpPr/>
          <p:nvPr/>
        </p:nvSpPr>
        <p:spPr>
          <a:xfrm>
            <a:off x="685800" y="1857375"/>
            <a:ext cx="381000" cy="381000"/>
          </a:xfrm>
          <a:prstGeom prst="ellipse">
            <a:avLst/>
          </a:prstGeom>
          <a:solidFill>
            <a:srgbClr val="47BCC6"/>
          </a:solidFill>
          <a:ln>
            <a:noFill/>
          </a:ln>
        </p:spPr>
      </p:sp>
      <p:sp>
        <p:nvSpPr>
          <p:cNvPr id="8" name="TextBox 8"/>
          <p:cNvSpPr txBox="1"/>
          <p:nvPr/>
        </p:nvSpPr>
        <p:spPr>
          <a:xfrm>
            <a:off x="801128" y="19607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249299" y="1944529"/>
            <a:ext cx="166785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@auth と打つ</a:t>
            </a:r>
          </a:p>
        </p:txBody>
      </p:sp>
      <p:sp>
        <p:nvSpPr>
          <p:cNvPr id="10" name="TextBox 10"/>
          <p:cNvSpPr txBox="1"/>
          <p:nvPr/>
        </p:nvSpPr>
        <p:spPr>
          <a:xfrm>
            <a:off x="1250061" y="2246471"/>
            <a:ext cx="75430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部分入力でも候補が出ます。フォルダは末尾にスラッシュを付けます。</a:t>
            </a:r>
          </a:p>
        </p:txBody>
      </p:sp>
      <p:sp>
        <p:nvSpPr>
          <p:cNvPr id="11" name="Ellipse 11"/>
          <p:cNvSpPr/>
          <p:nvPr/>
        </p:nvSpPr>
        <p:spPr>
          <a:xfrm>
            <a:off x="685800" y="2638425"/>
            <a:ext cx="381000" cy="381000"/>
          </a:xfrm>
          <a:prstGeom prst="ellipse">
            <a:avLst/>
          </a:prstGeom>
          <a:solidFill>
            <a:srgbClr val="47BCC6"/>
          </a:solidFill>
          <a:ln>
            <a:noFill/>
          </a:ln>
        </p:spPr>
      </p:sp>
      <p:sp>
        <p:nvSpPr>
          <p:cNvPr id="12" name="TextBox 12"/>
          <p:cNvSpPr txBox="1"/>
          <p:nvPr/>
        </p:nvSpPr>
        <p:spPr>
          <a:xfrm>
            <a:off x="801128" y="27417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249299" y="2725579"/>
            <a:ext cx="35654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行範囲付きの参照を挿入する</a:t>
            </a:r>
          </a:p>
        </p:txBody>
      </p:sp>
      <p:sp>
        <p:nvSpPr>
          <p:cNvPr id="14" name="TextBox 14"/>
          <p:cNvSpPr txBox="1"/>
          <p:nvPr/>
        </p:nvSpPr>
        <p:spPr>
          <a:xfrm>
            <a:off x="1250061" y="3027521"/>
            <a:ext cx="823746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エディタで範囲を選び、Windows は Alt+K、Mac は Option+K を押します。</a:t>
            </a:r>
          </a:p>
        </p:txBody>
      </p:sp>
      <p:sp>
        <p:nvSpPr>
          <p:cNvPr id="15" name="Ellipse 15"/>
          <p:cNvSpPr/>
          <p:nvPr/>
        </p:nvSpPr>
        <p:spPr>
          <a:xfrm>
            <a:off x="685800" y="3419475"/>
            <a:ext cx="381000" cy="381000"/>
          </a:xfrm>
          <a:prstGeom prst="ellipse">
            <a:avLst/>
          </a:prstGeom>
          <a:solidFill>
            <a:srgbClr val="47BCC6"/>
          </a:solidFill>
          <a:ln>
            <a:noFill/>
          </a:ln>
        </p:spPr>
      </p:sp>
      <p:sp>
        <p:nvSpPr>
          <p:cNvPr id="16" name="TextBox 16"/>
          <p:cNvSpPr txBox="1"/>
          <p:nvPr/>
        </p:nvSpPr>
        <p:spPr>
          <a:xfrm>
            <a:off x="801128" y="35228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249299" y="35066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添付を外す</a:t>
            </a:r>
          </a:p>
        </p:txBody>
      </p:sp>
      <p:sp>
        <p:nvSpPr>
          <p:cNvPr id="18" name="TextBox 18"/>
          <p:cNvSpPr txBox="1"/>
          <p:nvPr/>
        </p:nvSpPr>
        <p:spPr>
          <a:xfrm>
            <a:off x="1250061" y="3808571"/>
            <a:ext cx="53731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添付の X をクリックすると文脈から外れます。</a:t>
            </a:r>
          </a:p>
        </p:txBody>
      </p:sp>
      <p:sp>
        <p:nvSpPr>
          <p:cNvPr id="19" name="Rectangle 19"/>
          <p:cNvSpPr/>
          <p:nvPr/>
        </p:nvSpPr>
        <p:spPr>
          <a:xfrm>
            <a:off x="666750" y="4248150"/>
            <a:ext cx="5715000" cy="1847850"/>
          </a:xfrm>
          <a:prstGeom prst="roundRect">
            <a:avLst>
              <a:gd name="adj" fmla="val 4124"/>
            </a:avLst>
          </a:prstGeom>
          <a:solidFill>
            <a:srgbClr val="000000">
              <a:alpha val="8000"/>
            </a:srgbClr>
          </a:solidFill>
          <a:ln>
            <a:noFill/>
          </a:ln>
        </p:spPr>
      </p:sp>
      <p:pic>
        <p:nvPicPr>
          <p:cNvPr id="20" name="Image 20"/>
          <p:cNvPicPr>
            <a:picLocks noChangeAspect="1"/>
          </p:cNvPicPr>
          <p:nvPr/>
        </p:nvPicPr>
        <p:blipFill>
          <a:blip r:embed="rId2"/>
          <a:stretch>
            <a:fillRect/>
          </a:stretch>
        </p:blipFill>
        <p:spPr>
          <a:xfrm>
            <a:off x="609600" y="4191000"/>
            <a:ext cx="5715000" cy="1847850"/>
          </a:xfrm>
          <a:prstGeom prst="rect">
            <a:avLst/>
          </a:prstGeom>
        </p:spPr>
      </p:pic>
      <p:sp>
        <p:nvSpPr>
          <p:cNvPr id="21" name="Rectangle 21"/>
          <p:cNvSpPr/>
          <p:nvPr/>
        </p:nvSpPr>
        <p:spPr>
          <a:xfrm>
            <a:off x="609600" y="4191000"/>
            <a:ext cx="5715000" cy="1847850"/>
          </a:xfrm>
          <a:prstGeom prst="roundRect">
            <a:avLst>
              <a:gd name="adj" fmla="val 4124"/>
            </a:avLst>
          </a:prstGeom>
          <a:noFill/>
          <a:ln w="9525">
            <a:solidFill>
              <a:srgbClr val="E3E7EA"/>
            </a:solidFill>
          </a:ln>
        </p:spPr>
      </p:sp>
      <p:sp>
        <p:nvSpPr>
          <p:cNvPr id="22" name="TextBox 22"/>
          <p:cNvSpPr txBox="1"/>
          <p:nvPr/>
        </p:nvSpPr>
        <p:spPr>
          <a:xfrm>
            <a:off x="1595366" y="6151721"/>
            <a:ext cx="374346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パネル下部の入力欄（実機）</a:t>
            </a:r>
          </a:p>
        </p:txBody>
      </p:sp>
      <p:sp>
        <p:nvSpPr>
          <p:cNvPr id="23" name="Rectangle 23"/>
          <p:cNvSpPr/>
          <p:nvPr/>
        </p:nvSpPr>
        <p:spPr>
          <a:xfrm>
            <a:off x="6781800" y="4191000"/>
            <a:ext cx="4800600" cy="1905000"/>
          </a:xfrm>
          <a:prstGeom prst="roundRect">
            <a:avLst>
              <a:gd name="adj" fmla="val 4000"/>
            </a:avLst>
          </a:prstGeom>
          <a:solidFill>
            <a:srgbClr val="F7F9FA"/>
          </a:solidFill>
          <a:ln>
            <a:noFill/>
          </a:ln>
        </p:spPr>
      </p:sp>
      <p:sp>
        <p:nvSpPr>
          <p:cNvPr id="24" name="Rectangle 24"/>
          <p:cNvSpPr/>
          <p:nvPr/>
        </p:nvSpPr>
        <p:spPr>
          <a:xfrm>
            <a:off x="6781800" y="4191000"/>
            <a:ext cx="57150" cy="1905000"/>
          </a:xfrm>
          <a:prstGeom prst="roundRect">
            <a:avLst>
              <a:gd name="adj" fmla="val 50000"/>
            </a:avLst>
          </a:prstGeom>
          <a:solidFill>
            <a:srgbClr val="47BCC6"/>
          </a:solidFill>
          <a:ln>
            <a:noFill/>
          </a:ln>
        </p:spPr>
      </p:sp>
      <p:sp>
        <p:nvSpPr>
          <p:cNvPr id="25" name="TextBox 25"/>
          <p:cNvSpPr txBox="1"/>
          <p:nvPr/>
        </p:nvSpPr>
        <p:spPr>
          <a:xfrm>
            <a:off x="7040880" y="4448175"/>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自然文でのファイル指定</a:t>
            </a:r>
          </a:p>
        </p:txBody>
      </p:sp>
      <p:sp>
        <p:nvSpPr>
          <p:cNvPr id="26" name="TextBox 26"/>
          <p:cNvSpPr txBox="1"/>
          <p:nvPr/>
        </p:nvSpPr>
        <p:spPr>
          <a:xfrm>
            <a:off x="7041261" y="4761071"/>
            <a:ext cx="4484560"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独立した機構としての記述はありません。</a:t>
            </a:r>
          </a:p>
          <a:p>
            <a:pPr algn="l">
              <a:lnSpc>
                <a:spcPts val="2250"/>
              </a:lnSpc>
            </a:pPr>
            <a:r>
              <a:rPr lang="zh-CN" sz="1420" dirty="0">
                <a:solidFill>
                  <a:srgbClr val="484848"/>
                </a:solidFill>
                <a:latin typeface="Zen Kaku Gothic New"/>
                <a:ea typeface="Zen Kaku Gothic New"/>
                <a:cs typeface="Zen Kaku Gothic New"/>
              </a:rPr>
              <a:t>@ のあいまい一致で拾われる補助として</a:t>
            </a:r>
          </a:p>
          <a:p>
            <a:pPr algn="l">
              <a:lnSpc>
                <a:spcPts val="2250"/>
              </a:lnSpc>
            </a:pPr>
            <a:r>
              <a:rPr lang="zh-CN" sz="1420" dirty="0">
                <a:solidFill>
                  <a:srgbClr val="484848"/>
                </a:solidFill>
                <a:latin typeface="Zen Kaku Gothic New"/>
                <a:ea typeface="Zen Kaku Gothic New"/>
                <a:cs typeface="Zen Kaku Gothic New"/>
              </a:rPr>
              <a:t>扱います。第一手順は @ です。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80</a:t>
            </a:r>
          </a:p>
        </p:txBody>
      </p:sp>
    </p:spTree>
  </p:cSld>
  <p:clrMapOvr>
    <a:masterClrMapping/>
  </p:clrMapOvr>
  <p:transition xmlns:p14="http://schemas.microsoft.com/office/powerpoint/2010/main" p14:dur="400">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0637215"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拡張でファイルを渡す操作のうち、公式に記述があるのはどれか。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37299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ファイル名を文章で書いて伝える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42252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エディタのタブを右クリックして送る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39776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モードインジケータをクリックする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474268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Shift を押しながら入力欄へドラッグする</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81</a:t>
            </a:r>
          </a:p>
        </p:txBody>
      </p:sp>
    </p:spTree>
  </p:cSld>
  <p:clrMapOvr>
    <a:masterClrMapping/>
  </p:clrMapOvr>
  <p:transition xmlns:p14="http://schemas.microsoft.com/office/powerpoint/2010/main" p14:dur="400">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8563928"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D</a:t>
            </a:r>
            <a:r>
              <a:rPr lang="zh-CN" sz="2250" b="1" dirty="0">
                <a:solidFill>
                  <a:srgbClr val="000000"/>
                </a:solidFill>
                <a:latin typeface="Zen Kaku Gothic New"/>
                <a:ea typeface="Zen Kaku Gothic New"/>
                <a:cs typeface="Zen Kaku Gothic New"/>
              </a:rPr>
              <a:t>。Shift を押しながらドラッグします。</a:t>
            </a:r>
          </a:p>
        </p:txBody>
      </p:sp>
      <p:sp>
        <p:nvSpPr>
          <p:cNvPr id="9" name="Rectangle 9"/>
          <p:cNvSpPr/>
          <p:nvPr/>
        </p:nvSpPr>
        <p:spPr>
          <a:xfrm>
            <a:off x="609600" y="1866900"/>
            <a:ext cx="10972800" cy="819150"/>
          </a:xfrm>
          <a:prstGeom prst="roundRect">
            <a:avLst>
              <a:gd name="adj" fmla="val 11628"/>
            </a:avLst>
          </a:prstGeom>
          <a:solidFill>
            <a:srgbClr val="EEF6F7"/>
          </a:solidFill>
          <a:ln>
            <a:noFill/>
          </a:ln>
        </p:spPr>
      </p:sp>
      <p:sp>
        <p:nvSpPr>
          <p:cNvPr id="10" name="Rectangle 10"/>
          <p:cNvSpPr/>
          <p:nvPr/>
        </p:nvSpPr>
        <p:spPr>
          <a:xfrm>
            <a:off x="609600" y="1866900"/>
            <a:ext cx="76200" cy="819150"/>
          </a:xfrm>
          <a:prstGeom prst="roundRect">
            <a:avLst>
              <a:gd name="adj" fmla="val 50000"/>
            </a:avLst>
          </a:prstGeom>
          <a:solidFill>
            <a:srgbClr val="47BCC6"/>
          </a:solidFill>
          <a:ln>
            <a:noFill/>
          </a:ln>
        </p:spPr>
      </p:sp>
      <p:sp>
        <p:nvSpPr>
          <p:cNvPr id="11" name="Ellipse 11"/>
          <p:cNvSpPr/>
          <p:nvPr/>
        </p:nvSpPr>
        <p:spPr>
          <a:xfrm>
            <a:off x="876300" y="2047875"/>
            <a:ext cx="457200" cy="457200"/>
          </a:xfrm>
          <a:prstGeom prst="ellipse">
            <a:avLst/>
          </a:prstGeom>
          <a:solidFill>
            <a:srgbClr val="47BCC6"/>
          </a:solidFill>
          <a:ln>
            <a:noFill/>
          </a:ln>
        </p:spPr>
      </p:sp>
      <p:sp>
        <p:nvSpPr>
          <p:cNvPr id="12" name="TextBox 12"/>
          <p:cNvSpPr txBox="1"/>
          <p:nvPr/>
        </p:nvSpPr>
        <p:spPr>
          <a:xfrm>
            <a:off x="1011807" y="2174558"/>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D</a:t>
            </a:r>
          </a:p>
        </p:txBody>
      </p:sp>
      <p:sp>
        <p:nvSpPr>
          <p:cNvPr id="13" name="TextBox 13"/>
          <p:cNvSpPr txBox="1"/>
          <p:nvPr/>
        </p:nvSpPr>
        <p:spPr>
          <a:xfrm>
            <a:off x="1497330" y="2038350"/>
            <a:ext cx="5586336"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Shift を押しながら入力欄へドラッグする</a:t>
            </a:r>
          </a:p>
        </p:txBody>
      </p:sp>
      <p:sp>
        <p:nvSpPr>
          <p:cNvPr id="14" name="TextBox 14"/>
          <p:cNvSpPr txBox="1"/>
          <p:nvPr/>
        </p:nvSpPr>
        <p:spPr>
          <a:xfrm>
            <a:off x="1497711" y="2351246"/>
            <a:ext cx="84561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受け側に「Drop to attach as context」が出て、添付として文脈に入ります。</a:t>
            </a:r>
          </a:p>
        </p:txBody>
      </p:sp>
      <p:sp>
        <p:nvSpPr>
          <p:cNvPr id="15" name="Rectangle 15"/>
          <p:cNvSpPr/>
          <p:nvPr/>
        </p:nvSpPr>
        <p:spPr>
          <a:xfrm>
            <a:off x="609600" y="2876550"/>
            <a:ext cx="10972800" cy="647700"/>
          </a:xfrm>
          <a:prstGeom prst="roundRect">
            <a:avLst>
              <a:gd name="adj" fmla="val 11765"/>
            </a:avLst>
          </a:prstGeom>
          <a:solidFill>
            <a:srgbClr val="F5F7F8"/>
          </a:solidFill>
          <a:ln>
            <a:noFill/>
          </a:ln>
        </p:spPr>
      </p:sp>
      <p:sp>
        <p:nvSpPr>
          <p:cNvPr id="16" name="Ellipse 16"/>
          <p:cNvSpPr/>
          <p:nvPr/>
        </p:nvSpPr>
        <p:spPr>
          <a:xfrm>
            <a:off x="828675" y="3028950"/>
            <a:ext cx="323850" cy="323850"/>
          </a:xfrm>
          <a:prstGeom prst="ellipse">
            <a:avLst/>
          </a:prstGeom>
          <a:solidFill>
            <a:srgbClr val="E6ECEE"/>
          </a:solidFill>
          <a:ln>
            <a:noFill/>
          </a:ln>
        </p:spPr>
      </p:sp>
      <p:sp>
        <p:nvSpPr>
          <p:cNvPr id="17" name="TextBox 17"/>
          <p:cNvSpPr txBox="1"/>
          <p:nvPr/>
        </p:nvSpPr>
        <p:spPr>
          <a:xfrm>
            <a:off x="910202" y="31037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26261" y="2998946"/>
            <a:ext cx="3719941"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ファイル名を文章で書いて伝える</a:t>
            </a:r>
          </a:p>
        </p:txBody>
      </p:sp>
      <p:sp>
        <p:nvSpPr>
          <p:cNvPr id="19" name="TextBox 19"/>
          <p:cNvSpPr txBox="1"/>
          <p:nvPr/>
        </p:nvSpPr>
        <p:spPr>
          <a:xfrm>
            <a:off x="1326261" y="3256121"/>
            <a:ext cx="8684085"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独立した機構としての記述がありません。@ のあいまい一致で拾われる補助です。</a:t>
            </a:r>
          </a:p>
        </p:txBody>
      </p:sp>
      <p:sp>
        <p:nvSpPr>
          <p:cNvPr id="20" name="Rectangle 20"/>
          <p:cNvSpPr/>
          <p:nvPr/>
        </p:nvSpPr>
        <p:spPr>
          <a:xfrm>
            <a:off x="609600" y="3638550"/>
            <a:ext cx="10972800" cy="647700"/>
          </a:xfrm>
          <a:prstGeom prst="roundRect">
            <a:avLst>
              <a:gd name="adj" fmla="val 11765"/>
            </a:avLst>
          </a:prstGeom>
          <a:solidFill>
            <a:srgbClr val="F5F7F8"/>
          </a:solidFill>
          <a:ln>
            <a:noFill/>
          </a:ln>
        </p:spPr>
      </p:sp>
      <p:sp>
        <p:nvSpPr>
          <p:cNvPr id="21" name="Ellipse 21"/>
          <p:cNvSpPr/>
          <p:nvPr/>
        </p:nvSpPr>
        <p:spPr>
          <a:xfrm>
            <a:off x="828675" y="3790950"/>
            <a:ext cx="323850" cy="323850"/>
          </a:xfrm>
          <a:prstGeom prst="ellipse">
            <a:avLst/>
          </a:prstGeom>
          <a:solidFill>
            <a:srgbClr val="E6ECEE"/>
          </a:solidFill>
          <a:ln>
            <a:noFill/>
          </a:ln>
        </p:spPr>
      </p:sp>
      <p:sp>
        <p:nvSpPr>
          <p:cNvPr id="22" name="TextBox 22"/>
          <p:cNvSpPr txBox="1"/>
          <p:nvPr/>
        </p:nvSpPr>
        <p:spPr>
          <a:xfrm>
            <a:off x="910202" y="38657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26261" y="3760946"/>
            <a:ext cx="4214003"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エディタのタブを右クリックして送る</a:t>
            </a:r>
          </a:p>
        </p:txBody>
      </p:sp>
      <p:sp>
        <p:nvSpPr>
          <p:cNvPr id="24" name="TextBox 24"/>
          <p:cNvSpPr txBox="1"/>
          <p:nvPr/>
        </p:nvSpPr>
        <p:spPr>
          <a:xfrm>
            <a:off x="1326261" y="4018121"/>
            <a:ext cx="566089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公式ドキュメントに、この操作の記述はありません。</a:t>
            </a:r>
          </a:p>
        </p:txBody>
      </p:sp>
      <p:sp>
        <p:nvSpPr>
          <p:cNvPr id="25" name="Rectangle 25"/>
          <p:cNvSpPr/>
          <p:nvPr/>
        </p:nvSpPr>
        <p:spPr>
          <a:xfrm>
            <a:off x="609600" y="4400550"/>
            <a:ext cx="10972800" cy="647700"/>
          </a:xfrm>
          <a:prstGeom prst="roundRect">
            <a:avLst>
              <a:gd name="adj" fmla="val 11765"/>
            </a:avLst>
          </a:prstGeom>
          <a:solidFill>
            <a:srgbClr val="F5F7F8"/>
          </a:solidFill>
          <a:ln>
            <a:noFill/>
          </a:ln>
        </p:spPr>
      </p:sp>
      <p:sp>
        <p:nvSpPr>
          <p:cNvPr id="26" name="Ellipse 26"/>
          <p:cNvSpPr/>
          <p:nvPr/>
        </p:nvSpPr>
        <p:spPr>
          <a:xfrm>
            <a:off x="828675" y="4552950"/>
            <a:ext cx="323850" cy="323850"/>
          </a:xfrm>
          <a:prstGeom prst="ellipse">
            <a:avLst/>
          </a:prstGeom>
          <a:solidFill>
            <a:srgbClr val="E6ECEE"/>
          </a:solidFill>
          <a:ln>
            <a:noFill/>
          </a:ln>
        </p:spPr>
      </p:sp>
      <p:sp>
        <p:nvSpPr>
          <p:cNvPr id="27" name="TextBox 27"/>
          <p:cNvSpPr txBox="1"/>
          <p:nvPr/>
        </p:nvSpPr>
        <p:spPr>
          <a:xfrm>
            <a:off x="910202" y="46277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8" name="TextBox 28"/>
          <p:cNvSpPr txBox="1"/>
          <p:nvPr/>
        </p:nvSpPr>
        <p:spPr>
          <a:xfrm>
            <a:off x="1326261" y="4522946"/>
            <a:ext cx="3966972"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モードインジケータをクリックする</a:t>
            </a:r>
          </a:p>
        </p:txBody>
      </p:sp>
      <p:sp>
        <p:nvSpPr>
          <p:cNvPr id="29" name="TextBox 29"/>
          <p:cNvSpPr txBox="1"/>
          <p:nvPr/>
        </p:nvSpPr>
        <p:spPr>
          <a:xfrm>
            <a:off x="1326261" y="4780121"/>
            <a:ext cx="660196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権限モードの切り替えです。ファイルはパネルに渡りません。</a:t>
            </a:r>
          </a:p>
        </p:txBody>
      </p:sp>
      <p:sp>
        <p:nvSpPr>
          <p:cNvPr id="30" name="Rectangle 30"/>
          <p:cNvSpPr/>
          <p:nvPr/>
        </p:nvSpPr>
        <p:spPr>
          <a:xfrm>
            <a:off x="609600" y="5257800"/>
            <a:ext cx="10972800" cy="819150"/>
          </a:xfrm>
          <a:prstGeom prst="roundRect">
            <a:avLst>
              <a:gd name="adj" fmla="val 9302"/>
            </a:avLst>
          </a:prstGeom>
          <a:solidFill>
            <a:srgbClr val="EEF6F7"/>
          </a:solidFill>
          <a:ln>
            <a:noFill/>
          </a:ln>
        </p:spPr>
      </p:sp>
      <p:sp>
        <p:nvSpPr>
          <p:cNvPr id="31" name="Rectangle 31"/>
          <p:cNvSpPr/>
          <p:nvPr/>
        </p:nvSpPr>
        <p:spPr>
          <a:xfrm>
            <a:off x="609600" y="5257800"/>
            <a:ext cx="57150" cy="819150"/>
          </a:xfrm>
          <a:prstGeom prst="roundRect">
            <a:avLst>
              <a:gd name="adj" fmla="val 50000"/>
            </a:avLst>
          </a:prstGeom>
          <a:solidFill>
            <a:srgbClr val="47BCC6"/>
          </a:solidFill>
          <a:ln>
            <a:noFill/>
          </a:ln>
        </p:spPr>
      </p:sp>
      <p:sp>
        <p:nvSpPr>
          <p:cNvPr id="32" name="TextBox 32"/>
          <p:cNvSpPr txBox="1"/>
          <p:nvPr/>
        </p:nvSpPr>
        <p:spPr>
          <a:xfrm>
            <a:off x="869061" y="544687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実務でのポイント</a:t>
            </a:r>
          </a:p>
        </p:txBody>
      </p:sp>
      <p:sp>
        <p:nvSpPr>
          <p:cNvPr id="33" name="TextBox 33"/>
          <p:cNvSpPr txBox="1"/>
          <p:nvPr/>
        </p:nvSpPr>
        <p:spPr>
          <a:xfrm>
            <a:off x="869061" y="5732621"/>
            <a:ext cx="85666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Shift を押さないと、エディタでファイルが開くだけでパネルには渡りません。</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82</a:t>
            </a:r>
          </a:p>
        </p:txBody>
      </p:sp>
    </p:spTree>
  </p:cSld>
  <p:clrMapOvr>
    <a:masterClrMapping/>
  </p:clrMapOvr>
  <p:transition xmlns:p14="http://schemas.microsoft.com/office/powerpoint/2010/main" p14:dur="400">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コンテキストと使用量の見方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96291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残量は</a:t>
            </a:r>
            <a:r>
              <a:rPr lang="en-US" sz="2480" b="1" dirty="0">
                <a:solidFill>
                  <a:srgbClr val="264DBF"/>
                </a:solidFill>
                <a:latin typeface="Zen Kaku Gothic New"/>
                <a:ea typeface="Zen Kaku Gothic New"/>
                <a:cs typeface="Zen Kaku Gothic New"/>
              </a:rPr>
              <a:t>Context usage</a:t>
            </a:r>
            <a:r>
              <a:rPr lang="zh-CN" sz="2480" b="1" dirty="0">
                <a:solidFill>
                  <a:srgbClr val="000000"/>
                </a:solidFill>
                <a:latin typeface="Zen Kaku Gothic New"/>
                <a:ea typeface="Zen Kaku Gothic New"/>
                <a:cs typeface="Zen Kaku Gothic New"/>
              </a:rPr>
              <a:t>、内訳は Account &amp; Usage です。</a:t>
            </a:r>
          </a:p>
        </p:txBody>
      </p:sp>
      <p:sp>
        <p:nvSpPr>
          <p:cNvPr id="7" name="Rectangle 7"/>
          <p:cNvSpPr/>
          <p:nvPr/>
        </p:nvSpPr>
        <p:spPr>
          <a:xfrm>
            <a:off x="2190750" y="2000250"/>
            <a:ext cx="7924800" cy="2562225"/>
          </a:xfrm>
          <a:prstGeom prst="roundRect">
            <a:avLst>
              <a:gd name="adj" fmla="val 2974"/>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5064533" y="1943100"/>
            <a:ext cx="2062935" cy="2562225"/>
          </a:xfrm>
          <a:prstGeom prst="rect">
            <a:avLst/>
          </a:prstGeom>
        </p:spPr>
      </p:pic>
      <p:sp>
        <p:nvSpPr>
          <p:cNvPr id="9" name="Rectangle 9"/>
          <p:cNvSpPr/>
          <p:nvPr/>
        </p:nvSpPr>
        <p:spPr>
          <a:xfrm>
            <a:off x="2133600" y="1943100"/>
            <a:ext cx="7924800" cy="2562225"/>
          </a:xfrm>
          <a:prstGeom prst="roundRect">
            <a:avLst>
              <a:gd name="adj" fmla="val 2974"/>
            </a:avLst>
          </a:prstGeom>
          <a:noFill/>
          <a:ln w="9525">
            <a:solidFill>
              <a:srgbClr val="E3E7EA"/>
            </a:solidFill>
          </a:ln>
        </p:spPr>
      </p:sp>
      <p:sp>
        <p:nvSpPr>
          <p:cNvPr id="10" name="TextBox 10"/>
          <p:cNvSpPr txBox="1"/>
          <p:nvPr/>
        </p:nvSpPr>
        <p:spPr>
          <a:xfrm>
            <a:off x="3756089" y="4627721"/>
            <a:ext cx="4679823"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/context の Context usage（実機）</a:t>
            </a:r>
          </a:p>
        </p:txBody>
      </p:sp>
      <p:sp>
        <p:nvSpPr>
          <p:cNvPr id="11" name="TextBox 11"/>
          <p:cNvSpPr txBox="1"/>
          <p:nvPr/>
        </p:nvSpPr>
        <p:spPr>
          <a:xfrm>
            <a:off x="601980" y="5095875"/>
            <a:ext cx="1820966"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Context usage</a:t>
            </a:r>
          </a:p>
        </p:txBody>
      </p:sp>
      <p:sp>
        <p:nvSpPr>
          <p:cNvPr id="12" name="TextBox 12"/>
          <p:cNvSpPr txBox="1"/>
          <p:nvPr/>
        </p:nvSpPr>
        <p:spPr>
          <a:xfrm>
            <a:off x="602361" y="5408771"/>
            <a:ext cx="495509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自動圧縮までの残りの割合が出ます。圧縮が</a:t>
            </a:r>
          </a:p>
          <a:p>
            <a:pPr algn="l">
              <a:lnSpc>
                <a:spcPts val="2250"/>
              </a:lnSpc>
            </a:pPr>
            <a:r>
              <a:rPr lang="zh-CN" sz="1420" dirty="0">
                <a:solidFill>
                  <a:srgbClr val="484848"/>
                </a:solidFill>
                <a:latin typeface="Zen Kaku Gothic New"/>
                <a:ea typeface="Zen Kaku Gothic New"/>
                <a:cs typeface="Zen Kaku Gothic New"/>
              </a:rPr>
              <a:t>走ると、その旨のメッセージが会話に出ます。</a:t>
            </a:r>
          </a:p>
        </p:txBody>
      </p:sp>
      <p:sp>
        <p:nvSpPr>
          <p:cNvPr id="13" name="TextBox 13"/>
          <p:cNvSpPr txBox="1"/>
          <p:nvPr/>
        </p:nvSpPr>
        <p:spPr>
          <a:xfrm>
            <a:off x="6316980" y="5095875"/>
            <a:ext cx="2056328"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Account &amp; Usage</a:t>
            </a:r>
          </a:p>
        </p:txBody>
      </p:sp>
      <p:sp>
        <p:nvSpPr>
          <p:cNvPr id="14" name="TextBox 14"/>
          <p:cNvSpPr txBox="1"/>
          <p:nvPr/>
        </p:nvSpPr>
        <p:spPr>
          <a:xfrm>
            <a:off x="6317361" y="5408771"/>
            <a:ext cx="5660898"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使用量のバーに加えて、コマンド別・MCP 別・</a:t>
            </a:r>
          </a:p>
          <a:p>
            <a:pPr algn="l">
              <a:lnSpc>
                <a:spcPts val="2250"/>
              </a:lnSpc>
            </a:pPr>
            <a:r>
              <a:rPr lang="zh-CN" sz="1420" dirty="0">
                <a:solidFill>
                  <a:srgbClr val="484848"/>
                </a:solidFill>
                <a:latin typeface="Zen Kaku Gothic New"/>
                <a:ea typeface="Zen Kaku Gothic New"/>
                <a:cs typeface="Zen Kaku Gothic New"/>
              </a:rPr>
              <a:t>プラグイン別・サブエージェント別の内訳が出ます。</a:t>
            </a:r>
          </a:p>
        </p:txBody>
      </p:sp>
      <p:sp>
        <p:nvSpPr>
          <p:cNvPr id="15" name="TextBox 1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6" name="TextBox 1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83</a:t>
            </a:r>
          </a:p>
        </p:txBody>
      </p:sp>
    </p:spTree>
  </p:cSld>
  <p:clrMapOvr>
    <a:masterClrMapping/>
  </p:clrMapOvr>
  <p:transition xmlns:p14="http://schemas.microsoft.com/office/powerpoint/2010/main" p14:dur="400">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50978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/compact と /clear</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04354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切り替えが目的なら</a:t>
            </a:r>
            <a:r>
              <a:rPr lang="en-US" sz="2480" b="1" dirty="0">
                <a:solidFill>
                  <a:srgbClr val="264DBF"/>
                </a:solidFill>
                <a:latin typeface="Zen Kaku Gothic New"/>
                <a:ea typeface="Zen Kaku Gothic New"/>
                <a:cs typeface="Zen Kaku Gothic New"/>
              </a:rPr>
              <a:t>/clear</a:t>
            </a:r>
            <a:r>
              <a:rPr lang="zh-CN" sz="2480" b="1" dirty="0">
                <a:solidFill>
                  <a:srgbClr val="000000"/>
                </a:solidFill>
                <a:latin typeface="Zen Kaku Gothic New"/>
                <a:ea typeface="Zen Kaku Gothic New"/>
                <a:cs typeface="Zen Kaku Gothic New"/>
              </a:rPr>
              <a:t xml:space="preserve"> のほうが安く済みます。</a:t>
            </a:r>
          </a:p>
        </p:txBody>
      </p:sp>
      <p:sp>
        <p:nvSpPr>
          <p:cNvPr id="7" name="Rectangle 7"/>
          <p:cNvSpPr/>
          <p:nvPr/>
        </p:nvSpPr>
        <p:spPr>
          <a:xfrm>
            <a:off x="609600" y="2057400"/>
            <a:ext cx="5334000" cy="3086100"/>
          </a:xfrm>
          <a:prstGeom prst="roundRect">
            <a:avLst>
              <a:gd name="adj" fmla="val 3086"/>
            </a:avLst>
          </a:prstGeom>
          <a:solidFill>
            <a:srgbClr val="F3F3F3"/>
          </a:solidFill>
          <a:ln>
            <a:noFill/>
          </a:ln>
        </p:spPr>
      </p:sp>
      <p:sp>
        <p:nvSpPr>
          <p:cNvPr id="8" name="Rectangle 8"/>
          <p:cNvSpPr/>
          <p:nvPr/>
        </p:nvSpPr>
        <p:spPr>
          <a:xfrm>
            <a:off x="609600" y="2057400"/>
            <a:ext cx="5334000" cy="495300"/>
          </a:xfrm>
          <a:prstGeom prst="roundRect">
            <a:avLst>
              <a:gd name="adj" fmla="val 19231"/>
            </a:avLst>
          </a:prstGeom>
          <a:solidFill>
            <a:srgbClr val="999999"/>
          </a:solidFill>
          <a:ln>
            <a:noFill/>
          </a:ln>
        </p:spPr>
      </p:sp>
      <p:sp>
        <p:nvSpPr>
          <p:cNvPr id="9" name="TextBox 9"/>
          <p:cNvSpPr txBox="1"/>
          <p:nvPr/>
        </p:nvSpPr>
        <p:spPr>
          <a:xfrm>
            <a:off x="868299" y="2230279"/>
            <a:ext cx="1271959" cy="308039"/>
          </a:xfrm>
          <a:prstGeom prst="rect">
            <a:avLst/>
          </a:prstGeom>
          <a:noFill/>
          <a:ln>
            <a:noFill/>
          </a:ln>
        </p:spPr>
        <p:txBody>
          <a:bodyPr wrap="none" lIns="0" tIns="0" rIns="0" bIns="0" anchor="t" anchorCtr="0">
            <a:spAutoFit/>
          </a:bodyPr>
          <a:lstStyle/>
          <a:p>
            <a:pPr algn="l"/>
            <a:r>
              <a:rPr lang="en-US" sz="1580" b="1" dirty="0">
                <a:solidFill>
                  <a:srgbClr val="FFFFFF"/>
                </a:solidFill>
                <a:latin typeface="Source Code Pro"/>
                <a:ea typeface="Source Code Pro"/>
                <a:cs typeface="Source Code Pro"/>
              </a:rPr>
              <a:t>/compact</a:t>
            </a:r>
          </a:p>
        </p:txBody>
      </p:sp>
      <p:sp>
        <p:nvSpPr>
          <p:cNvPr id="10" name="TextBox 10"/>
          <p:cNvSpPr txBox="1"/>
          <p:nvPr/>
        </p:nvSpPr>
        <p:spPr>
          <a:xfrm>
            <a:off x="869061" y="2817971"/>
            <a:ext cx="4955096" cy="1250252"/>
          </a:xfrm>
          <a:prstGeom prst="rect">
            <a:avLst/>
          </a:prstGeom>
          <a:noFill/>
          <a:ln>
            <a:noFill/>
          </a:ln>
        </p:spPr>
        <p:txBody>
          <a:bodyPr wrap="square" lIns="0" tIns="0" rIns="0" bIns="0" anchor="t" anchorCtr="0"/>
          <a:lstStyle/>
          <a:p>
            <a:pPr algn="l">
              <a:lnSpc>
                <a:spcPts val="2550"/>
              </a:lnSpc>
            </a:pPr>
            <a:r>
              <a:rPr lang="zh-CN" sz="1420" dirty="0">
                <a:solidFill>
                  <a:srgbClr val="484848"/>
                </a:solidFill>
                <a:latin typeface="Zen Kaku Gothic New"/>
                <a:ea typeface="Zen Kaku Gothic New"/>
                <a:cs typeface="Zen Kaku Gothic New"/>
              </a:rPr>
              <a:t>・同じ会話を続けたまま、要約に置き換えます</a:t>
            </a:r>
          </a:p>
          <a:p>
            <a:pPr algn="l">
              <a:lnSpc>
                <a:spcPts val="2550"/>
              </a:lnSpc>
            </a:pPr>
            <a:r>
              <a:rPr lang="zh-CN" sz="1420" dirty="0">
                <a:solidFill>
                  <a:srgbClr val="484848"/>
                </a:solidFill>
                <a:latin typeface="Zen Kaku Gothic New"/>
                <a:ea typeface="Zen Kaku Gothic New"/>
                <a:cs typeface="Zen Kaku Gothic New"/>
              </a:rPr>
              <a:t>・話の流れは引き継がれます</a:t>
            </a:r>
          </a:p>
          <a:p>
            <a:pPr algn="l">
              <a:lnSpc>
                <a:spcPts val="2550"/>
              </a:lnSpc>
            </a:pPr>
            <a:r>
              <a:rPr lang="zh-CN" sz="1420" dirty="0">
                <a:solidFill>
                  <a:srgbClr val="484848"/>
                </a:solidFill>
                <a:latin typeface="Zen Kaku Gothic New"/>
                <a:ea typeface="Zen Kaku Gothic New"/>
                <a:cs typeface="Zen Kaku Gothic New"/>
              </a:rPr>
              <a:t>・要約のために会話全体を読むので、</a:t>
            </a:r>
          </a:p>
          <a:p>
            <a:pPr algn="l">
              <a:lnSpc>
                <a:spcPts val="2550"/>
              </a:lnSpc>
            </a:pPr>
            <a:r>
              <a:rPr lang="zh-CN" sz="1420" dirty="0">
                <a:solidFill>
                  <a:srgbClr val="484848"/>
                </a:solidFill>
                <a:latin typeface="Zen Kaku Gothic New"/>
                <a:ea typeface="Zen Kaku Gothic New"/>
                <a:cs typeface="Zen Kaku Gothic New"/>
              </a:rPr>
              <a:t>そのぶん費用がかかります</a:t>
            </a:r>
          </a:p>
        </p:txBody>
      </p:sp>
      <p:sp>
        <p:nvSpPr>
          <p:cNvPr id="11" name="Rectangle 11"/>
          <p:cNvSpPr/>
          <p:nvPr/>
        </p:nvSpPr>
        <p:spPr>
          <a:xfrm>
            <a:off x="6248400" y="2057400"/>
            <a:ext cx="5334000" cy="3086100"/>
          </a:xfrm>
          <a:prstGeom prst="roundRect">
            <a:avLst>
              <a:gd name="adj" fmla="val 3086"/>
            </a:avLst>
          </a:prstGeom>
          <a:solidFill>
            <a:srgbClr val="EEF6F7"/>
          </a:solidFill>
          <a:ln>
            <a:noFill/>
          </a:ln>
        </p:spPr>
      </p:sp>
      <p:sp>
        <p:nvSpPr>
          <p:cNvPr id="12" name="Rectangle 12"/>
          <p:cNvSpPr/>
          <p:nvPr/>
        </p:nvSpPr>
        <p:spPr>
          <a:xfrm>
            <a:off x="6248400" y="2057400"/>
            <a:ext cx="5334000" cy="495300"/>
          </a:xfrm>
          <a:prstGeom prst="roundRect">
            <a:avLst>
              <a:gd name="adj" fmla="val 19231"/>
            </a:avLst>
          </a:prstGeom>
          <a:solidFill>
            <a:srgbClr val="47BCC6"/>
          </a:solidFill>
          <a:ln>
            <a:noFill/>
          </a:ln>
        </p:spPr>
      </p:sp>
      <p:sp>
        <p:nvSpPr>
          <p:cNvPr id="13" name="TextBox 13"/>
          <p:cNvSpPr txBox="1"/>
          <p:nvPr/>
        </p:nvSpPr>
        <p:spPr>
          <a:xfrm>
            <a:off x="6507099" y="2230279"/>
            <a:ext cx="848756" cy="308039"/>
          </a:xfrm>
          <a:prstGeom prst="rect">
            <a:avLst/>
          </a:prstGeom>
          <a:noFill/>
          <a:ln>
            <a:noFill/>
          </a:ln>
        </p:spPr>
        <p:txBody>
          <a:bodyPr wrap="none" lIns="0" tIns="0" rIns="0" bIns="0" anchor="t" anchorCtr="0">
            <a:spAutoFit/>
          </a:bodyPr>
          <a:lstStyle/>
          <a:p>
            <a:pPr algn="l"/>
            <a:r>
              <a:rPr lang="en-US" sz="1580" b="1" dirty="0">
                <a:solidFill>
                  <a:srgbClr val="FFFFFF"/>
                </a:solidFill>
                <a:latin typeface="Source Code Pro"/>
                <a:ea typeface="Source Code Pro"/>
                <a:cs typeface="Source Code Pro"/>
              </a:rPr>
              <a:t>/clear</a:t>
            </a:r>
          </a:p>
        </p:txBody>
      </p:sp>
      <p:sp>
        <p:nvSpPr>
          <p:cNvPr id="14" name="TextBox 14"/>
          <p:cNvSpPr txBox="1"/>
          <p:nvPr/>
        </p:nvSpPr>
        <p:spPr>
          <a:xfrm>
            <a:off x="6507861" y="2817971"/>
            <a:ext cx="4014026" cy="1250252"/>
          </a:xfrm>
          <a:prstGeom prst="rect">
            <a:avLst/>
          </a:prstGeom>
          <a:noFill/>
          <a:ln>
            <a:noFill/>
          </a:ln>
        </p:spPr>
        <p:txBody>
          <a:bodyPr wrap="square" lIns="0" tIns="0" rIns="0" bIns="0" anchor="t" anchorCtr="0"/>
          <a:lstStyle/>
          <a:p>
            <a:pPr algn="l">
              <a:lnSpc>
                <a:spcPts val="2550"/>
              </a:lnSpc>
            </a:pPr>
            <a:r>
              <a:rPr lang="zh-CN" sz="1420" dirty="0">
                <a:solidFill>
                  <a:srgbClr val="000000"/>
                </a:solidFill>
                <a:latin typeface="Zen Kaku Gothic New"/>
                <a:ea typeface="Zen Kaku Gothic New"/>
                <a:cs typeface="Zen Kaku Gothic New"/>
              </a:rPr>
              <a:t>・会話を捨てて、空から始めます</a:t>
            </a:r>
          </a:p>
          <a:p>
            <a:pPr algn="l">
              <a:lnSpc>
                <a:spcPts val="2550"/>
              </a:lnSpc>
            </a:pPr>
            <a:r>
              <a:rPr lang="zh-CN" sz="1420" dirty="0">
                <a:solidFill>
                  <a:srgbClr val="000000"/>
                </a:solidFill>
                <a:latin typeface="Zen Kaku Gothic New"/>
                <a:ea typeface="Zen Kaku Gothic New"/>
                <a:cs typeface="Zen Kaku Gothic New"/>
              </a:rPr>
              <a:t>・前の話は引き継ぎません</a:t>
            </a:r>
          </a:p>
          <a:p>
            <a:pPr algn="l">
              <a:lnSpc>
                <a:spcPts val="2550"/>
              </a:lnSpc>
            </a:pPr>
            <a:r>
              <a:rPr lang="zh-CN" sz="1420" dirty="0">
                <a:solidFill>
                  <a:srgbClr val="000000"/>
                </a:solidFill>
                <a:latin typeface="Zen Kaku Gothic New"/>
                <a:ea typeface="Zen Kaku Gothic New"/>
                <a:cs typeface="Zen Kaku Gothic New"/>
              </a:rPr>
              <a:t>・トークンを消費しません</a:t>
            </a:r>
          </a:p>
          <a:p>
            <a:pPr algn="l">
              <a:lnSpc>
                <a:spcPts val="2550"/>
              </a:lnSpc>
            </a:pPr>
            <a:r>
              <a:rPr lang="zh-CN" sz="1420" dirty="0">
                <a:solidFill>
                  <a:srgbClr val="000000"/>
                </a:solidFill>
                <a:latin typeface="Zen Kaku Gothic New"/>
                <a:ea typeface="Zen Kaku Gothic New"/>
                <a:cs typeface="Zen Kaku Gothic New"/>
              </a:rPr>
              <a:t>・無関係な作業へ移るときに使います</a:t>
            </a:r>
          </a:p>
        </p:txBody>
      </p:sp>
      <p:sp>
        <p:nvSpPr>
          <p:cNvPr id="15" name="Rectangle 15"/>
          <p:cNvSpPr/>
          <p:nvPr/>
        </p:nvSpPr>
        <p:spPr>
          <a:xfrm>
            <a:off x="609600" y="5257800"/>
            <a:ext cx="10972800" cy="1028700"/>
          </a:xfrm>
          <a:prstGeom prst="roundRect">
            <a:avLst>
              <a:gd name="adj" fmla="val 7407"/>
            </a:avLst>
          </a:prstGeom>
          <a:solidFill>
            <a:srgbClr val="F7F9FA"/>
          </a:solidFill>
          <a:ln>
            <a:noFill/>
          </a:ln>
        </p:spPr>
      </p:sp>
      <p:sp>
        <p:nvSpPr>
          <p:cNvPr id="16" name="Rectangle 16"/>
          <p:cNvSpPr/>
          <p:nvPr/>
        </p:nvSpPr>
        <p:spPr>
          <a:xfrm>
            <a:off x="609600" y="5257800"/>
            <a:ext cx="57150" cy="1028700"/>
          </a:xfrm>
          <a:prstGeom prst="roundRect">
            <a:avLst>
              <a:gd name="adj" fmla="val 50000"/>
            </a:avLst>
          </a:prstGeom>
          <a:solidFill>
            <a:srgbClr val="47BCC6"/>
          </a:solidFill>
          <a:ln>
            <a:noFill/>
          </a:ln>
        </p:spPr>
      </p:sp>
      <p:sp>
        <p:nvSpPr>
          <p:cNvPr id="17" name="TextBox 17"/>
          <p:cNvSpPr txBox="1"/>
          <p:nvPr/>
        </p:nvSpPr>
        <p:spPr>
          <a:xfrm>
            <a:off x="868680" y="549592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自動の圧縮があります</a:t>
            </a:r>
          </a:p>
        </p:txBody>
      </p:sp>
      <p:sp>
        <p:nvSpPr>
          <p:cNvPr id="18" name="TextBox 18"/>
          <p:cNvSpPr txBox="1"/>
          <p:nvPr/>
        </p:nvSpPr>
        <p:spPr>
          <a:xfrm>
            <a:off x="869061" y="5789771"/>
            <a:ext cx="1013098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上限に近づくと自動で圧縮されるので、コンテキストが埋まってもセッションは止まりません。</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84</a:t>
            </a:r>
          </a:p>
        </p:txBody>
      </p:sp>
    </p:spTree>
  </p:cSld>
  <p:clrMapOvr>
    <a:masterClrMapping/>
  </p:clrMapOvr>
  <p:transition xmlns:p14="http://schemas.microsoft.com/office/powerpoint/2010/main" p14:dur="400">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スラッシュコマンド</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297705" cy="484060"/>
          </a:xfrm>
          <a:prstGeom prst="rect">
            <a:avLst/>
          </a:prstGeom>
          <a:noFill/>
          <a:ln>
            <a:noFill/>
          </a:ln>
        </p:spPr>
        <p:txBody>
          <a:bodyPr wrap="none" lIns="0" tIns="0" rIns="0" bIns="0" anchor="t" anchorCtr="0">
            <a:spAutoFit/>
          </a:bodyPr>
          <a:lstStyle/>
          <a:p>
            <a:pPr algn="l"/>
            <a:r>
              <a:rPr lang="en-US" sz="2480" b="1" dirty="0">
                <a:solidFill>
                  <a:srgbClr val="264DBF"/>
                </a:solidFill>
                <a:latin typeface="Zen Kaku Gothic New"/>
                <a:ea typeface="Zen Kaku Gothic New"/>
                <a:cs typeface="Zen Kaku Gothic New"/>
              </a:rPr>
              <a:t>/init</a:t>
            </a:r>
            <a:r>
              <a:rPr lang="zh-CN" sz="2480" b="1" dirty="0">
                <a:solidFill>
                  <a:srgbClr val="000000"/>
                </a:solidFill>
                <a:latin typeface="Zen Kaku Gothic New"/>
                <a:ea typeface="Zen Kaku Gothic New"/>
                <a:cs typeface="Zen Kaku Gothic New"/>
              </a:rPr>
              <a:t xml:space="preserve"> でプロジェクトの CLAUDE.md の雛形を作ります。</a:t>
            </a:r>
          </a:p>
        </p:txBody>
      </p:sp>
      <p:sp>
        <p:nvSpPr>
          <p:cNvPr id="7" name="Rectangle 7"/>
          <p:cNvSpPr/>
          <p:nvPr/>
        </p:nvSpPr>
        <p:spPr>
          <a:xfrm>
            <a:off x="666750" y="1924050"/>
            <a:ext cx="2552700" cy="2333625"/>
          </a:xfrm>
          <a:prstGeom prst="rect">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1866900"/>
            <a:ext cx="2552700" cy="2333625"/>
          </a:xfrm>
          <a:prstGeom prst="rect">
            <a:avLst/>
          </a:prstGeom>
        </p:spPr>
      </p:pic>
      <p:sp>
        <p:nvSpPr>
          <p:cNvPr id="9" name="Rectangle 9"/>
          <p:cNvSpPr/>
          <p:nvPr/>
        </p:nvSpPr>
        <p:spPr>
          <a:xfrm>
            <a:off x="609600" y="1866900"/>
            <a:ext cx="2552700" cy="2333625"/>
          </a:xfrm>
          <a:prstGeom prst="rect">
            <a:avLst/>
          </a:prstGeom>
          <a:noFill/>
          <a:ln w="9525">
            <a:solidFill>
              <a:srgbClr val="E3E7EA"/>
            </a:solidFill>
          </a:ln>
        </p:spPr>
      </p:sp>
      <p:sp>
        <p:nvSpPr>
          <p:cNvPr id="10" name="TextBox 10"/>
          <p:cNvSpPr txBox="1"/>
          <p:nvPr/>
        </p:nvSpPr>
        <p:spPr>
          <a:xfrm>
            <a:off x="602361" y="4322921"/>
            <a:ext cx="441398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 で開くコマンドメニュー（実機）</a:t>
            </a:r>
          </a:p>
        </p:txBody>
      </p:sp>
      <p:sp>
        <p:nvSpPr>
          <p:cNvPr id="11" name="TextBox 11"/>
          <p:cNvSpPr txBox="1"/>
          <p:nvPr/>
        </p:nvSpPr>
        <p:spPr>
          <a:xfrm>
            <a:off x="3229356" y="2034540"/>
            <a:ext cx="720376" cy="352044"/>
          </a:xfrm>
          <a:prstGeom prst="rect">
            <a:avLst/>
          </a:prstGeom>
          <a:noFill/>
          <a:ln>
            <a:noFill/>
          </a:ln>
        </p:spPr>
        <p:txBody>
          <a:bodyPr wrap="none" lIns="0" tIns="0" rIns="0" bIns="0" anchor="t" anchorCtr="0">
            <a:spAutoFit/>
          </a:bodyPr>
          <a:lstStyle/>
          <a:p>
            <a:pPr algn="l"/>
            <a:r>
              <a:rPr lang="en-US" sz="1800" b="1" dirty="0">
                <a:solidFill>
                  <a:srgbClr val="264DBF"/>
                </a:solidFill>
                <a:latin typeface="Source Code Pro"/>
                <a:ea typeface="Source Code Pro"/>
                <a:cs typeface="Source Code Pro"/>
              </a:rPr>
              <a:t>/init</a:t>
            </a:r>
          </a:p>
        </p:txBody>
      </p:sp>
      <p:sp>
        <p:nvSpPr>
          <p:cNvPr id="12" name="TextBox 12"/>
          <p:cNvSpPr txBox="1"/>
          <p:nvPr/>
        </p:nvSpPr>
        <p:spPr>
          <a:xfrm>
            <a:off x="4297680" y="2066925"/>
            <a:ext cx="316438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CLAUDE.md の雛形を作る</a:t>
            </a:r>
          </a:p>
        </p:txBody>
      </p:sp>
      <p:sp>
        <p:nvSpPr>
          <p:cNvPr id="13" name="TextBox 13"/>
          <p:cNvSpPr txBox="1"/>
          <p:nvPr/>
        </p:nvSpPr>
        <p:spPr>
          <a:xfrm>
            <a:off x="3231261" y="2417921"/>
            <a:ext cx="84841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プロジェクトの構成を読み取って作ります。本日は演習ごとに毎回実行します。</a:t>
            </a:r>
          </a:p>
        </p:txBody>
      </p:sp>
      <p:sp>
        <p:nvSpPr>
          <p:cNvPr id="14" name="TextBox 14"/>
          <p:cNvSpPr txBox="1"/>
          <p:nvPr/>
        </p:nvSpPr>
        <p:spPr>
          <a:xfrm>
            <a:off x="3230880" y="31337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そのほかに使うもの</a:t>
            </a:r>
          </a:p>
        </p:txBody>
      </p:sp>
      <p:sp>
        <p:nvSpPr>
          <p:cNvPr id="15" name="TextBox 15"/>
          <p:cNvSpPr txBox="1"/>
          <p:nvPr/>
        </p:nvSpPr>
        <p:spPr>
          <a:xfrm>
            <a:off x="3231261" y="3541871"/>
            <a:ext cx="1496663" cy="1497902"/>
          </a:xfrm>
          <a:prstGeom prst="rect">
            <a:avLst/>
          </a:prstGeom>
          <a:noFill/>
          <a:ln>
            <a:noFill/>
          </a:ln>
        </p:spPr>
        <p:txBody>
          <a:bodyPr wrap="square" lIns="0" tIns="0" rIns="0" bIns="0" anchor="t" anchorCtr="0"/>
          <a:lstStyle/>
          <a:p>
            <a:pPr algn="l">
              <a:lnSpc>
                <a:spcPts val="2400"/>
              </a:lnSpc>
            </a:pPr>
            <a:r>
              <a:rPr lang="en-US" sz="1420" dirty="0">
                <a:solidFill>
                  <a:srgbClr val="264DBF"/>
                </a:solidFill>
                <a:latin typeface="Source Code Pro"/>
                <a:ea typeface="Source Code Pro"/>
                <a:cs typeface="Source Code Pro"/>
              </a:rPr>
              <a:t>/context</a:t>
            </a:r>
          </a:p>
          <a:p>
            <a:pPr algn="l">
              <a:lnSpc>
                <a:spcPts val="2400"/>
              </a:lnSpc>
            </a:pPr>
            <a:r>
              <a:rPr lang="en-US" sz="1420" dirty="0">
                <a:solidFill>
                  <a:srgbClr val="264DBF"/>
                </a:solidFill>
                <a:latin typeface="Source Code Pro"/>
                <a:ea typeface="Source Code Pro"/>
                <a:cs typeface="Source Code Pro"/>
              </a:rPr>
              <a:t>/memory</a:t>
            </a:r>
          </a:p>
          <a:p>
            <a:pPr algn="l">
              <a:lnSpc>
                <a:spcPts val="2400"/>
              </a:lnSpc>
            </a:pPr>
            <a:r>
              <a:rPr lang="en-US" sz="1420" dirty="0">
                <a:solidFill>
                  <a:srgbClr val="264DBF"/>
                </a:solidFill>
                <a:latin typeface="Source Code Pro"/>
                <a:ea typeface="Source Code Pro"/>
                <a:cs typeface="Source Code Pro"/>
              </a:rPr>
              <a:t>/permissions</a:t>
            </a:r>
          </a:p>
          <a:p>
            <a:pPr algn="l">
              <a:lnSpc>
                <a:spcPts val="2400"/>
              </a:lnSpc>
            </a:pPr>
            <a:r>
              <a:rPr lang="en-US" sz="1420" dirty="0">
                <a:solidFill>
                  <a:srgbClr val="264DBF"/>
                </a:solidFill>
                <a:latin typeface="Source Code Pro"/>
                <a:ea typeface="Source Code Pro"/>
                <a:cs typeface="Source Code Pro"/>
              </a:rPr>
              <a:t>/status</a:t>
            </a:r>
          </a:p>
          <a:p>
            <a:pPr algn="l">
              <a:lnSpc>
                <a:spcPts val="2400"/>
              </a:lnSpc>
            </a:pPr>
            <a:r>
              <a:rPr lang="en-US" sz="1420" dirty="0">
                <a:solidFill>
                  <a:srgbClr val="264DBF"/>
                </a:solidFill>
                <a:latin typeface="Source Code Pro"/>
                <a:ea typeface="Source Code Pro"/>
                <a:cs typeface="Source Code Pro"/>
              </a:rPr>
              <a:t>/help</a:t>
            </a:r>
          </a:p>
        </p:txBody>
      </p:sp>
      <p:sp>
        <p:nvSpPr>
          <p:cNvPr id="16" name="TextBox 16"/>
          <p:cNvSpPr txBox="1"/>
          <p:nvPr/>
        </p:nvSpPr>
        <p:spPr>
          <a:xfrm>
            <a:off x="5021961" y="3541871"/>
            <a:ext cx="5013912" cy="14979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使用量の内訳を色付きのグリッドで見ます</a:t>
            </a:r>
          </a:p>
          <a:p>
            <a:pPr algn="l">
              <a:lnSpc>
                <a:spcPts val="2400"/>
              </a:lnSpc>
            </a:pPr>
            <a:r>
              <a:rPr lang="zh-CN" sz="1420" dirty="0">
                <a:solidFill>
                  <a:srgbClr val="484848"/>
                </a:solidFill>
                <a:latin typeface="Zen Kaku Gothic New"/>
                <a:ea typeface="Zen Kaku Gothic New"/>
                <a:cs typeface="Zen Kaku Gothic New"/>
              </a:rPr>
              <a:t>CLAUDE.md の編集と auto memory の切り替え</a:t>
            </a:r>
          </a:p>
          <a:p>
            <a:pPr algn="l">
              <a:lnSpc>
                <a:spcPts val="2400"/>
              </a:lnSpc>
            </a:pPr>
            <a:r>
              <a:rPr lang="zh-CN" sz="1420" dirty="0">
                <a:solidFill>
                  <a:srgbClr val="484848"/>
                </a:solidFill>
                <a:latin typeface="Zen Kaku Gothic New"/>
                <a:ea typeface="Zen Kaku Gothic New"/>
                <a:cs typeface="Zen Kaku Gothic New"/>
              </a:rPr>
              <a:t>承認ルールを設定します</a:t>
            </a:r>
          </a:p>
          <a:p>
            <a:pPr algn="l">
              <a:lnSpc>
                <a:spcPts val="2400"/>
              </a:lnSpc>
            </a:pPr>
            <a:r>
              <a:rPr lang="zh-CN" sz="1420" dirty="0">
                <a:solidFill>
                  <a:srgbClr val="484848"/>
                </a:solidFill>
                <a:latin typeface="Zen Kaku Gothic New"/>
                <a:ea typeface="Zen Kaku Gothic New"/>
                <a:cs typeface="Zen Kaku Gothic New"/>
              </a:rPr>
              <a:t>セッションの設定を表示します</a:t>
            </a:r>
          </a:p>
          <a:p>
            <a:pPr algn="l">
              <a:lnSpc>
                <a:spcPts val="2400"/>
              </a:lnSpc>
            </a:pPr>
            <a:r>
              <a:rPr lang="zh-CN" sz="1420" dirty="0">
                <a:solidFill>
                  <a:srgbClr val="484848"/>
                </a:solidFill>
                <a:latin typeface="Zen Kaku Gothic New"/>
                <a:ea typeface="Zen Kaku Gothic New"/>
                <a:cs typeface="Zen Kaku Gothic New"/>
              </a:rPr>
              <a:t>使えるコマンドの一覧を表示します</a:t>
            </a:r>
          </a:p>
        </p:txBody>
      </p:sp>
      <p:sp>
        <p:nvSpPr>
          <p:cNvPr id="17" name="Rectangle 17"/>
          <p:cNvSpPr/>
          <p:nvPr/>
        </p:nvSpPr>
        <p:spPr>
          <a:xfrm>
            <a:off x="3238500" y="5219700"/>
            <a:ext cx="8343900" cy="952500"/>
          </a:xfrm>
          <a:prstGeom prst="roundRect">
            <a:avLst>
              <a:gd name="adj" fmla="val 6000"/>
            </a:avLst>
          </a:prstGeom>
          <a:solidFill>
            <a:srgbClr val="EEF6F7"/>
          </a:solidFill>
          <a:ln>
            <a:noFill/>
          </a:ln>
        </p:spPr>
      </p:sp>
      <p:sp>
        <p:nvSpPr>
          <p:cNvPr id="18" name="Rectangle 18"/>
          <p:cNvSpPr/>
          <p:nvPr/>
        </p:nvSpPr>
        <p:spPr>
          <a:xfrm>
            <a:off x="3238500" y="5219700"/>
            <a:ext cx="38100" cy="952500"/>
          </a:xfrm>
          <a:prstGeom prst="rect">
            <a:avLst/>
          </a:prstGeom>
          <a:solidFill>
            <a:srgbClr val="264DBF"/>
          </a:solidFill>
          <a:ln>
            <a:noFill/>
          </a:ln>
        </p:spPr>
      </p:sp>
      <p:sp>
        <p:nvSpPr>
          <p:cNvPr id="19" name="TextBox 19"/>
          <p:cNvSpPr txBox="1"/>
          <p:nvPr/>
        </p:nvSpPr>
        <p:spPr>
          <a:xfrm>
            <a:off x="3459861" y="5389721"/>
            <a:ext cx="755571"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未確認</a:t>
            </a:r>
          </a:p>
        </p:txBody>
      </p:sp>
      <p:sp>
        <p:nvSpPr>
          <p:cNvPr id="20" name="TextBox 20"/>
          <p:cNvSpPr txBox="1"/>
          <p:nvPr/>
        </p:nvSpPr>
        <p:spPr>
          <a:xfrm>
            <a:off x="3459861" y="5656421"/>
            <a:ext cx="6131433" cy="526352"/>
          </a:xfrm>
          <a:prstGeom prst="rect">
            <a:avLst/>
          </a:prstGeom>
          <a:noFill/>
          <a:ln>
            <a:noFill/>
          </a:ln>
        </p:spPr>
        <p:txBody>
          <a:bodyPr wrap="square" lIns="0" tIns="0" rIns="0" bIns="0" anchor="t" anchorCtr="0"/>
          <a:lstStyle/>
          <a:p>
            <a:pPr algn="l">
              <a:lnSpc>
                <a:spcPts val="1950"/>
              </a:lnSpc>
            </a:pPr>
            <a:r>
              <a:rPr lang="zh-CN" sz="1420" dirty="0">
                <a:solidFill>
                  <a:srgbClr val="000000"/>
                </a:solidFill>
                <a:latin typeface="Zen Kaku Gothic New"/>
                <a:ea typeface="Zen Kaku Gothic New"/>
                <a:cs typeface="Zen Kaku Gothic New"/>
              </a:rPr>
              <a:t>／ を押すと入力に合わせて候補が絞り込まれます。</a:t>
            </a:r>
          </a:p>
          <a:p>
            <a:pPr algn="l">
              <a:lnSpc>
                <a:spcPts val="1950"/>
              </a:lnSpc>
            </a:pPr>
            <a:r>
              <a:rPr lang="zh-CN" sz="1420" dirty="0">
                <a:solidFill>
                  <a:srgbClr val="000000"/>
                </a:solidFill>
                <a:latin typeface="Zen Kaku Gothic New"/>
                <a:ea typeface="Zen Kaku Gothic New"/>
                <a:cs typeface="Zen Kaku Gothic New"/>
              </a:rPr>
              <a:t>全一覧は公式に列挙が無いため、当日実機で確認します。</a:t>
            </a:r>
          </a:p>
        </p:txBody>
      </p:sp>
      <p:sp>
        <p:nvSpPr>
          <p:cNvPr id="21" name="TextBox 2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85</a:t>
            </a:r>
          </a:p>
        </p:txBody>
      </p:sp>
    </p:spTree>
  </p:cSld>
  <p:clrMapOvr>
    <a:masterClrMapping/>
  </p:clrMapOvr>
  <p:transition xmlns:p14="http://schemas.microsoft.com/office/powerpoint/2010/main" p14:dur="400">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8957005"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無関係な作業に切り替えるときに使うのはどれですか。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208311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/clear を実行する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246697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/compact を実行する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188499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/init を実行する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228123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/status を実行する</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86</a:t>
            </a:r>
          </a:p>
        </p:txBody>
      </p:sp>
    </p:spTree>
  </p:cSld>
  <p:clrMapOvr>
    <a:masterClrMapping/>
  </p:clrMapOvr>
  <p:transition xmlns:p14="http://schemas.microsoft.com/office/powerpoint/2010/main" p14:dur="400">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4288">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52863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理解度チェック 解説</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906949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A</a:t>
            </a:r>
            <a:r>
              <a:rPr lang="zh-CN" sz="2250" b="1" dirty="0">
                <a:solidFill>
                  <a:srgbClr val="000000"/>
                </a:solidFill>
                <a:latin typeface="Zen Kaku Gothic New"/>
                <a:ea typeface="Zen Kaku Gothic New"/>
                <a:cs typeface="Zen Kaku Gothic New"/>
              </a:rPr>
              <a:t>。/clear で会話を捨てて空から始めます。</a:t>
            </a:r>
          </a:p>
        </p:txBody>
      </p:sp>
      <p:sp>
        <p:nvSpPr>
          <p:cNvPr id="9" name="Rectangle 9"/>
          <p:cNvSpPr/>
          <p:nvPr/>
        </p:nvSpPr>
        <p:spPr>
          <a:xfrm>
            <a:off x="609600" y="1866900"/>
            <a:ext cx="10972800" cy="819150"/>
          </a:xfrm>
          <a:prstGeom prst="roundRect">
            <a:avLst>
              <a:gd name="adj" fmla="val 11628"/>
            </a:avLst>
          </a:prstGeom>
          <a:solidFill>
            <a:srgbClr val="EEF6F7"/>
          </a:solidFill>
          <a:ln>
            <a:noFill/>
          </a:ln>
        </p:spPr>
      </p:sp>
      <p:sp>
        <p:nvSpPr>
          <p:cNvPr id="10" name="Rectangle 10"/>
          <p:cNvSpPr/>
          <p:nvPr/>
        </p:nvSpPr>
        <p:spPr>
          <a:xfrm>
            <a:off x="609600" y="1866900"/>
            <a:ext cx="76200" cy="819150"/>
          </a:xfrm>
          <a:prstGeom prst="roundRect">
            <a:avLst>
              <a:gd name="adj" fmla="val 50000"/>
            </a:avLst>
          </a:prstGeom>
          <a:solidFill>
            <a:srgbClr val="47BCC6"/>
          </a:solidFill>
          <a:ln>
            <a:noFill/>
          </a:ln>
        </p:spPr>
      </p:sp>
      <p:sp>
        <p:nvSpPr>
          <p:cNvPr id="11" name="Ellipse 11"/>
          <p:cNvSpPr/>
          <p:nvPr/>
        </p:nvSpPr>
        <p:spPr>
          <a:xfrm>
            <a:off x="876300" y="2047875"/>
            <a:ext cx="457200" cy="457200"/>
          </a:xfrm>
          <a:prstGeom prst="ellipse">
            <a:avLst/>
          </a:prstGeom>
          <a:solidFill>
            <a:srgbClr val="47BCC6"/>
          </a:solidFill>
          <a:ln>
            <a:noFill/>
          </a:ln>
        </p:spPr>
      </p:sp>
      <p:sp>
        <p:nvSpPr>
          <p:cNvPr id="12" name="TextBox 12"/>
          <p:cNvSpPr txBox="1"/>
          <p:nvPr/>
        </p:nvSpPr>
        <p:spPr>
          <a:xfrm>
            <a:off x="1011807" y="2174558"/>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A</a:t>
            </a:r>
          </a:p>
        </p:txBody>
      </p:sp>
      <p:sp>
        <p:nvSpPr>
          <p:cNvPr id="13" name="TextBox 13"/>
          <p:cNvSpPr txBox="1"/>
          <p:nvPr/>
        </p:nvSpPr>
        <p:spPr>
          <a:xfrm>
            <a:off x="1497330" y="2038350"/>
            <a:ext cx="2784586"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/clear を実行する</a:t>
            </a:r>
          </a:p>
        </p:txBody>
      </p:sp>
      <p:sp>
        <p:nvSpPr>
          <p:cNvPr id="14" name="TextBox 14"/>
          <p:cNvSpPr txBox="1"/>
          <p:nvPr/>
        </p:nvSpPr>
        <p:spPr>
          <a:xfrm>
            <a:off x="1497711" y="2351246"/>
            <a:ext cx="942517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前の話は引き継ぎません。トークンも消費しないので、切り替えには一番安く済みます。</a:t>
            </a:r>
          </a:p>
        </p:txBody>
      </p:sp>
      <p:sp>
        <p:nvSpPr>
          <p:cNvPr id="15" name="Rectangle 15"/>
          <p:cNvSpPr/>
          <p:nvPr/>
        </p:nvSpPr>
        <p:spPr>
          <a:xfrm>
            <a:off x="609600" y="2876550"/>
            <a:ext cx="10972800" cy="647700"/>
          </a:xfrm>
          <a:prstGeom prst="roundRect">
            <a:avLst>
              <a:gd name="adj" fmla="val 11765"/>
            </a:avLst>
          </a:prstGeom>
          <a:solidFill>
            <a:srgbClr val="F5F7F8"/>
          </a:solidFill>
          <a:ln>
            <a:noFill/>
          </a:ln>
        </p:spPr>
      </p:sp>
      <p:sp>
        <p:nvSpPr>
          <p:cNvPr id="16" name="Ellipse 16"/>
          <p:cNvSpPr/>
          <p:nvPr/>
        </p:nvSpPr>
        <p:spPr>
          <a:xfrm>
            <a:off x="828675" y="3028950"/>
            <a:ext cx="323850" cy="323850"/>
          </a:xfrm>
          <a:prstGeom prst="ellipse">
            <a:avLst/>
          </a:prstGeom>
          <a:solidFill>
            <a:srgbClr val="E6ECEE"/>
          </a:solidFill>
          <a:ln>
            <a:noFill/>
          </a:ln>
        </p:spPr>
      </p:sp>
      <p:sp>
        <p:nvSpPr>
          <p:cNvPr id="17" name="TextBox 17"/>
          <p:cNvSpPr txBox="1"/>
          <p:nvPr/>
        </p:nvSpPr>
        <p:spPr>
          <a:xfrm>
            <a:off x="910202" y="31037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18" name="TextBox 18"/>
          <p:cNvSpPr txBox="1"/>
          <p:nvPr/>
        </p:nvSpPr>
        <p:spPr>
          <a:xfrm>
            <a:off x="1326261" y="2998946"/>
            <a:ext cx="2460084"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/compact を実行する</a:t>
            </a:r>
          </a:p>
        </p:txBody>
      </p:sp>
      <p:sp>
        <p:nvSpPr>
          <p:cNvPr id="19" name="TextBox 19"/>
          <p:cNvSpPr txBox="1"/>
          <p:nvPr/>
        </p:nvSpPr>
        <p:spPr>
          <a:xfrm>
            <a:off x="1326261" y="3256121"/>
            <a:ext cx="801357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同じ会話を続けたまま要約に置き換えます。会話全体を読むぶん割高です。</a:t>
            </a:r>
          </a:p>
        </p:txBody>
      </p:sp>
      <p:sp>
        <p:nvSpPr>
          <p:cNvPr id="20" name="Rectangle 20"/>
          <p:cNvSpPr/>
          <p:nvPr/>
        </p:nvSpPr>
        <p:spPr>
          <a:xfrm>
            <a:off x="609600" y="3638550"/>
            <a:ext cx="10972800" cy="647700"/>
          </a:xfrm>
          <a:prstGeom prst="roundRect">
            <a:avLst>
              <a:gd name="adj" fmla="val 11765"/>
            </a:avLst>
          </a:prstGeom>
          <a:solidFill>
            <a:srgbClr val="F5F7F8"/>
          </a:solidFill>
          <a:ln>
            <a:noFill/>
          </a:ln>
        </p:spPr>
      </p:sp>
      <p:sp>
        <p:nvSpPr>
          <p:cNvPr id="21" name="Ellipse 21"/>
          <p:cNvSpPr/>
          <p:nvPr/>
        </p:nvSpPr>
        <p:spPr>
          <a:xfrm>
            <a:off x="828675" y="3790950"/>
            <a:ext cx="323850" cy="323850"/>
          </a:xfrm>
          <a:prstGeom prst="ellipse">
            <a:avLst/>
          </a:prstGeom>
          <a:solidFill>
            <a:srgbClr val="E6ECEE"/>
          </a:solidFill>
          <a:ln>
            <a:noFill/>
          </a:ln>
        </p:spPr>
      </p:sp>
      <p:sp>
        <p:nvSpPr>
          <p:cNvPr id="22" name="TextBox 22"/>
          <p:cNvSpPr txBox="1"/>
          <p:nvPr/>
        </p:nvSpPr>
        <p:spPr>
          <a:xfrm>
            <a:off x="910202" y="38657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3" name="TextBox 23"/>
          <p:cNvSpPr txBox="1"/>
          <p:nvPr/>
        </p:nvSpPr>
        <p:spPr>
          <a:xfrm>
            <a:off x="1326261" y="3760946"/>
            <a:ext cx="1879561"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/init を実行する</a:t>
            </a:r>
          </a:p>
        </p:txBody>
      </p:sp>
      <p:sp>
        <p:nvSpPr>
          <p:cNvPr id="24" name="TextBox 24"/>
          <p:cNvSpPr txBox="1"/>
          <p:nvPr/>
        </p:nvSpPr>
        <p:spPr>
          <a:xfrm>
            <a:off x="1326261" y="4018121"/>
            <a:ext cx="6422124"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プロジェクトの CLAUDE.md の雛形を作るコマンドです。</a:t>
            </a:r>
          </a:p>
        </p:txBody>
      </p:sp>
      <p:sp>
        <p:nvSpPr>
          <p:cNvPr id="25" name="Rectangle 25"/>
          <p:cNvSpPr/>
          <p:nvPr/>
        </p:nvSpPr>
        <p:spPr>
          <a:xfrm>
            <a:off x="609600" y="4400550"/>
            <a:ext cx="10972800" cy="647700"/>
          </a:xfrm>
          <a:prstGeom prst="roundRect">
            <a:avLst>
              <a:gd name="adj" fmla="val 11765"/>
            </a:avLst>
          </a:prstGeom>
          <a:solidFill>
            <a:srgbClr val="F5F7F8"/>
          </a:solidFill>
          <a:ln>
            <a:noFill/>
          </a:ln>
        </p:spPr>
      </p:sp>
      <p:sp>
        <p:nvSpPr>
          <p:cNvPr id="26" name="Ellipse 26"/>
          <p:cNvSpPr/>
          <p:nvPr/>
        </p:nvSpPr>
        <p:spPr>
          <a:xfrm>
            <a:off x="828675" y="4552950"/>
            <a:ext cx="323850" cy="323850"/>
          </a:xfrm>
          <a:prstGeom prst="ellipse">
            <a:avLst/>
          </a:prstGeom>
          <a:solidFill>
            <a:srgbClr val="E6ECEE"/>
          </a:solidFill>
          <a:ln>
            <a:noFill/>
          </a:ln>
        </p:spPr>
      </p:sp>
      <p:sp>
        <p:nvSpPr>
          <p:cNvPr id="27" name="TextBox 27"/>
          <p:cNvSpPr txBox="1"/>
          <p:nvPr/>
        </p:nvSpPr>
        <p:spPr>
          <a:xfrm>
            <a:off x="910202" y="46277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26261" y="4522946"/>
            <a:ext cx="2274811" cy="278702"/>
          </a:xfrm>
          <a:prstGeom prst="rect">
            <a:avLst/>
          </a:prstGeom>
          <a:noFill/>
          <a:ln>
            <a:noFill/>
          </a:ln>
        </p:spPr>
        <p:txBody>
          <a:bodyPr wrap="none" lIns="0" tIns="0" rIns="0" bIns="0" anchor="t" anchorCtr="0">
            <a:spAutoFit/>
          </a:bodyPr>
          <a:lstStyle/>
          <a:p>
            <a:pPr algn="l"/>
            <a:r>
              <a:rPr lang="zh-CN" sz="1420" b="1" dirty="0">
                <a:solidFill>
                  <a:srgbClr val="3A3A3A"/>
                </a:solidFill>
                <a:latin typeface="Zen Kaku Gothic New"/>
                <a:ea typeface="Zen Kaku Gothic New"/>
                <a:cs typeface="Zen Kaku Gothic New"/>
              </a:rPr>
              <a:t>/status を実行する</a:t>
            </a:r>
          </a:p>
        </p:txBody>
      </p:sp>
      <p:sp>
        <p:nvSpPr>
          <p:cNvPr id="29" name="TextBox 29"/>
          <p:cNvSpPr txBox="1"/>
          <p:nvPr/>
        </p:nvSpPr>
        <p:spPr>
          <a:xfrm>
            <a:off x="1326261" y="4780121"/>
            <a:ext cx="660196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現在のセッションの設定を表示します。文脈は変わりません。</a:t>
            </a:r>
          </a:p>
        </p:txBody>
      </p:sp>
      <p:sp>
        <p:nvSpPr>
          <p:cNvPr id="30" name="Rectangle 30"/>
          <p:cNvSpPr/>
          <p:nvPr/>
        </p:nvSpPr>
        <p:spPr>
          <a:xfrm>
            <a:off x="609600" y="5257800"/>
            <a:ext cx="10972800" cy="819150"/>
          </a:xfrm>
          <a:prstGeom prst="roundRect">
            <a:avLst>
              <a:gd name="adj" fmla="val 9302"/>
            </a:avLst>
          </a:prstGeom>
          <a:solidFill>
            <a:srgbClr val="EEF6F7"/>
          </a:solidFill>
          <a:ln>
            <a:noFill/>
          </a:ln>
        </p:spPr>
      </p:sp>
      <p:sp>
        <p:nvSpPr>
          <p:cNvPr id="31" name="Rectangle 31"/>
          <p:cNvSpPr/>
          <p:nvPr/>
        </p:nvSpPr>
        <p:spPr>
          <a:xfrm>
            <a:off x="609600" y="5257800"/>
            <a:ext cx="57150" cy="819150"/>
          </a:xfrm>
          <a:prstGeom prst="roundRect">
            <a:avLst>
              <a:gd name="adj" fmla="val 50000"/>
            </a:avLst>
          </a:prstGeom>
          <a:solidFill>
            <a:srgbClr val="47BCC6"/>
          </a:solidFill>
          <a:ln>
            <a:noFill/>
          </a:ln>
        </p:spPr>
      </p:sp>
      <p:sp>
        <p:nvSpPr>
          <p:cNvPr id="32" name="TextBox 32"/>
          <p:cNvSpPr txBox="1"/>
          <p:nvPr/>
        </p:nvSpPr>
        <p:spPr>
          <a:xfrm>
            <a:off x="869061" y="5446871"/>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実務でのポイント</a:t>
            </a:r>
          </a:p>
        </p:txBody>
      </p:sp>
      <p:sp>
        <p:nvSpPr>
          <p:cNvPr id="33" name="TextBox 33"/>
          <p:cNvSpPr txBox="1"/>
          <p:nvPr/>
        </p:nvSpPr>
        <p:spPr>
          <a:xfrm>
            <a:off x="869061" y="5732621"/>
            <a:ext cx="80606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残したい観点があるときだけ、自分で /compact に指示を添えて打ちます。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87</a:t>
            </a:r>
          </a:p>
        </p:txBody>
      </p:sp>
    </p:spTree>
  </p:cSld>
  <p:clrMapOvr>
    <a:masterClrMapping/>
  </p:clrMapOvr>
  <p:transition xmlns:p14="http://schemas.microsoft.com/office/powerpoint/2010/main" p14:dur="400">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個人設定のバックアップ</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249799" cy="484060"/>
          </a:xfrm>
          <a:prstGeom prst="rect">
            <a:avLst/>
          </a:prstGeom>
          <a:noFill/>
          <a:ln>
            <a:noFill/>
          </a:ln>
        </p:spPr>
        <p:txBody>
          <a:bodyPr wrap="none" lIns="0" tIns="0" rIns="0" bIns="0" anchor="t" anchorCtr="0">
            <a:spAutoFit/>
          </a:bodyPr>
          <a:lstStyle/>
          <a:p>
            <a:pPr algn="l"/>
            <a:r>
              <a:rPr lang="en-US" sz="2480" b="1" dirty="0">
                <a:solidFill>
                  <a:srgbClr val="264DBF"/>
                </a:solidFill>
                <a:latin typeface="Zen Kaku Gothic New"/>
                <a:ea typeface="Zen Kaku Gothic New"/>
                <a:cs typeface="Zen Kaku Gothic New"/>
              </a:rPr>
              <a:t>.bak</a:t>
            </a:r>
            <a:r>
              <a:rPr lang="zh-CN" sz="2480" b="1" dirty="0">
                <a:solidFill>
                  <a:srgbClr val="000000"/>
                </a:solidFill>
                <a:latin typeface="Zen Kaku Gothic New"/>
                <a:ea typeface="Zen Kaku Gothic New"/>
                <a:cs typeface="Zen Kaku Gothic New"/>
              </a:rPr>
              <a:t xml:space="preserve"> を取ってから、ユーザー設定を触ります。</a:t>
            </a:r>
          </a:p>
        </p:txBody>
      </p:sp>
      <p:sp>
        <p:nvSpPr>
          <p:cNvPr id="7" name="Ellipse 7"/>
          <p:cNvSpPr/>
          <p:nvPr/>
        </p:nvSpPr>
        <p:spPr>
          <a:xfrm>
            <a:off x="685800" y="1914525"/>
            <a:ext cx="381000" cy="381000"/>
          </a:xfrm>
          <a:prstGeom prst="ellipse">
            <a:avLst/>
          </a:prstGeom>
          <a:solidFill>
            <a:srgbClr val="47BCC6"/>
          </a:solidFill>
          <a:ln>
            <a:noFill/>
          </a:ln>
        </p:spPr>
      </p:sp>
      <p:sp>
        <p:nvSpPr>
          <p:cNvPr id="8" name="TextBox 8"/>
          <p:cNvSpPr txBox="1"/>
          <p:nvPr/>
        </p:nvSpPr>
        <p:spPr>
          <a:xfrm>
            <a:off x="801128" y="20178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249299" y="2001679"/>
            <a:ext cx="333336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「ファイル &gt; 開く」で開く</a:t>
            </a:r>
          </a:p>
        </p:txBody>
      </p:sp>
      <p:sp>
        <p:nvSpPr>
          <p:cNvPr id="10" name="TextBox 10"/>
          <p:cNvSpPr txBox="1"/>
          <p:nvPr/>
        </p:nvSpPr>
        <p:spPr>
          <a:xfrm>
            <a:off x="1250061" y="2303621"/>
            <a:ext cx="477864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ユーザー設定の settings.json を開きます。</a:t>
            </a:r>
          </a:p>
        </p:txBody>
      </p:sp>
      <p:sp>
        <p:nvSpPr>
          <p:cNvPr id="11" name="Ellipse 11"/>
          <p:cNvSpPr/>
          <p:nvPr/>
        </p:nvSpPr>
        <p:spPr>
          <a:xfrm>
            <a:off x="685800" y="2771775"/>
            <a:ext cx="381000" cy="381000"/>
          </a:xfrm>
          <a:prstGeom prst="ellipse">
            <a:avLst/>
          </a:prstGeom>
          <a:solidFill>
            <a:srgbClr val="47BCC6"/>
          </a:solidFill>
          <a:ln>
            <a:noFill/>
          </a:ln>
        </p:spPr>
      </p:sp>
      <p:sp>
        <p:nvSpPr>
          <p:cNvPr id="12" name="TextBox 12"/>
          <p:cNvSpPr txBox="1"/>
          <p:nvPr/>
        </p:nvSpPr>
        <p:spPr>
          <a:xfrm>
            <a:off x="801128" y="28751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249299" y="2858929"/>
            <a:ext cx="411151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「名前を付けて保存」で退避する</a:t>
            </a:r>
          </a:p>
        </p:txBody>
      </p:sp>
      <p:sp>
        <p:nvSpPr>
          <p:cNvPr id="14" name="TextBox 14"/>
          <p:cNvSpPr txBox="1"/>
          <p:nvPr/>
        </p:nvSpPr>
        <p:spPr>
          <a:xfrm>
            <a:off x="1250061" y="3160871"/>
            <a:ext cx="600203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同じフォルダに settings.json.bak として保存します。</a:t>
            </a:r>
          </a:p>
        </p:txBody>
      </p:sp>
      <p:sp>
        <p:nvSpPr>
          <p:cNvPr id="15" name="Ellipse 15"/>
          <p:cNvSpPr/>
          <p:nvPr/>
        </p:nvSpPr>
        <p:spPr>
          <a:xfrm>
            <a:off x="685800" y="3629025"/>
            <a:ext cx="381000" cy="381000"/>
          </a:xfrm>
          <a:prstGeom prst="ellipse">
            <a:avLst/>
          </a:prstGeom>
          <a:solidFill>
            <a:srgbClr val="47BCC6"/>
          </a:solidFill>
          <a:ln>
            <a:noFill/>
          </a:ln>
        </p:spPr>
      </p:sp>
      <p:sp>
        <p:nvSpPr>
          <p:cNvPr id="16" name="TextBox 16"/>
          <p:cNvSpPr txBox="1"/>
          <p:nvPr/>
        </p:nvSpPr>
        <p:spPr>
          <a:xfrm>
            <a:off x="801128" y="37323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249299" y="3716179"/>
            <a:ext cx="447774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CLAUDE.md も同じ手順で退避する</a:t>
            </a:r>
          </a:p>
        </p:txBody>
      </p:sp>
      <p:sp>
        <p:nvSpPr>
          <p:cNvPr id="18" name="TextBox 18"/>
          <p:cNvSpPr txBox="1"/>
          <p:nvPr/>
        </p:nvSpPr>
        <p:spPr>
          <a:xfrm>
            <a:off x="1250061" y="4018121"/>
            <a:ext cx="440221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CLAUDE.md.bak を作ります。ファイルが</a:t>
            </a:r>
          </a:p>
          <a:p>
            <a:pPr algn="l">
              <a:lnSpc>
                <a:spcPts val="2250"/>
              </a:lnSpc>
            </a:pPr>
            <a:r>
              <a:rPr lang="zh-CN" sz="1420" dirty="0">
                <a:solidFill>
                  <a:srgbClr val="484848"/>
                </a:solidFill>
                <a:latin typeface="Zen Kaku Gothic New"/>
                <a:ea typeface="Zen Kaku Gothic New"/>
                <a:cs typeface="Zen Kaku Gothic New"/>
              </a:rPr>
              <a:t>無い人は、この時点では作りません。</a:t>
            </a:r>
          </a:p>
        </p:txBody>
      </p:sp>
      <p:sp>
        <p:nvSpPr>
          <p:cNvPr id="19" name="Rectangle 19"/>
          <p:cNvSpPr/>
          <p:nvPr/>
        </p:nvSpPr>
        <p:spPr>
          <a:xfrm>
            <a:off x="6629400" y="1962150"/>
            <a:ext cx="5010150" cy="2952750"/>
          </a:xfrm>
          <a:prstGeom prst="roundRect">
            <a:avLst>
              <a:gd name="adj" fmla="val 2581"/>
            </a:avLst>
          </a:prstGeom>
          <a:solidFill>
            <a:srgbClr val="000000">
              <a:alpha val="8000"/>
            </a:srgbClr>
          </a:solidFill>
          <a:ln>
            <a:noFill/>
          </a:ln>
        </p:spPr>
      </p:sp>
      <p:pic>
        <p:nvPicPr>
          <p:cNvPr id="20" name="Image 20"/>
          <p:cNvPicPr>
            <a:picLocks noChangeAspect="1"/>
          </p:cNvPicPr>
          <p:nvPr/>
        </p:nvPicPr>
        <p:blipFill>
          <a:blip r:embed="rId2"/>
          <a:stretch>
            <a:fillRect/>
          </a:stretch>
        </p:blipFill>
        <p:spPr>
          <a:xfrm>
            <a:off x="6572250" y="1905000"/>
            <a:ext cx="5010150" cy="2952750"/>
          </a:xfrm>
          <a:prstGeom prst="rect">
            <a:avLst/>
          </a:prstGeom>
        </p:spPr>
      </p:pic>
      <p:sp>
        <p:nvSpPr>
          <p:cNvPr id="21" name="Rectangle 21"/>
          <p:cNvSpPr/>
          <p:nvPr/>
        </p:nvSpPr>
        <p:spPr>
          <a:xfrm>
            <a:off x="6572250" y="1905000"/>
            <a:ext cx="5010150" cy="2952750"/>
          </a:xfrm>
          <a:prstGeom prst="roundRect">
            <a:avLst>
              <a:gd name="adj" fmla="val 2581"/>
            </a:avLst>
          </a:prstGeom>
          <a:noFill/>
          <a:ln w="9525">
            <a:solidFill>
              <a:srgbClr val="E3E7EA"/>
            </a:solidFill>
          </a:ln>
        </p:spPr>
      </p:sp>
      <p:sp>
        <p:nvSpPr>
          <p:cNvPr id="22" name="TextBox 22"/>
          <p:cNvSpPr txBox="1"/>
          <p:nvPr/>
        </p:nvSpPr>
        <p:spPr>
          <a:xfrm>
            <a:off x="7060585" y="4989671"/>
            <a:ext cx="403348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拡張を入れた VSCode（実機）</a:t>
            </a:r>
          </a:p>
        </p:txBody>
      </p:sp>
      <p:sp>
        <p:nvSpPr>
          <p:cNvPr id="23" name="Rectangle 23"/>
          <p:cNvSpPr/>
          <p:nvPr/>
        </p:nvSpPr>
        <p:spPr>
          <a:xfrm>
            <a:off x="609600" y="5334000"/>
            <a:ext cx="10972800" cy="952500"/>
          </a:xfrm>
          <a:prstGeom prst="roundRect">
            <a:avLst>
              <a:gd name="adj" fmla="val 8000"/>
            </a:avLst>
          </a:prstGeom>
          <a:solidFill>
            <a:srgbClr val="F7F9FA"/>
          </a:solidFill>
          <a:ln>
            <a:noFill/>
          </a:ln>
        </p:spPr>
      </p:sp>
      <p:sp>
        <p:nvSpPr>
          <p:cNvPr id="24" name="Rectangle 24"/>
          <p:cNvSpPr/>
          <p:nvPr/>
        </p:nvSpPr>
        <p:spPr>
          <a:xfrm>
            <a:off x="609600" y="5334000"/>
            <a:ext cx="57150" cy="952500"/>
          </a:xfrm>
          <a:prstGeom prst="roundRect">
            <a:avLst>
              <a:gd name="adj" fmla="val 50000"/>
            </a:avLst>
          </a:prstGeom>
          <a:solidFill>
            <a:srgbClr val="47BCC6"/>
          </a:solidFill>
          <a:ln>
            <a:noFill/>
          </a:ln>
        </p:spPr>
      </p:sp>
      <p:sp>
        <p:nvSpPr>
          <p:cNvPr id="25" name="TextBox 25"/>
          <p:cNvSpPr txBox="1"/>
          <p:nvPr/>
        </p:nvSpPr>
        <p:spPr>
          <a:xfrm>
            <a:off x="868680" y="55530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なぜ先に取るのか</a:t>
            </a:r>
          </a:p>
        </p:txBody>
      </p:sp>
      <p:sp>
        <p:nvSpPr>
          <p:cNvPr id="26" name="TextBox 26"/>
          <p:cNvSpPr txBox="1"/>
          <p:nvPr/>
        </p:nvSpPr>
        <p:spPr>
          <a:xfrm>
            <a:off x="869061" y="5846921"/>
            <a:ext cx="93889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社内プロキシの設定が入っている JSON を壊すと、その日つながらなくなります。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88</a:t>
            </a:r>
          </a:p>
        </p:txBody>
      </p:sp>
    </p:spTree>
  </p:cSld>
  <p:clrMapOvr>
    <a:masterClrMapping/>
  </p:clrMapOvr>
  <p:transition xmlns:p14="http://schemas.microsoft.com/office/powerpoint/2010/main" p14:dur="400">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破壊的コマンドを止める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391692" cy="484060"/>
          </a:xfrm>
          <a:prstGeom prst="rect">
            <a:avLst/>
          </a:prstGeom>
          <a:noFill/>
          <a:ln>
            <a:noFill/>
          </a:ln>
        </p:spPr>
        <p:txBody>
          <a:bodyPr wrap="none" lIns="0" tIns="0" rIns="0" bIns="0" anchor="t" anchorCtr="0">
            <a:spAutoFit/>
          </a:bodyPr>
          <a:lstStyle/>
          <a:p>
            <a:pPr algn="l"/>
            <a:r>
              <a:rPr lang="en-US" sz="2480" b="1" dirty="0">
                <a:solidFill>
                  <a:srgbClr val="264DBF"/>
                </a:solidFill>
                <a:latin typeface="Zen Kaku Gothic New"/>
                <a:ea typeface="Zen Kaku Gothic New"/>
                <a:cs typeface="Zen Kaku Gothic New"/>
              </a:rPr>
              <a:t>deny</a:t>
            </a:r>
            <a:r>
              <a:rPr lang="zh-CN" sz="2480" b="1" dirty="0">
                <a:solidFill>
                  <a:srgbClr val="000000"/>
                </a:solidFill>
                <a:latin typeface="Zen Kaku Gothic New"/>
                <a:ea typeface="Zen Kaku Gothic New"/>
                <a:cs typeface="Zen Kaku Gothic New"/>
              </a:rPr>
              <a:t xml:space="preserve"> に、戻せない操作を並べておきます。</a:t>
            </a:r>
          </a:p>
        </p:txBody>
      </p:sp>
      <p:sp>
        <p:nvSpPr>
          <p:cNvPr id="7" name="Rectangle 7"/>
          <p:cNvSpPr/>
          <p:nvPr/>
        </p:nvSpPr>
        <p:spPr>
          <a:xfrm>
            <a:off x="609600" y="1866900"/>
            <a:ext cx="5334000" cy="4095750"/>
          </a:xfrm>
          <a:prstGeom prst="roundRect">
            <a:avLst>
              <a:gd name="adj" fmla="val 1860"/>
            </a:avLst>
          </a:prstGeom>
          <a:solidFill>
            <a:srgbClr val="1E1E1E"/>
          </a:solidFill>
          <a:ln>
            <a:noFill/>
          </a:ln>
        </p:spPr>
      </p:sp>
      <p:sp>
        <p:nvSpPr>
          <p:cNvPr id="8" name="TextBox 8"/>
          <p:cNvSpPr txBox="1"/>
          <p:nvPr/>
        </p:nvSpPr>
        <p:spPr>
          <a:xfrm>
            <a:off x="830961" y="2094071"/>
            <a:ext cx="2520077" cy="3707702"/>
          </a:xfrm>
          <a:prstGeom prst="rect">
            <a:avLst/>
          </a:prstGeom>
          <a:noFill/>
          <a:ln>
            <a:noFill/>
          </a:ln>
        </p:spPr>
        <p:txBody>
          <a:bodyPr wrap="square" lIns="0" tIns="0" rIns="0" bIns="0" anchor="t" anchorCtr="0"/>
          <a:lstStyle/>
          <a:p>
            <a:pPr algn="l">
              <a:lnSpc>
                <a:spcPts val="2250"/>
              </a:lnSpc>
            </a:pPr>
            <a:r>
              <a:rPr lang="en-US" sz="1420" dirty="0">
                <a:solidFill>
                  <a:srgbClr val="E6E6E6"/>
                </a:solidFill>
                <a:latin typeface="Source Code Pro"/>
                <a:ea typeface="Source Code Pro"/>
                <a:cs typeface="Source Code Pro"/>
              </a:rPr>
              <a:t>{</a:t>
            </a:r>
          </a:p>
          <a:p>
            <a:pPr algn="l">
              <a:lnSpc>
                <a:spcPts val="2250"/>
              </a:lnSpc>
            </a:pPr>
            <a:r>
              <a:rPr lang="en-US" sz="1420" dirty="0">
                <a:solidFill>
                  <a:srgbClr val="E6E6E6"/>
                </a:solidFill>
                <a:latin typeface="Source Code Pro"/>
                <a:ea typeface="Source Code Pro"/>
                <a:cs typeface="Source Code Pro"/>
              </a:rPr>
              <a:t>"permissions": {</a:t>
            </a:r>
          </a:p>
          <a:p>
            <a:pPr algn="l">
              <a:lnSpc>
                <a:spcPts val="2250"/>
              </a:lnSpc>
            </a:pPr>
            <a:r>
              <a:rPr lang="en-US" sz="1420" dirty="0">
                <a:solidFill>
                  <a:srgbClr val="E6E6E6"/>
                </a:solidFill>
                <a:latin typeface="Source Code Pro"/>
                <a:ea typeface="Source Code Pro"/>
                <a:cs typeface="Source Code Pro"/>
              </a:rPr>
              <a:t>"deny": [</a:t>
            </a:r>
          </a:p>
          <a:p>
            <a:pPr algn="l">
              <a:lnSpc>
                <a:spcPts val="2250"/>
              </a:lnSpc>
            </a:pPr>
            <a:r>
              <a:rPr lang="en-US" sz="1420" dirty="0">
                <a:solidFill>
                  <a:srgbClr val="E6E6E6"/>
                </a:solidFill>
                <a:latin typeface="Source Code Pro"/>
                <a:ea typeface="Source Code Pro"/>
                <a:cs typeface="Source Code Pro"/>
              </a:rPr>
              <a:t>"Bash(rm -rf:*)",</a:t>
            </a:r>
          </a:p>
          <a:p>
            <a:pPr algn="l">
              <a:lnSpc>
                <a:spcPts val="2250"/>
              </a:lnSpc>
            </a:pPr>
            <a:r>
              <a:rPr lang="en-US" sz="1420" dirty="0">
                <a:solidFill>
                  <a:srgbClr val="E6E6E6"/>
                </a:solidFill>
                <a:latin typeface="Source Code Pro"/>
                <a:ea typeface="Source Code Pro"/>
                <a:cs typeface="Source Code Pro"/>
              </a:rPr>
              <a:t>"Bash(rm -fr:*)",</a:t>
            </a:r>
          </a:p>
          <a:p>
            <a:pPr algn="l">
              <a:lnSpc>
                <a:spcPts val="2250"/>
              </a:lnSpc>
            </a:pPr>
            <a:r>
              <a:rPr lang="en-US" sz="1420" dirty="0">
                <a:solidFill>
                  <a:srgbClr val="E6E6E6"/>
                </a:solidFill>
                <a:latin typeface="Source Code Pro"/>
                <a:ea typeface="Source Code Pro"/>
                <a:cs typeface="Source Code Pro"/>
              </a:rPr>
              <a:t>"Bash(sudo:*)",</a:t>
            </a:r>
          </a:p>
          <a:p>
            <a:pPr algn="l">
              <a:lnSpc>
                <a:spcPts val="2250"/>
              </a:lnSpc>
            </a:pPr>
            <a:r>
              <a:rPr lang="en-US" sz="1420" dirty="0">
                <a:solidFill>
                  <a:srgbClr val="E6E6E6"/>
                </a:solidFill>
                <a:latin typeface="Source Code Pro"/>
                <a:ea typeface="Source Code Pro"/>
                <a:cs typeface="Source Code Pro"/>
              </a:rPr>
              <a:t>"Bash(mkfs:*)",</a:t>
            </a:r>
          </a:p>
          <a:p>
            <a:pPr algn="l">
              <a:lnSpc>
                <a:spcPts val="2250"/>
              </a:lnSpc>
            </a:pPr>
            <a:r>
              <a:rPr lang="en-US" sz="1420" dirty="0">
                <a:solidFill>
                  <a:srgbClr val="E6E6E6"/>
                </a:solidFill>
                <a:latin typeface="Source Code Pro"/>
                <a:ea typeface="Source Code Pro"/>
                <a:cs typeface="Source Code Pro"/>
              </a:rPr>
              <a:t>"Bash(dd:*)",</a:t>
            </a:r>
          </a:p>
          <a:p>
            <a:pPr algn="l">
              <a:lnSpc>
                <a:spcPts val="2250"/>
              </a:lnSpc>
            </a:pPr>
            <a:r>
              <a:rPr lang="en-US" sz="1420" dirty="0">
                <a:solidFill>
                  <a:srgbClr val="E6E6E6"/>
                </a:solidFill>
                <a:latin typeface="Source Code Pro"/>
                <a:ea typeface="Source Code Pro"/>
                <a:cs typeface="Source Code Pro"/>
              </a:rPr>
              <a:t>"Bash(shutdown:*)",</a:t>
            </a:r>
          </a:p>
          <a:p>
            <a:pPr algn="l">
              <a:lnSpc>
                <a:spcPts val="2250"/>
              </a:lnSpc>
            </a:pPr>
            <a:r>
              <a:rPr lang="en-US" sz="1420" dirty="0">
                <a:solidFill>
                  <a:srgbClr val="E6E6E6"/>
                </a:solidFill>
                <a:latin typeface="Source Code Pro"/>
                <a:ea typeface="Source Code Pro"/>
                <a:cs typeface="Source Code Pro"/>
              </a:rPr>
              <a:t>"Bash(reboot:*)"</a:t>
            </a:r>
          </a:p>
          <a:p>
            <a:pPr algn="l">
              <a:lnSpc>
                <a:spcPts val="2250"/>
              </a:lnSpc>
            </a:pPr>
            <a:r>
              <a:rPr lang="en-US" sz="1420" dirty="0">
                <a:solidFill>
                  <a:srgbClr val="E6E6E6"/>
                </a:solidFill>
                <a:latin typeface="Source Code Pro"/>
                <a:ea typeface="Source Code Pro"/>
                <a:cs typeface="Source Code Pro"/>
              </a:rPr>
              <a:t>]</a:t>
            </a:r>
          </a:p>
          <a:p>
            <a:pPr algn="l">
              <a:lnSpc>
                <a:spcPts val="2250"/>
              </a:lnSpc>
            </a:pPr>
            <a:r>
              <a:rPr lang="en-US" sz="1420" dirty="0">
                <a:solidFill>
                  <a:srgbClr val="E6E6E6"/>
                </a:solidFill>
                <a:latin typeface="Source Code Pro"/>
                <a:ea typeface="Source Code Pro"/>
                <a:cs typeface="Source Code Pro"/>
              </a:rPr>
              <a:t>}</a:t>
            </a:r>
          </a:p>
          <a:p>
            <a:pPr algn="l">
              <a:lnSpc>
                <a:spcPts val="2250"/>
              </a:lnSpc>
            </a:pPr>
            <a:r>
              <a:rPr lang="en-US" sz="1420" dirty="0">
                <a:solidFill>
                  <a:srgbClr val="E6E6E6"/>
                </a:solidFill>
                <a:latin typeface="Source Code Pro"/>
                <a:ea typeface="Source Code Pro"/>
                <a:cs typeface="Source Code Pro"/>
              </a:rPr>
              <a:t>}</a:t>
            </a:r>
          </a:p>
        </p:txBody>
      </p:sp>
      <p:sp>
        <p:nvSpPr>
          <p:cNvPr id="9" name="TextBox 9"/>
          <p:cNvSpPr txBox="1"/>
          <p:nvPr/>
        </p:nvSpPr>
        <p:spPr>
          <a:xfrm>
            <a:off x="602361" y="6170771"/>
            <a:ext cx="686076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https://code.claude.com/docs/en/permission-modes</a:t>
            </a:r>
          </a:p>
        </p:txBody>
      </p:sp>
      <p:sp>
        <p:nvSpPr>
          <p:cNvPr id="10" name="Rectangle 10"/>
          <p:cNvSpPr/>
          <p:nvPr/>
        </p:nvSpPr>
        <p:spPr>
          <a:xfrm>
            <a:off x="6343650" y="1924050"/>
            <a:ext cx="5143500" cy="3067050"/>
          </a:xfrm>
          <a:prstGeom prst="roundRect">
            <a:avLst>
              <a:gd name="adj" fmla="val 2484"/>
            </a:avLst>
          </a:prstGeom>
          <a:solidFill>
            <a:srgbClr val="000000">
              <a:alpha val="8000"/>
            </a:srgbClr>
          </a:solidFill>
          <a:ln>
            <a:noFill/>
          </a:ln>
        </p:spPr>
      </p:sp>
      <p:pic>
        <p:nvPicPr>
          <p:cNvPr id="11" name="Image 11"/>
          <p:cNvPicPr>
            <a:picLocks noChangeAspect="1"/>
          </p:cNvPicPr>
          <p:nvPr/>
        </p:nvPicPr>
        <p:blipFill>
          <a:blip r:embed="rId2"/>
          <a:stretch>
            <a:fillRect/>
          </a:stretch>
        </p:blipFill>
        <p:spPr>
          <a:xfrm>
            <a:off x="6289596" y="1866900"/>
            <a:ext cx="5137309" cy="3067050"/>
          </a:xfrm>
          <a:prstGeom prst="rect">
            <a:avLst/>
          </a:prstGeom>
        </p:spPr>
      </p:pic>
      <p:sp>
        <p:nvSpPr>
          <p:cNvPr id="12" name="Rectangle 12"/>
          <p:cNvSpPr/>
          <p:nvPr/>
        </p:nvSpPr>
        <p:spPr>
          <a:xfrm>
            <a:off x="6286500" y="1866900"/>
            <a:ext cx="5143500" cy="3067050"/>
          </a:xfrm>
          <a:prstGeom prst="roundRect">
            <a:avLst>
              <a:gd name="adj" fmla="val 2484"/>
            </a:avLst>
          </a:prstGeom>
          <a:noFill/>
          <a:ln w="9525">
            <a:solidFill>
              <a:srgbClr val="E3E7EA"/>
            </a:solidFill>
          </a:ln>
        </p:spPr>
      </p:sp>
      <p:sp>
        <p:nvSpPr>
          <p:cNvPr id="13" name="TextBox 13"/>
          <p:cNvSpPr txBox="1"/>
          <p:nvPr/>
        </p:nvSpPr>
        <p:spPr>
          <a:xfrm>
            <a:off x="7104150" y="5065871"/>
            <a:ext cx="350820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公式の権限モードのページ</a:t>
            </a:r>
          </a:p>
        </p:txBody>
      </p:sp>
      <p:sp>
        <p:nvSpPr>
          <p:cNvPr id="14" name="TextBox 14"/>
          <p:cNvSpPr txBox="1"/>
          <p:nvPr/>
        </p:nvSpPr>
        <p:spPr>
          <a:xfrm>
            <a:off x="6278880" y="54578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貼る場所</a:t>
            </a:r>
          </a:p>
        </p:txBody>
      </p:sp>
      <p:sp>
        <p:nvSpPr>
          <p:cNvPr id="15" name="TextBox 15"/>
          <p:cNvSpPr txBox="1"/>
          <p:nvPr/>
        </p:nvSpPr>
        <p:spPr>
          <a:xfrm>
            <a:off x="6279261" y="5770721"/>
            <a:ext cx="542563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すでに permissions がある人は、deny の配列へ</a:t>
            </a:r>
          </a:p>
          <a:p>
            <a:pPr algn="l">
              <a:lnSpc>
                <a:spcPts val="2250"/>
              </a:lnSpc>
            </a:pPr>
            <a:r>
              <a:rPr lang="zh-CN" sz="1420" dirty="0">
                <a:solidFill>
                  <a:srgbClr val="484848"/>
                </a:solidFill>
                <a:latin typeface="Zen Kaku Gothic New"/>
                <a:ea typeface="Zen Kaku Gothic New"/>
                <a:cs typeface="Zen Kaku Gothic New"/>
              </a:rPr>
              <a:t>追記します。コピー元は配布フォルダにあります。</a:t>
            </a:r>
          </a:p>
        </p:txBody>
      </p:sp>
      <p:sp>
        <p:nvSpPr>
          <p:cNvPr id="16" name="TextBox 1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7" name="TextBox 1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89</a:t>
            </a:r>
          </a:p>
        </p:txBody>
      </p:sp>
    </p:spTree>
  </p:cSld>
  <p:clrMapOvr>
    <a:masterClrMapping/>
  </p:clrMapOvr>
  <p:transition xmlns:p14="http://schemas.microsoft.com/office/powerpoint/2010/main" p14:dur="4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研修の進め方</a:t>
            </a:r>
          </a:p>
        </p:txBody>
      </p:sp>
      <p:sp>
        <p:nvSpPr>
          <p:cNvPr id="5" name="Rectangle 5"/>
          <p:cNvSpPr/>
          <p:nvPr/>
        </p:nvSpPr>
        <p:spPr>
          <a:xfrm>
            <a:off x="609600" y="1028700"/>
            <a:ext cx="10744200" cy="19050"/>
          </a:xfrm>
          <a:prstGeom prst="rect">
            <a:avLst/>
          </a:prstGeom>
          <a:solidFill>
            <a:srgbClr val="A3DDE3"/>
          </a:solidFill>
          <a:ln>
            <a:noFill/>
          </a:ln>
        </p:spPr>
      </p:sp>
      <p:sp>
        <p:nvSpPr>
          <p:cNvPr id="6" name="TextBox 6"/>
          <p:cNvSpPr txBox="1"/>
          <p:nvPr/>
        </p:nvSpPr>
        <p:spPr>
          <a:xfrm>
            <a:off x="597789" y="1311116"/>
            <a:ext cx="8084630"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読ませる・相談する・作らせる・</a:t>
            </a:r>
            <a:r>
              <a:rPr lang="zh-CN" sz="2320" b="1" dirty="0">
                <a:solidFill>
                  <a:srgbClr val="264DBF"/>
                </a:solidFill>
                <a:latin typeface="Zen Kaku Gothic New"/>
                <a:ea typeface="Zen Kaku Gothic New"/>
                <a:cs typeface="Zen Kaku Gothic New"/>
              </a:rPr>
              <a:t>確かめる</a:t>
            </a:r>
            <a:r>
              <a:rPr lang="zh-CN" sz="2320" b="1" dirty="0">
                <a:solidFill>
                  <a:srgbClr val="000000"/>
                </a:solidFill>
                <a:latin typeface="Zen Kaku Gothic New"/>
                <a:ea typeface="Zen Kaku Gothic New"/>
                <a:cs typeface="Zen Kaku Gothic New"/>
              </a:rPr>
              <a:t>の</a:t>
            </a:r>
          </a:p>
        </p:txBody>
      </p:sp>
      <p:sp>
        <p:nvSpPr>
          <p:cNvPr id="7" name="TextBox 7"/>
          <p:cNvSpPr txBox="1"/>
          <p:nvPr/>
        </p:nvSpPr>
        <p:spPr>
          <a:xfrm>
            <a:off x="597789" y="1711166"/>
            <a:ext cx="7097156"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4つを、この順に回しながら進めます。</a:t>
            </a:r>
          </a:p>
        </p:txBody>
      </p:sp>
      <p:sp>
        <p:nvSpPr>
          <p:cNvPr id="8" name="Polygon 8"/>
          <p:cNvSpPr/>
          <p:nvPr/>
        </p:nvSpPr>
        <p:spPr>
          <a:xfrm>
            <a:off x="609600" y="2381250"/>
            <a:ext cx="2324100" cy="762000"/>
          </a:xfrm>
          <a:custGeom>
            <a:avLst/>
            <a:gdLst/>
            <a:ahLst/>
            <a:cxnLst/>
            <a:rect l="l" t="t" r="r" b="b"/>
            <a:pathLst>
              <a:path w="2324100" h="762000">
                <a:moveTo>
                  <a:pt x="0" y="0"/>
                </a:moveTo>
                <a:lnTo>
                  <a:pt x="2038350" y="0"/>
                </a:lnTo>
                <a:lnTo>
                  <a:pt x="2324100" y="381000"/>
                </a:lnTo>
                <a:lnTo>
                  <a:pt x="2038350" y="762000"/>
                </a:lnTo>
                <a:lnTo>
                  <a:pt x="0" y="762000"/>
                </a:lnTo>
                <a:lnTo>
                  <a:pt x="285750" y="381000"/>
                </a:lnTo>
                <a:close/>
              </a:path>
            </a:pathLst>
          </a:custGeom>
          <a:solidFill>
            <a:srgbClr val="0B4C55"/>
          </a:solidFill>
          <a:ln>
            <a:noFill/>
          </a:ln>
        </p:spPr>
      </p:sp>
      <p:sp>
        <p:nvSpPr>
          <p:cNvPr id="9" name="TextBox 9"/>
          <p:cNvSpPr txBox="1"/>
          <p:nvPr/>
        </p:nvSpPr>
        <p:spPr>
          <a:xfrm>
            <a:off x="1217581" y="2668429"/>
            <a:ext cx="1108139"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読ませる</a:t>
            </a:r>
          </a:p>
        </p:txBody>
      </p:sp>
      <p:sp>
        <p:nvSpPr>
          <p:cNvPr id="10" name="Polygon 10"/>
          <p:cNvSpPr/>
          <p:nvPr/>
        </p:nvSpPr>
        <p:spPr>
          <a:xfrm>
            <a:off x="3124200" y="2381250"/>
            <a:ext cx="2324100" cy="762000"/>
          </a:xfrm>
          <a:custGeom>
            <a:avLst/>
            <a:gdLst/>
            <a:ahLst/>
            <a:cxnLst/>
            <a:rect l="l" t="t" r="r" b="b"/>
            <a:pathLst>
              <a:path w="2324100" h="762000">
                <a:moveTo>
                  <a:pt x="0" y="0"/>
                </a:moveTo>
                <a:lnTo>
                  <a:pt x="2038350" y="0"/>
                </a:lnTo>
                <a:lnTo>
                  <a:pt x="2324100" y="381000"/>
                </a:lnTo>
                <a:lnTo>
                  <a:pt x="2038350" y="762000"/>
                </a:lnTo>
                <a:lnTo>
                  <a:pt x="0" y="762000"/>
                </a:lnTo>
                <a:lnTo>
                  <a:pt x="285750" y="381000"/>
                </a:lnTo>
                <a:close/>
              </a:path>
            </a:pathLst>
          </a:custGeom>
          <a:solidFill>
            <a:srgbClr val="1E7C86"/>
          </a:solidFill>
          <a:ln>
            <a:noFill/>
          </a:ln>
        </p:spPr>
      </p:sp>
      <p:sp>
        <p:nvSpPr>
          <p:cNvPr id="11" name="TextBox 11"/>
          <p:cNvSpPr txBox="1"/>
          <p:nvPr/>
        </p:nvSpPr>
        <p:spPr>
          <a:xfrm>
            <a:off x="3732181" y="2668429"/>
            <a:ext cx="1108139"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相談する</a:t>
            </a:r>
          </a:p>
        </p:txBody>
      </p:sp>
      <p:sp>
        <p:nvSpPr>
          <p:cNvPr id="12" name="Polygon 12"/>
          <p:cNvSpPr/>
          <p:nvPr/>
        </p:nvSpPr>
        <p:spPr>
          <a:xfrm>
            <a:off x="5638800" y="2381250"/>
            <a:ext cx="2324100" cy="762000"/>
          </a:xfrm>
          <a:custGeom>
            <a:avLst/>
            <a:gdLst/>
            <a:ahLst/>
            <a:cxnLst/>
            <a:rect l="l" t="t" r="r" b="b"/>
            <a:pathLst>
              <a:path w="2324100" h="762000">
                <a:moveTo>
                  <a:pt x="0" y="0"/>
                </a:moveTo>
                <a:lnTo>
                  <a:pt x="2038350" y="0"/>
                </a:lnTo>
                <a:lnTo>
                  <a:pt x="2324100" y="381000"/>
                </a:lnTo>
                <a:lnTo>
                  <a:pt x="2038350" y="762000"/>
                </a:lnTo>
                <a:lnTo>
                  <a:pt x="0" y="762000"/>
                </a:lnTo>
                <a:lnTo>
                  <a:pt x="285750" y="381000"/>
                </a:lnTo>
                <a:close/>
              </a:path>
            </a:pathLst>
          </a:custGeom>
          <a:solidFill>
            <a:srgbClr val="2E9AA4"/>
          </a:solidFill>
          <a:ln>
            <a:noFill/>
          </a:ln>
        </p:spPr>
      </p:sp>
      <p:sp>
        <p:nvSpPr>
          <p:cNvPr id="13" name="TextBox 13"/>
          <p:cNvSpPr txBox="1"/>
          <p:nvPr/>
        </p:nvSpPr>
        <p:spPr>
          <a:xfrm>
            <a:off x="6246781" y="2668429"/>
            <a:ext cx="1108139"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作らせる</a:t>
            </a:r>
          </a:p>
        </p:txBody>
      </p:sp>
      <p:sp>
        <p:nvSpPr>
          <p:cNvPr id="14" name="Polygon 14"/>
          <p:cNvSpPr/>
          <p:nvPr/>
        </p:nvSpPr>
        <p:spPr>
          <a:xfrm>
            <a:off x="8153400" y="2381250"/>
            <a:ext cx="2324100" cy="762000"/>
          </a:xfrm>
          <a:custGeom>
            <a:avLst/>
            <a:gdLst/>
            <a:ahLst/>
            <a:cxnLst/>
            <a:rect l="l" t="t" r="r" b="b"/>
            <a:pathLst>
              <a:path w="2324100" h="762000">
                <a:moveTo>
                  <a:pt x="0" y="0"/>
                </a:moveTo>
                <a:lnTo>
                  <a:pt x="2038350" y="0"/>
                </a:lnTo>
                <a:lnTo>
                  <a:pt x="2324100" y="381000"/>
                </a:lnTo>
                <a:lnTo>
                  <a:pt x="2038350" y="762000"/>
                </a:lnTo>
                <a:lnTo>
                  <a:pt x="0" y="762000"/>
                </a:lnTo>
                <a:lnTo>
                  <a:pt x="285750" y="381000"/>
                </a:lnTo>
                <a:close/>
              </a:path>
            </a:pathLst>
          </a:custGeom>
          <a:solidFill>
            <a:srgbClr val="47BCC6"/>
          </a:solidFill>
          <a:ln>
            <a:noFill/>
          </a:ln>
        </p:spPr>
      </p:sp>
      <p:sp>
        <p:nvSpPr>
          <p:cNvPr id="15" name="TextBox 15"/>
          <p:cNvSpPr txBox="1"/>
          <p:nvPr/>
        </p:nvSpPr>
        <p:spPr>
          <a:xfrm>
            <a:off x="8761381" y="2668429"/>
            <a:ext cx="1108139"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確かめる</a:t>
            </a:r>
          </a:p>
        </p:txBody>
      </p:sp>
      <p:sp>
        <p:nvSpPr>
          <p:cNvPr id="16" name="Rectangle 16"/>
          <p:cNvSpPr/>
          <p:nvPr/>
        </p:nvSpPr>
        <p:spPr>
          <a:xfrm>
            <a:off x="609600" y="3371850"/>
            <a:ext cx="76200" cy="304800"/>
          </a:xfrm>
          <a:prstGeom prst="roundRect">
            <a:avLst>
              <a:gd name="adj" fmla="val 50000"/>
            </a:avLst>
          </a:prstGeom>
          <a:solidFill>
            <a:srgbClr val="0B4C55"/>
          </a:solidFill>
          <a:ln>
            <a:noFill/>
          </a:ln>
        </p:spPr>
      </p:sp>
      <p:sp>
        <p:nvSpPr>
          <p:cNvPr id="17" name="TextBox 17"/>
          <p:cNvSpPr txBox="1"/>
          <p:nvPr/>
        </p:nvSpPr>
        <p:spPr>
          <a:xfrm>
            <a:off x="868680" y="34385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読ませる</a:t>
            </a:r>
          </a:p>
        </p:txBody>
      </p:sp>
      <p:sp>
        <p:nvSpPr>
          <p:cNvPr id="18" name="TextBox 18"/>
          <p:cNvSpPr txBox="1"/>
          <p:nvPr/>
        </p:nvSpPr>
        <p:spPr>
          <a:xfrm>
            <a:off x="2659761" y="3446621"/>
            <a:ext cx="87193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データや既存コードを先に開かせます。読まずに書いた実装は当てになりません。</a:t>
            </a:r>
          </a:p>
        </p:txBody>
      </p:sp>
      <p:sp>
        <p:nvSpPr>
          <p:cNvPr id="19" name="Rectangle 19"/>
          <p:cNvSpPr/>
          <p:nvPr/>
        </p:nvSpPr>
        <p:spPr>
          <a:xfrm>
            <a:off x="609600" y="3886200"/>
            <a:ext cx="76200" cy="304800"/>
          </a:xfrm>
          <a:prstGeom prst="roundRect">
            <a:avLst>
              <a:gd name="adj" fmla="val 50000"/>
            </a:avLst>
          </a:prstGeom>
          <a:solidFill>
            <a:srgbClr val="1E7C86"/>
          </a:solidFill>
          <a:ln>
            <a:noFill/>
          </a:ln>
        </p:spPr>
      </p:sp>
      <p:sp>
        <p:nvSpPr>
          <p:cNvPr id="20" name="TextBox 20"/>
          <p:cNvSpPr txBox="1"/>
          <p:nvPr/>
        </p:nvSpPr>
        <p:spPr>
          <a:xfrm>
            <a:off x="868680" y="395287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相談する</a:t>
            </a:r>
          </a:p>
        </p:txBody>
      </p:sp>
      <p:sp>
        <p:nvSpPr>
          <p:cNvPr id="21" name="TextBox 21"/>
          <p:cNvSpPr txBox="1"/>
          <p:nvPr/>
        </p:nvSpPr>
        <p:spPr>
          <a:xfrm>
            <a:off x="2659761" y="3960971"/>
            <a:ext cx="77783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いきなり実装させず、方針と作る順番を先に出させて、そこで直します。</a:t>
            </a:r>
          </a:p>
        </p:txBody>
      </p:sp>
      <p:sp>
        <p:nvSpPr>
          <p:cNvPr id="22" name="Rectangle 22"/>
          <p:cNvSpPr/>
          <p:nvPr/>
        </p:nvSpPr>
        <p:spPr>
          <a:xfrm>
            <a:off x="609600" y="4400550"/>
            <a:ext cx="76200" cy="304800"/>
          </a:xfrm>
          <a:prstGeom prst="roundRect">
            <a:avLst>
              <a:gd name="adj" fmla="val 50000"/>
            </a:avLst>
          </a:prstGeom>
          <a:solidFill>
            <a:srgbClr val="2E9AA4"/>
          </a:solidFill>
          <a:ln>
            <a:noFill/>
          </a:ln>
        </p:spPr>
      </p:sp>
      <p:sp>
        <p:nvSpPr>
          <p:cNvPr id="23" name="TextBox 23"/>
          <p:cNvSpPr txBox="1"/>
          <p:nvPr/>
        </p:nvSpPr>
        <p:spPr>
          <a:xfrm>
            <a:off x="868680" y="44672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作らせる</a:t>
            </a:r>
          </a:p>
        </p:txBody>
      </p:sp>
      <p:sp>
        <p:nvSpPr>
          <p:cNvPr id="24" name="TextBox 24"/>
          <p:cNvSpPr txBox="1"/>
          <p:nvPr/>
        </p:nvSpPr>
        <p:spPr>
          <a:xfrm>
            <a:off x="2659761" y="4475321"/>
            <a:ext cx="90840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差分を1件ずつ見て承認します。読まずに全部承認すると、あとで原因が追えません。</a:t>
            </a:r>
          </a:p>
        </p:txBody>
      </p:sp>
      <p:sp>
        <p:nvSpPr>
          <p:cNvPr id="25" name="Rectangle 25"/>
          <p:cNvSpPr/>
          <p:nvPr/>
        </p:nvSpPr>
        <p:spPr>
          <a:xfrm>
            <a:off x="609600" y="4914900"/>
            <a:ext cx="76200" cy="304800"/>
          </a:xfrm>
          <a:prstGeom prst="roundRect">
            <a:avLst>
              <a:gd name="adj" fmla="val 50000"/>
            </a:avLst>
          </a:prstGeom>
          <a:solidFill>
            <a:srgbClr val="47BCC6"/>
          </a:solidFill>
          <a:ln>
            <a:noFill/>
          </a:ln>
        </p:spPr>
      </p:sp>
      <p:sp>
        <p:nvSpPr>
          <p:cNvPr id="26" name="TextBox 26"/>
          <p:cNvSpPr txBox="1"/>
          <p:nvPr/>
        </p:nvSpPr>
        <p:spPr>
          <a:xfrm>
            <a:off x="868680" y="498157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確かめる</a:t>
            </a:r>
          </a:p>
        </p:txBody>
      </p:sp>
      <p:sp>
        <p:nvSpPr>
          <p:cNvPr id="27" name="TextBox 27"/>
          <p:cNvSpPr txBox="1"/>
          <p:nvPr/>
        </p:nvSpPr>
        <p:spPr>
          <a:xfrm>
            <a:off x="2659761" y="4989671"/>
            <a:ext cx="81429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生成物は必ず自分で実行します。数字は手で1つ数え直して突き合わせます。</a:t>
            </a:r>
          </a:p>
        </p:txBody>
      </p:sp>
      <p:sp>
        <p:nvSpPr>
          <p:cNvPr id="28" name="Rectangle 28"/>
          <p:cNvSpPr/>
          <p:nvPr/>
        </p:nvSpPr>
        <p:spPr>
          <a:xfrm>
            <a:off x="609600" y="5581650"/>
            <a:ext cx="10744200" cy="685800"/>
          </a:xfrm>
          <a:prstGeom prst="roundRect">
            <a:avLst>
              <a:gd name="adj" fmla="val 13889"/>
            </a:avLst>
          </a:prstGeom>
          <a:solidFill>
            <a:srgbClr val="EEF6F7"/>
          </a:solidFill>
          <a:ln>
            <a:noFill/>
          </a:ln>
        </p:spPr>
      </p:sp>
      <p:sp>
        <p:nvSpPr>
          <p:cNvPr id="29" name="Rectangle 29"/>
          <p:cNvSpPr/>
          <p:nvPr/>
        </p:nvSpPr>
        <p:spPr>
          <a:xfrm>
            <a:off x="609600" y="5581650"/>
            <a:ext cx="57150" cy="685800"/>
          </a:xfrm>
          <a:prstGeom prst="roundRect">
            <a:avLst>
              <a:gd name="adj" fmla="val 50000"/>
            </a:avLst>
          </a:prstGeom>
          <a:solidFill>
            <a:srgbClr val="47BCC6"/>
          </a:solidFill>
          <a:ln>
            <a:noFill/>
          </a:ln>
        </p:spPr>
      </p:sp>
      <p:sp>
        <p:nvSpPr>
          <p:cNvPr id="30" name="TextBox 30"/>
          <p:cNvSpPr txBox="1"/>
          <p:nvPr/>
        </p:nvSpPr>
        <p:spPr>
          <a:xfrm>
            <a:off x="907161" y="5846921"/>
            <a:ext cx="100251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詰まったら、次の指示を足す前に「いま何が起きているか」を1行で書き出してみてください。</a:t>
            </a:r>
          </a:p>
        </p:txBody>
      </p:sp>
      <p:sp>
        <p:nvSpPr>
          <p:cNvPr id="31" name="TextBox 3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a:t>
            </a:r>
          </a:p>
        </p:txBody>
      </p:sp>
    </p:spTree>
  </p:cSld>
  <p:clrMapOvr>
    <a:masterClrMapping/>
  </p:clrMapOvr>
  <p:transition xmlns:p14="http://schemas.microsoft.com/office/powerpoint/2010/main" p14:dur="400">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パスと戻し方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796263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壊れたら</a:t>
            </a:r>
            <a:r>
              <a:rPr lang="en-US" sz="2480" b="1" dirty="0">
                <a:solidFill>
                  <a:srgbClr val="264DBF"/>
                </a:solidFill>
                <a:latin typeface="Zen Kaku Gothic New"/>
                <a:ea typeface="Zen Kaku Gothic New"/>
                <a:cs typeface="Zen Kaku Gothic New"/>
              </a:rPr>
              <a:t>.bak</a:t>
            </a:r>
            <a:r>
              <a:rPr lang="zh-CN" sz="2480" b="1" dirty="0">
                <a:solidFill>
                  <a:srgbClr val="000000"/>
                </a:solidFill>
                <a:latin typeface="Zen Kaku Gothic New"/>
                <a:ea typeface="Zen Kaku Gothic New"/>
                <a:cs typeface="Zen Kaku Gothic New"/>
              </a:rPr>
              <a:t xml:space="preserve"> から上書きして戻します。</a:t>
            </a:r>
          </a:p>
        </p:txBody>
      </p:sp>
      <p:sp>
        <p:nvSpPr>
          <p:cNvPr id="7" name="Rectangle 7"/>
          <p:cNvSpPr/>
          <p:nvPr/>
        </p:nvSpPr>
        <p:spPr>
          <a:xfrm>
            <a:off x="609600" y="2000250"/>
            <a:ext cx="10972800" cy="457200"/>
          </a:xfrm>
          <a:prstGeom prst="rect">
            <a:avLst/>
          </a:prstGeom>
          <a:solidFill>
            <a:srgbClr val="0B2E33"/>
          </a:solidFill>
          <a:ln>
            <a:noFill/>
          </a:ln>
        </p:spPr>
      </p:sp>
      <p:sp>
        <p:nvSpPr>
          <p:cNvPr id="8" name="TextBox 8"/>
          <p:cNvSpPr txBox="1"/>
          <p:nvPr/>
        </p:nvSpPr>
        <p:spPr>
          <a:xfrm>
            <a:off x="830961" y="2151221"/>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項目</a:t>
            </a:r>
          </a:p>
        </p:txBody>
      </p:sp>
      <p:sp>
        <p:nvSpPr>
          <p:cNvPr id="9" name="TextBox 9"/>
          <p:cNvSpPr txBox="1"/>
          <p:nvPr/>
        </p:nvSpPr>
        <p:spPr>
          <a:xfrm>
            <a:off x="3078861" y="2151221"/>
            <a:ext cx="483203" cy="278702"/>
          </a:xfrm>
          <a:prstGeom prst="rect">
            <a:avLst/>
          </a:prstGeom>
          <a:noFill/>
          <a:ln>
            <a:noFill/>
          </a:ln>
        </p:spPr>
        <p:txBody>
          <a:bodyPr wrap="none" lIns="0" tIns="0" rIns="0" bIns="0" anchor="t" anchorCtr="0">
            <a:spAutoFit/>
          </a:bodyPr>
          <a:lstStyle/>
          <a:p>
            <a:pPr algn="l"/>
            <a:r>
              <a:rPr lang="en-US" sz="1420" b="1" dirty="0">
                <a:solidFill>
                  <a:srgbClr val="FFFFFF"/>
                </a:solidFill>
                <a:latin typeface="Zen Kaku Gothic New"/>
                <a:ea typeface="Zen Kaku Gothic New"/>
                <a:cs typeface="Zen Kaku Gothic New"/>
              </a:rPr>
              <a:t>Mac</a:t>
            </a:r>
          </a:p>
        </p:txBody>
      </p:sp>
      <p:sp>
        <p:nvSpPr>
          <p:cNvPr id="10" name="TextBox 10"/>
          <p:cNvSpPr txBox="1"/>
          <p:nvPr/>
        </p:nvSpPr>
        <p:spPr>
          <a:xfrm>
            <a:off x="7079361" y="2151221"/>
            <a:ext cx="1013460" cy="278702"/>
          </a:xfrm>
          <a:prstGeom prst="rect">
            <a:avLst/>
          </a:prstGeom>
          <a:noFill/>
          <a:ln>
            <a:noFill/>
          </a:ln>
        </p:spPr>
        <p:txBody>
          <a:bodyPr wrap="none" lIns="0" tIns="0" rIns="0" bIns="0" anchor="t" anchorCtr="0">
            <a:spAutoFit/>
          </a:bodyPr>
          <a:lstStyle/>
          <a:p>
            <a:pPr algn="l"/>
            <a:r>
              <a:rPr lang="en-US" sz="1420" b="1" dirty="0">
                <a:solidFill>
                  <a:srgbClr val="FFFFFF"/>
                </a:solidFill>
                <a:latin typeface="Zen Kaku Gothic New"/>
                <a:ea typeface="Zen Kaku Gothic New"/>
                <a:cs typeface="Zen Kaku Gothic New"/>
              </a:rPr>
              <a:t>Windows</a:t>
            </a:r>
          </a:p>
        </p:txBody>
      </p:sp>
      <p:sp>
        <p:nvSpPr>
          <p:cNvPr id="11" name="Rectangle 11"/>
          <p:cNvSpPr/>
          <p:nvPr/>
        </p:nvSpPr>
        <p:spPr>
          <a:xfrm>
            <a:off x="609600" y="2457450"/>
            <a:ext cx="10972800" cy="609600"/>
          </a:xfrm>
          <a:prstGeom prst="rect">
            <a:avLst/>
          </a:prstGeom>
          <a:solidFill>
            <a:srgbClr val="FFFFFF"/>
          </a:solidFill>
          <a:ln>
            <a:noFill/>
          </a:ln>
        </p:spPr>
      </p:sp>
      <p:sp>
        <p:nvSpPr>
          <p:cNvPr id="12" name="TextBox 12"/>
          <p:cNvSpPr txBox="1"/>
          <p:nvPr/>
        </p:nvSpPr>
        <p:spPr>
          <a:xfrm>
            <a:off x="830961" y="2665571"/>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設定フォルダ</a:t>
            </a:r>
          </a:p>
        </p:txBody>
      </p:sp>
      <p:sp>
        <p:nvSpPr>
          <p:cNvPr id="13" name="TextBox 13"/>
          <p:cNvSpPr txBox="1"/>
          <p:nvPr/>
        </p:nvSpPr>
        <p:spPr>
          <a:xfrm>
            <a:off x="3078861" y="2665571"/>
            <a:ext cx="124963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~/.claude/</a:t>
            </a:r>
          </a:p>
        </p:txBody>
      </p:sp>
      <p:sp>
        <p:nvSpPr>
          <p:cNvPr id="14" name="TextBox 14"/>
          <p:cNvSpPr txBox="1"/>
          <p:nvPr/>
        </p:nvSpPr>
        <p:spPr>
          <a:xfrm>
            <a:off x="7079361" y="2665571"/>
            <a:ext cx="302760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%USERPROFILE%\.claude\</a:t>
            </a:r>
          </a:p>
        </p:txBody>
      </p:sp>
      <p:sp>
        <p:nvSpPr>
          <p:cNvPr id="15" name="Rectangle 15"/>
          <p:cNvSpPr/>
          <p:nvPr/>
        </p:nvSpPr>
        <p:spPr>
          <a:xfrm>
            <a:off x="609600" y="3067050"/>
            <a:ext cx="10972800" cy="609600"/>
          </a:xfrm>
          <a:prstGeom prst="rect">
            <a:avLst/>
          </a:prstGeom>
          <a:solidFill>
            <a:srgbClr val="F7F9FA"/>
          </a:solidFill>
          <a:ln>
            <a:noFill/>
          </a:ln>
        </p:spPr>
      </p:sp>
      <p:sp>
        <p:nvSpPr>
          <p:cNvPr id="16" name="TextBox 16"/>
          <p:cNvSpPr txBox="1"/>
          <p:nvPr/>
        </p:nvSpPr>
        <p:spPr>
          <a:xfrm>
            <a:off x="830961" y="3275171"/>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設定ファイル</a:t>
            </a:r>
          </a:p>
        </p:txBody>
      </p:sp>
      <p:sp>
        <p:nvSpPr>
          <p:cNvPr id="17" name="TextBox 17"/>
          <p:cNvSpPr txBox="1"/>
          <p:nvPr/>
        </p:nvSpPr>
        <p:spPr>
          <a:xfrm>
            <a:off x="3078861" y="3275171"/>
            <a:ext cx="2814161"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~/.claude/settings.json</a:t>
            </a:r>
          </a:p>
        </p:txBody>
      </p:sp>
      <p:sp>
        <p:nvSpPr>
          <p:cNvPr id="18" name="TextBox 18"/>
          <p:cNvSpPr txBox="1"/>
          <p:nvPr/>
        </p:nvSpPr>
        <p:spPr>
          <a:xfrm>
            <a:off x="7079361" y="3275171"/>
            <a:ext cx="457866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%USERPROFILE%\.claude\settings.json</a:t>
            </a:r>
          </a:p>
        </p:txBody>
      </p:sp>
      <p:sp>
        <p:nvSpPr>
          <p:cNvPr id="19" name="Rectangle 19"/>
          <p:cNvSpPr/>
          <p:nvPr/>
        </p:nvSpPr>
        <p:spPr>
          <a:xfrm>
            <a:off x="609600" y="3676650"/>
            <a:ext cx="10972800" cy="609600"/>
          </a:xfrm>
          <a:prstGeom prst="rect">
            <a:avLst/>
          </a:prstGeom>
          <a:solidFill>
            <a:srgbClr val="FFFFFF"/>
          </a:solidFill>
          <a:ln>
            <a:noFill/>
          </a:ln>
        </p:spPr>
      </p:sp>
      <p:sp>
        <p:nvSpPr>
          <p:cNvPr id="20" name="TextBox 20"/>
          <p:cNvSpPr txBox="1"/>
          <p:nvPr/>
        </p:nvSpPr>
        <p:spPr>
          <a:xfrm>
            <a:off x="830961" y="3884771"/>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個人の指示</a:t>
            </a:r>
          </a:p>
        </p:txBody>
      </p:sp>
      <p:sp>
        <p:nvSpPr>
          <p:cNvPr id="21" name="TextBox 21"/>
          <p:cNvSpPr txBox="1"/>
          <p:nvPr/>
        </p:nvSpPr>
        <p:spPr>
          <a:xfrm>
            <a:off x="3078861" y="3884771"/>
            <a:ext cx="2541923"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~/.claude/CLAUDE.md</a:t>
            </a:r>
          </a:p>
        </p:txBody>
      </p:sp>
      <p:sp>
        <p:nvSpPr>
          <p:cNvPr id="22" name="TextBox 22"/>
          <p:cNvSpPr txBox="1"/>
          <p:nvPr/>
        </p:nvSpPr>
        <p:spPr>
          <a:xfrm>
            <a:off x="7079361" y="3884771"/>
            <a:ext cx="4309883"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%USERPROFILE%\.claude\CLAUDE.md</a:t>
            </a:r>
          </a:p>
        </p:txBody>
      </p:sp>
      <p:sp>
        <p:nvSpPr>
          <p:cNvPr id="23" name="Line 23"/>
          <p:cNvSpPr/>
          <p:nvPr/>
        </p:nvSpPr>
        <p:spPr>
          <a:xfrm>
            <a:off x="2857500" y="2457450"/>
            <a:ext cx="9525" cy="1828800"/>
          </a:xfrm>
          <a:custGeom>
            <a:avLst/>
            <a:gdLst/>
            <a:ahLst/>
            <a:cxnLst/>
            <a:rect l="l" t="t" r="r" b="b"/>
            <a:pathLst>
              <a:path w="9525" h="1828800">
                <a:moveTo>
                  <a:pt x="0" y="0"/>
                </a:moveTo>
                <a:lnTo>
                  <a:pt x="0" y="1828800"/>
                </a:lnTo>
              </a:path>
            </a:pathLst>
          </a:custGeom>
          <a:noFill/>
          <a:ln w="9525">
            <a:solidFill>
              <a:srgbClr val="E3E7EA"/>
            </a:solidFill>
          </a:ln>
        </p:spPr>
      </p:sp>
      <p:sp>
        <p:nvSpPr>
          <p:cNvPr id="24" name="Line 24"/>
          <p:cNvSpPr/>
          <p:nvPr/>
        </p:nvSpPr>
        <p:spPr>
          <a:xfrm>
            <a:off x="6858000" y="2457450"/>
            <a:ext cx="9525" cy="1828800"/>
          </a:xfrm>
          <a:custGeom>
            <a:avLst/>
            <a:gdLst/>
            <a:ahLst/>
            <a:cxnLst/>
            <a:rect l="l" t="t" r="r" b="b"/>
            <a:pathLst>
              <a:path w="9525" h="1828800">
                <a:moveTo>
                  <a:pt x="0" y="0"/>
                </a:moveTo>
                <a:lnTo>
                  <a:pt x="0" y="1828800"/>
                </a:lnTo>
              </a:path>
            </a:pathLst>
          </a:custGeom>
          <a:noFill/>
          <a:ln w="9525">
            <a:solidFill>
              <a:srgbClr val="E3E7EA"/>
            </a:solidFill>
          </a:ln>
        </p:spPr>
      </p:sp>
      <p:sp>
        <p:nvSpPr>
          <p:cNvPr id="25" name="Rectangle 25"/>
          <p:cNvSpPr/>
          <p:nvPr/>
        </p:nvSpPr>
        <p:spPr>
          <a:xfrm>
            <a:off x="609600" y="2457450"/>
            <a:ext cx="10972800" cy="1828800"/>
          </a:xfrm>
          <a:prstGeom prst="rect">
            <a:avLst/>
          </a:prstGeom>
          <a:noFill/>
          <a:ln w="9525">
            <a:solidFill>
              <a:srgbClr val="E3E7EA"/>
            </a:solidFill>
          </a:ln>
        </p:spPr>
      </p:sp>
      <p:sp>
        <p:nvSpPr>
          <p:cNvPr id="26" name="Rectangle 26"/>
          <p:cNvSpPr/>
          <p:nvPr/>
        </p:nvSpPr>
        <p:spPr>
          <a:xfrm>
            <a:off x="609600" y="4629150"/>
            <a:ext cx="10972800" cy="1333500"/>
          </a:xfrm>
          <a:prstGeom prst="roundRect">
            <a:avLst>
              <a:gd name="adj" fmla="val 5714"/>
            </a:avLst>
          </a:prstGeom>
          <a:solidFill>
            <a:srgbClr val="EEF6F7"/>
          </a:solidFill>
          <a:ln>
            <a:noFill/>
          </a:ln>
        </p:spPr>
      </p:sp>
      <p:sp>
        <p:nvSpPr>
          <p:cNvPr id="27" name="Rectangle 27"/>
          <p:cNvSpPr/>
          <p:nvPr/>
        </p:nvSpPr>
        <p:spPr>
          <a:xfrm>
            <a:off x="609600" y="4629150"/>
            <a:ext cx="57150" cy="1333500"/>
          </a:xfrm>
          <a:prstGeom prst="roundRect">
            <a:avLst>
              <a:gd name="adj" fmla="val 50000"/>
            </a:avLst>
          </a:prstGeom>
          <a:solidFill>
            <a:srgbClr val="47BCC6"/>
          </a:solidFill>
          <a:ln>
            <a:noFill/>
          </a:ln>
        </p:spPr>
      </p:sp>
      <p:sp>
        <p:nvSpPr>
          <p:cNvPr id="28" name="TextBox 28"/>
          <p:cNvSpPr txBox="1"/>
          <p:nvPr/>
        </p:nvSpPr>
        <p:spPr>
          <a:xfrm>
            <a:off x="868680" y="48482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壊れたときの戻し方</a:t>
            </a:r>
          </a:p>
        </p:txBody>
      </p:sp>
      <p:sp>
        <p:nvSpPr>
          <p:cNvPr id="29" name="TextBox 29"/>
          <p:cNvSpPr txBox="1"/>
          <p:nvPr/>
        </p:nvSpPr>
        <p:spPr>
          <a:xfrm>
            <a:off x="869061" y="5161121"/>
            <a:ext cx="9178147" cy="5835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.bak の名前を settings.json に戻して上書きします。</a:t>
            </a:r>
          </a:p>
          <a:p>
            <a:pPr algn="l">
              <a:lnSpc>
                <a:spcPts val="2400"/>
              </a:lnSpc>
            </a:pPr>
            <a:r>
              <a:rPr lang="zh-CN" sz="1420" dirty="0">
                <a:solidFill>
                  <a:srgbClr val="484848"/>
                </a:solidFill>
                <a:latin typeface="Zen Kaku Gothic New"/>
                <a:ea typeface="Zen Kaku Gothic New"/>
                <a:cs typeface="Zen Kaku Gothic New"/>
              </a:rPr>
              <a:t>研修終了時に戻す手順は、配布物の README.md 末尾にも同じ文言で載せてあります。</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90</a:t>
            </a:r>
          </a:p>
        </p:txBody>
      </p:sp>
    </p:spTree>
  </p:cSld>
  <p:clrMapOvr>
    <a:masterClrMapping/>
  </p:clrMapOvr>
  <p:transition xmlns:p14="http://schemas.microsoft.com/office/powerpoint/2010/main" p14:dur="400">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保存後の確認</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027" y="1294924"/>
            <a:ext cx="1032243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保存したら、</a:t>
            </a:r>
            <a:r>
              <a:rPr lang="zh-CN" sz="2480" b="1" dirty="0">
                <a:solidFill>
                  <a:srgbClr val="264DBF"/>
                </a:solidFill>
                <a:latin typeface="Zen Kaku Gothic New"/>
                <a:ea typeface="Zen Kaku Gothic New"/>
                <a:cs typeface="Zen Kaku Gothic New"/>
              </a:rPr>
              <a:t>エラーが出ていない</a:t>
            </a:r>
            <a:r>
              <a:rPr lang="zh-CN" sz="2480" b="1" dirty="0">
                <a:solidFill>
                  <a:srgbClr val="000000"/>
                </a:solidFill>
                <a:latin typeface="Zen Kaku Gothic New"/>
                <a:ea typeface="Zen Kaku Gothic New"/>
                <a:cs typeface="Zen Kaku Gothic New"/>
              </a:rPr>
              <a:t>ことを確かめます。</a:t>
            </a:r>
          </a:p>
        </p:txBody>
      </p:sp>
      <p:sp>
        <p:nvSpPr>
          <p:cNvPr id="9" name="Rectangle 9"/>
          <p:cNvSpPr/>
          <p:nvPr/>
        </p:nvSpPr>
        <p:spPr>
          <a:xfrm>
            <a:off x="609600" y="1943100"/>
            <a:ext cx="5905500" cy="3238500"/>
          </a:xfrm>
          <a:prstGeom prst="roundRect">
            <a:avLst>
              <a:gd name="adj" fmla="val 2353"/>
            </a:avLst>
          </a:prstGeom>
          <a:solidFill>
            <a:srgbClr val="F2F4F8"/>
          </a:solidFill>
          <a:ln w="14288">
            <a:solidFill>
              <a:srgbClr val="9AA0B4"/>
            </a:solidFill>
            <a:custDash>
              <a:ds d="400000" sp="266666"/>
            </a:custDash>
          </a:ln>
        </p:spPr>
      </p:sp>
      <p:sp>
        <p:nvSpPr>
          <p:cNvPr id="10" name="TextBox 10"/>
          <p:cNvSpPr txBox="1"/>
          <p:nvPr/>
        </p:nvSpPr>
        <p:spPr>
          <a:xfrm>
            <a:off x="2462212" y="3182779"/>
            <a:ext cx="2200275" cy="308039"/>
          </a:xfrm>
          <a:prstGeom prst="rect">
            <a:avLst/>
          </a:prstGeom>
          <a:noFill/>
          <a:ln>
            <a:noFill/>
          </a:ln>
        </p:spPr>
        <p:txBody>
          <a:bodyPr wrap="none" lIns="0" tIns="0" rIns="0" bIns="0" anchor="t" anchorCtr="0">
            <a:spAutoFit/>
          </a:bodyPr>
          <a:lstStyle/>
          <a:p>
            <a:pPr algn="ctr"/>
            <a:r>
              <a:rPr lang="zh-CN" sz="1580" b="1" dirty="0">
                <a:solidFill>
                  <a:srgbClr val="5B6472"/>
                </a:solidFill>
                <a:latin typeface="Zen Kaku Gothic New"/>
                <a:ea typeface="Zen Kaku Gothic New"/>
                <a:cs typeface="Zen Kaku Gothic New"/>
              </a:rPr>
              <a:t>［要挿入：図版］</a:t>
            </a:r>
          </a:p>
        </p:txBody>
      </p:sp>
      <p:sp>
        <p:nvSpPr>
          <p:cNvPr id="11" name="TextBox 11"/>
          <p:cNvSpPr txBox="1"/>
          <p:nvPr/>
        </p:nvSpPr>
        <p:spPr>
          <a:xfrm>
            <a:off x="1255371" y="3579971"/>
            <a:ext cx="4613958" cy="564452"/>
          </a:xfrm>
          <a:prstGeom prst="rect">
            <a:avLst/>
          </a:prstGeom>
          <a:noFill/>
          <a:ln>
            <a:noFill/>
          </a:ln>
        </p:spPr>
        <p:txBody>
          <a:bodyPr wrap="square" lIns="0" tIns="0" rIns="0" bIns="0" anchor="t" anchorCtr="0"/>
          <a:lstStyle/>
          <a:p>
            <a:pPr algn="ctr">
              <a:lnSpc>
                <a:spcPts val="2250"/>
              </a:lnSpc>
            </a:pPr>
            <a:r>
              <a:rPr lang="zh-CN" sz="1420" dirty="0">
                <a:solidFill>
                  <a:srgbClr val="8A8F9C"/>
                </a:solidFill>
                <a:latin typeface="Zen Kaku Gothic New"/>
                <a:ea typeface="Zen Kaku Gothic New"/>
                <a:cs typeface="Zen Kaku Gothic New"/>
              </a:rPr>
              <a:t>settings.json を保存した直後の VSCode。</a:t>
            </a:r>
          </a:p>
          <a:p>
            <a:pPr algn="ctr">
              <a:lnSpc>
                <a:spcPts val="2250"/>
              </a:lnSpc>
            </a:pPr>
            <a:r>
              <a:rPr lang="zh-CN" sz="1420" dirty="0">
                <a:solidFill>
                  <a:srgbClr val="8A8F9C"/>
                </a:solidFill>
                <a:latin typeface="Zen Kaku Gothic New"/>
                <a:ea typeface="Zen Kaku Gothic New"/>
                <a:cs typeface="Zen Kaku Gothic New"/>
              </a:rPr>
              <a:t>エラーが出ていない問題パネルの状態。</a:t>
            </a:r>
          </a:p>
        </p:txBody>
      </p:sp>
      <p:sp>
        <p:nvSpPr>
          <p:cNvPr id="12" name="TextBox 12"/>
          <p:cNvSpPr txBox="1"/>
          <p:nvPr/>
        </p:nvSpPr>
        <p:spPr>
          <a:xfrm>
            <a:off x="6812280" y="212407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どこを見るか</a:t>
            </a:r>
          </a:p>
        </p:txBody>
      </p:sp>
      <p:sp>
        <p:nvSpPr>
          <p:cNvPr id="13" name="TextBox 13"/>
          <p:cNvSpPr txBox="1"/>
          <p:nvPr/>
        </p:nvSpPr>
        <p:spPr>
          <a:xfrm>
            <a:off x="6812661" y="2494121"/>
            <a:ext cx="4484560" cy="926402"/>
          </a:xfrm>
          <a:prstGeom prst="rect">
            <a:avLst/>
          </a:prstGeom>
          <a:noFill/>
          <a:ln>
            <a:noFill/>
          </a:ln>
        </p:spPr>
        <p:txBody>
          <a:bodyPr wrap="square" lIns="0" tIns="0" rIns="0" bIns="0" anchor="t" anchorCtr="0"/>
          <a:lstStyle/>
          <a:p>
            <a:pPr algn="l">
              <a:lnSpc>
                <a:spcPts val="2550"/>
              </a:lnSpc>
            </a:pPr>
            <a:r>
              <a:rPr lang="zh-CN" sz="1420" dirty="0">
                <a:solidFill>
                  <a:srgbClr val="484848"/>
                </a:solidFill>
                <a:latin typeface="Zen Kaku Gothic New"/>
                <a:ea typeface="Zen Kaku Gothic New"/>
                <a:cs typeface="Zen Kaku Gothic New"/>
              </a:rPr>
              <a:t>・エディタに波線が出ていないこと</a:t>
            </a:r>
          </a:p>
          <a:p>
            <a:pPr algn="l">
              <a:lnSpc>
                <a:spcPts val="2550"/>
              </a:lnSpc>
            </a:pPr>
            <a:r>
              <a:rPr lang="zh-CN" sz="1420" dirty="0">
                <a:solidFill>
                  <a:srgbClr val="484848"/>
                </a:solidFill>
                <a:latin typeface="Zen Kaku Gothic New"/>
                <a:ea typeface="Zen Kaku Gothic New"/>
                <a:cs typeface="Zen Kaku Gothic New"/>
              </a:rPr>
              <a:t>・問題パネルにエラーが並んでいないこと</a:t>
            </a:r>
          </a:p>
          <a:p>
            <a:pPr algn="l">
              <a:lnSpc>
                <a:spcPts val="2550"/>
              </a:lnSpc>
            </a:pPr>
            <a:r>
              <a:rPr lang="zh-CN" sz="1420" dirty="0">
                <a:solidFill>
                  <a:srgbClr val="484848"/>
                </a:solidFill>
                <a:latin typeface="Zen Kaku Gothic New"/>
                <a:ea typeface="Zen Kaku Gothic New"/>
                <a:cs typeface="Zen Kaku Gothic New"/>
              </a:rPr>
              <a:t>・壊れやすいのはカンマの位置と閉じ括弧</a:t>
            </a:r>
          </a:p>
        </p:txBody>
      </p:sp>
      <p:sp>
        <p:nvSpPr>
          <p:cNvPr id="14" name="TextBox 14"/>
          <p:cNvSpPr txBox="1"/>
          <p:nvPr/>
        </p:nvSpPr>
        <p:spPr>
          <a:xfrm>
            <a:off x="6812280" y="391477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直らないとき</a:t>
            </a:r>
          </a:p>
        </p:txBody>
      </p:sp>
      <p:sp>
        <p:nvSpPr>
          <p:cNvPr id="15" name="TextBox 15"/>
          <p:cNvSpPr txBox="1"/>
          <p:nvPr/>
        </p:nvSpPr>
        <p:spPr>
          <a:xfrm>
            <a:off x="6812661" y="4284821"/>
            <a:ext cx="3661124"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.bak から上書きで戻し、もう一度</a:t>
            </a:r>
          </a:p>
          <a:p>
            <a:pPr algn="l">
              <a:lnSpc>
                <a:spcPts val="2250"/>
              </a:lnSpc>
            </a:pPr>
            <a:r>
              <a:rPr lang="zh-CN" sz="1420" dirty="0">
                <a:solidFill>
                  <a:srgbClr val="484848"/>
                </a:solidFill>
                <a:latin typeface="Zen Kaku Gothic New"/>
                <a:ea typeface="Zen Kaku Gothic New"/>
                <a:cs typeface="Zen Kaku Gothic New"/>
              </a:rPr>
              <a:t>貼り直します。</a:t>
            </a:r>
          </a:p>
        </p:txBody>
      </p:sp>
      <p:sp>
        <p:nvSpPr>
          <p:cNvPr id="16" name="Rectangle 16"/>
          <p:cNvSpPr/>
          <p:nvPr/>
        </p:nvSpPr>
        <p:spPr>
          <a:xfrm>
            <a:off x="609600" y="5524500"/>
            <a:ext cx="10972800" cy="990600"/>
          </a:xfrm>
          <a:prstGeom prst="roundRect">
            <a:avLst>
              <a:gd name="adj" fmla="val 7692"/>
            </a:avLst>
          </a:prstGeom>
          <a:solidFill>
            <a:srgbClr val="F7F9FA"/>
          </a:solidFill>
          <a:ln>
            <a:noFill/>
          </a:ln>
        </p:spPr>
      </p:sp>
      <p:sp>
        <p:nvSpPr>
          <p:cNvPr id="17" name="Rectangle 17"/>
          <p:cNvSpPr/>
          <p:nvPr/>
        </p:nvSpPr>
        <p:spPr>
          <a:xfrm>
            <a:off x="609600" y="5524500"/>
            <a:ext cx="57150" cy="990600"/>
          </a:xfrm>
          <a:prstGeom prst="roundRect">
            <a:avLst>
              <a:gd name="adj" fmla="val 50000"/>
            </a:avLst>
          </a:prstGeom>
          <a:solidFill>
            <a:srgbClr val="999999"/>
          </a:solidFill>
          <a:ln>
            <a:noFill/>
          </a:ln>
        </p:spPr>
      </p:sp>
      <p:sp>
        <p:nvSpPr>
          <p:cNvPr id="18" name="TextBox 18"/>
          <p:cNvSpPr txBox="1"/>
          <p:nvPr/>
        </p:nvSpPr>
        <p:spPr>
          <a:xfrm>
            <a:off x="868680" y="57435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このあと触るもの</a:t>
            </a:r>
          </a:p>
        </p:txBody>
      </p:sp>
      <p:sp>
        <p:nvSpPr>
          <p:cNvPr id="19" name="TextBox 19"/>
          <p:cNvSpPr txBox="1"/>
          <p:nvPr/>
        </p:nvSpPr>
        <p:spPr>
          <a:xfrm>
            <a:off x="869061" y="6037421"/>
            <a:ext cx="96423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ユーザー設定の CLAUDE.md と settings.json を、ここから続けて書き足していきます。</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91</a:t>
            </a:r>
          </a:p>
        </p:txBody>
      </p:sp>
    </p:spTree>
  </p:cSld>
  <p:clrMapOvr>
    <a:masterClrMapping/>
  </p:clrMapOvr>
  <p:transition xmlns:p14="http://schemas.microsoft.com/office/powerpoint/2010/main" p14:dur="400">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723497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ミニ演習M2 ユーザー設定の CLAUDE.md</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294924"/>
            <a:ext cx="8048449" cy="884110"/>
          </a:xfrm>
          <a:prstGeom prst="rect">
            <a:avLst/>
          </a:prstGeom>
          <a:noFill/>
          <a:ln>
            <a:noFill/>
          </a:ln>
        </p:spPr>
        <p:txBody>
          <a:bodyPr wrap="square" lIns="0" tIns="0" rIns="0" bIns="0" anchor="t" anchorCtr="0"/>
          <a:lstStyle/>
          <a:p>
            <a:pPr algn="l">
              <a:lnSpc>
                <a:spcPts val="3150"/>
              </a:lnSpc>
            </a:pPr>
            <a:r>
              <a:rPr lang="zh-CN" sz="2480" b="1" dirty="0">
                <a:solidFill>
                  <a:srgbClr val="000000"/>
                </a:solidFill>
                <a:latin typeface="Zen Kaku Gothic New"/>
                <a:ea typeface="Zen Kaku Gothic New"/>
                <a:cs typeface="Zen Kaku Gothic New"/>
              </a:rPr>
              <a:t>~/.claude/CLAUDE.md に置いた指示は、</a:t>
            </a:r>
          </a:p>
          <a:p>
            <a:pPr algn="l">
              <a:lnSpc>
                <a:spcPts val="3150"/>
              </a:lnSpc>
            </a:pPr>
            <a:r>
              <a:rPr lang="zh-CN" sz="2480" b="1" dirty="0">
                <a:solidFill>
                  <a:srgbClr val="264DBF"/>
                </a:solidFill>
                <a:latin typeface="Zen Kaku Gothic New"/>
                <a:ea typeface="Zen Kaku Gothic New"/>
                <a:cs typeface="Zen Kaku Gothic New"/>
              </a:rPr>
              <a:t>どのフォルダを開いても</a:t>
            </a:r>
            <a:r>
              <a:rPr lang="zh-CN" sz="2480" b="1" dirty="0">
                <a:solidFill>
                  <a:srgbClr val="000000"/>
                </a:solidFill>
                <a:latin typeface="Zen Kaku Gothic New"/>
                <a:ea typeface="Zen Kaku Gothic New"/>
                <a:cs typeface="Zen Kaku Gothic New"/>
              </a:rPr>
              <a:t>効きます。</a:t>
            </a:r>
          </a:p>
        </p:txBody>
      </p:sp>
      <p:sp>
        <p:nvSpPr>
          <p:cNvPr id="9" name="Rectangle 9"/>
          <p:cNvSpPr/>
          <p:nvPr/>
        </p:nvSpPr>
        <p:spPr>
          <a:xfrm>
            <a:off x="609600" y="2362200"/>
            <a:ext cx="10972800" cy="1676400"/>
          </a:xfrm>
          <a:prstGeom prst="roundRect">
            <a:avLst>
              <a:gd name="adj" fmla="val 5682"/>
            </a:avLst>
          </a:prstGeom>
          <a:solidFill>
            <a:srgbClr val="F7F9FA"/>
          </a:solidFill>
          <a:ln>
            <a:noFill/>
          </a:ln>
        </p:spPr>
      </p:sp>
      <p:sp>
        <p:nvSpPr>
          <p:cNvPr id="10" name="Rectangle 10"/>
          <p:cNvSpPr/>
          <p:nvPr/>
        </p:nvSpPr>
        <p:spPr>
          <a:xfrm>
            <a:off x="609600" y="2362200"/>
            <a:ext cx="57150" cy="1676400"/>
          </a:xfrm>
          <a:prstGeom prst="roundRect">
            <a:avLst>
              <a:gd name="adj" fmla="val 50000"/>
            </a:avLst>
          </a:prstGeom>
          <a:solidFill>
            <a:srgbClr val="47BCC6"/>
          </a:solidFill>
          <a:ln>
            <a:noFill/>
          </a:ln>
        </p:spPr>
      </p:sp>
      <p:sp>
        <p:nvSpPr>
          <p:cNvPr id="11" name="TextBox 11"/>
          <p:cNvSpPr txBox="1"/>
          <p:nvPr/>
        </p:nvSpPr>
        <p:spPr>
          <a:xfrm>
            <a:off x="868299" y="259222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このミニ演習ですること</a:t>
            </a:r>
          </a:p>
        </p:txBody>
      </p:sp>
      <p:sp>
        <p:nvSpPr>
          <p:cNvPr id="12" name="TextBox 12"/>
          <p:cNvSpPr txBox="1"/>
          <p:nvPr/>
        </p:nvSpPr>
        <p:spPr>
          <a:xfrm>
            <a:off x="869061" y="2970371"/>
            <a:ext cx="6660785"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~/.claude/CLAUDE.md の末尾に、指示を1つだけ追記します。</a:t>
            </a:r>
          </a:p>
          <a:p>
            <a:pPr algn="l">
              <a:lnSpc>
                <a:spcPts val="2250"/>
              </a:lnSpc>
            </a:pPr>
            <a:r>
              <a:rPr lang="zh-CN" sz="1420" dirty="0">
                <a:solidFill>
                  <a:srgbClr val="484848"/>
                </a:solidFill>
                <a:latin typeface="Zen Kaku Gothic New"/>
                <a:ea typeface="Zen Kaku Gothic New"/>
                <a:cs typeface="Zen Kaku Gothic New"/>
              </a:rPr>
              <a:t>追記したら新しい会話を始めて、その1行が出るかを見ます。</a:t>
            </a:r>
          </a:p>
          <a:p>
            <a:pPr algn="l">
              <a:lnSpc>
                <a:spcPts val="2250"/>
              </a:lnSpc>
            </a:pPr>
            <a:r>
              <a:rPr lang="zh-CN" sz="1420" dirty="0">
                <a:solidFill>
                  <a:srgbClr val="484848"/>
                </a:solidFill>
                <a:latin typeface="Zen Kaku Gothic New"/>
                <a:ea typeface="Zen Kaku Gothic New"/>
                <a:cs typeface="Zen Kaku Gothic New"/>
              </a:rPr>
              <a:t>開くフォルダに関係なく効き続ける層だと分かれば達成です。</a:t>
            </a:r>
          </a:p>
        </p:txBody>
      </p:sp>
      <p:sp>
        <p:nvSpPr>
          <p:cNvPr id="13" name="TextBox 13"/>
          <p:cNvSpPr txBox="1"/>
          <p:nvPr/>
        </p:nvSpPr>
        <p:spPr>
          <a:xfrm>
            <a:off x="601980" y="4410075"/>
            <a:ext cx="1055370"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触る場所</a:t>
            </a:r>
          </a:p>
        </p:txBody>
      </p:sp>
      <p:sp>
        <p:nvSpPr>
          <p:cNvPr id="14" name="TextBox 14"/>
          <p:cNvSpPr txBox="1"/>
          <p:nvPr/>
        </p:nvSpPr>
        <p:spPr>
          <a:xfrm>
            <a:off x="2374011" y="4418171"/>
            <a:ext cx="866496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~/.claude/CLAUDE.md（Windows は %USERPROFILE%\.claude\CLAUDE.md）</a:t>
            </a:r>
          </a:p>
        </p:txBody>
      </p:sp>
      <p:sp>
        <p:nvSpPr>
          <p:cNvPr id="15" name="TextBox 15"/>
          <p:cNvSpPr txBox="1"/>
          <p:nvPr/>
        </p:nvSpPr>
        <p:spPr>
          <a:xfrm>
            <a:off x="601980" y="4886325"/>
            <a:ext cx="795338"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生成物</a:t>
            </a:r>
          </a:p>
        </p:txBody>
      </p:sp>
      <p:sp>
        <p:nvSpPr>
          <p:cNvPr id="16" name="TextBox 16"/>
          <p:cNvSpPr txBox="1"/>
          <p:nvPr/>
        </p:nvSpPr>
        <p:spPr>
          <a:xfrm>
            <a:off x="2374011" y="4894421"/>
            <a:ext cx="73303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追記した CLAUDE.md 1ファイル。見出し1つと本文3行だけです。</a:t>
            </a:r>
          </a:p>
        </p:txBody>
      </p:sp>
      <p:sp>
        <p:nvSpPr>
          <p:cNvPr id="17" name="TextBox 17"/>
          <p:cNvSpPr txBox="1"/>
          <p:nvPr/>
        </p:nvSpPr>
        <p:spPr>
          <a:xfrm>
            <a:off x="601980" y="5362575"/>
            <a:ext cx="535305"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前提</a:t>
            </a:r>
          </a:p>
        </p:txBody>
      </p:sp>
      <p:sp>
        <p:nvSpPr>
          <p:cNvPr id="18" name="TextBox 18"/>
          <p:cNvSpPr txBox="1"/>
          <p:nvPr/>
        </p:nvSpPr>
        <p:spPr>
          <a:xfrm>
            <a:off x="2374011" y="5370671"/>
            <a:ext cx="613418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settings.json と CLAUDE.md の .bak を取ってあること</a:t>
            </a:r>
          </a:p>
        </p:txBody>
      </p:sp>
      <p:sp>
        <p:nvSpPr>
          <p:cNvPr id="19" name="TextBox 19"/>
          <p:cNvSpPr txBox="1"/>
          <p:nvPr/>
        </p:nvSpPr>
        <p:spPr>
          <a:xfrm>
            <a:off x="602361" y="5942171"/>
            <a:ext cx="929342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逐語の正本は配布物の ミニ演習/ユーザー設定CLAUDE_md/追記する内容.md です。</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92</a:t>
            </a:r>
          </a:p>
        </p:txBody>
      </p:sp>
    </p:spTree>
  </p:cSld>
  <p:clrMapOvr>
    <a:masterClrMapping/>
  </p:clrMapOvr>
  <p:transition xmlns:p14="http://schemas.microsoft.com/office/powerpoint/2010/main" p14:dur="400">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追記する内容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1599" y="1277779"/>
            <a:ext cx="8480060"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見出しを1つ付けて、次の内容をそのまま貼ります。項目は足しません。</a:t>
            </a:r>
          </a:p>
        </p:txBody>
      </p:sp>
      <p:sp>
        <p:nvSpPr>
          <p:cNvPr id="7" name="Rectangle 7"/>
          <p:cNvSpPr/>
          <p:nvPr/>
        </p:nvSpPr>
        <p:spPr>
          <a:xfrm>
            <a:off x="609600" y="1733550"/>
            <a:ext cx="10972800" cy="2647950"/>
          </a:xfrm>
          <a:prstGeom prst="roundRect">
            <a:avLst>
              <a:gd name="adj" fmla="val 2878"/>
            </a:avLst>
          </a:prstGeom>
          <a:solidFill>
            <a:srgbClr val="1E1E1E"/>
          </a:solidFill>
          <a:ln>
            <a:noFill/>
          </a:ln>
        </p:spPr>
      </p:sp>
      <p:sp>
        <p:nvSpPr>
          <p:cNvPr id="8" name="Rectangle 8"/>
          <p:cNvSpPr/>
          <p:nvPr/>
        </p:nvSpPr>
        <p:spPr>
          <a:xfrm>
            <a:off x="609600" y="1733550"/>
            <a:ext cx="10972800" cy="323850"/>
          </a:xfrm>
          <a:prstGeom prst="roundRect">
            <a:avLst>
              <a:gd name="adj" fmla="val 23529"/>
            </a:avLst>
          </a:prstGeom>
          <a:solidFill>
            <a:srgbClr val="2D2D2D"/>
          </a:solidFill>
          <a:ln>
            <a:noFill/>
          </a:ln>
        </p:spPr>
      </p:sp>
      <p:sp>
        <p:nvSpPr>
          <p:cNvPr id="9" name="TextBox 9"/>
          <p:cNvSpPr txBox="1"/>
          <p:nvPr/>
        </p:nvSpPr>
        <p:spPr>
          <a:xfrm>
            <a:off x="830961" y="1808321"/>
            <a:ext cx="5045066" cy="278702"/>
          </a:xfrm>
          <a:prstGeom prst="rect">
            <a:avLst/>
          </a:prstGeom>
          <a:noFill/>
          <a:ln>
            <a:noFill/>
          </a:ln>
        </p:spPr>
        <p:txBody>
          <a:bodyPr wrap="none" lIns="0" tIns="0" rIns="0" bIns="0" anchor="t" anchorCtr="0">
            <a:spAutoFit/>
          </a:bodyPr>
          <a:lstStyle/>
          <a:p>
            <a:pPr algn="l"/>
            <a:r>
              <a:rPr lang="zh-CN" sz="1420" dirty="0">
                <a:solidFill>
                  <a:srgbClr val="C9CFD4"/>
                </a:solidFill>
                <a:latin typeface="Zen Kaku Gothic New"/>
                <a:ea typeface="Zen Kaku Gothic New"/>
                <a:cs typeface="Zen Kaku Gothic New"/>
              </a:rPr>
              <a:t>~/.claude/CLAUDE.md の末尾に追記する内容</a:t>
            </a:r>
          </a:p>
        </p:txBody>
      </p:sp>
      <p:sp>
        <p:nvSpPr>
          <p:cNvPr id="10" name="TextBox 10"/>
          <p:cNvSpPr txBox="1"/>
          <p:nvPr/>
        </p:nvSpPr>
        <p:spPr>
          <a:xfrm>
            <a:off x="831075" y="2287000"/>
            <a:ext cx="2781305" cy="274301"/>
          </a:xfrm>
          <a:prstGeom prst="rect">
            <a:avLst/>
          </a:prstGeom>
          <a:noFill/>
          <a:ln>
            <a:noFill/>
          </a:ln>
        </p:spPr>
        <p:txBody>
          <a:bodyPr wrap="none" lIns="0" tIns="0" rIns="0" bIns="0" anchor="t" anchorCtr="0">
            <a:spAutoFit/>
          </a:bodyPr>
          <a:lstStyle/>
          <a:p>
            <a:pPr algn="l"/>
            <a:r>
              <a:rPr lang="zh-CN" sz="1400" dirty="0">
                <a:solidFill>
                  <a:srgbClr val="9CDCFE"/>
                </a:solidFill>
                <a:latin typeface="Source Code Pro"/>
                <a:ea typeface="Microsoft YaHei"/>
                <a:cs typeface="Source Code Pro"/>
              </a:rPr>
              <a:t>## ツールを使う直前の1行</a:t>
            </a:r>
          </a:p>
        </p:txBody>
      </p:sp>
      <p:sp>
        <p:nvSpPr>
          <p:cNvPr id="11" name="TextBox 11"/>
          <p:cNvSpPr txBox="1"/>
          <p:nvPr/>
        </p:nvSpPr>
        <p:spPr>
          <a:xfrm>
            <a:off x="831075" y="2706100"/>
            <a:ext cx="7782844" cy="541001"/>
          </a:xfrm>
          <a:prstGeom prst="rect">
            <a:avLst/>
          </a:prstGeom>
          <a:noFill/>
          <a:ln>
            <a:noFill/>
          </a:ln>
        </p:spPr>
        <p:txBody>
          <a:bodyPr wrap="square" lIns="0" tIns="0" rIns="0" bIns="0" anchor="t" anchorCtr="0"/>
          <a:lstStyle/>
          <a:p>
            <a:pPr algn="l">
              <a:lnSpc>
                <a:spcPts val="2100"/>
              </a:lnSpc>
            </a:pPr>
            <a:r>
              <a:rPr lang="zh-CN" sz="1400" dirty="0">
                <a:solidFill>
                  <a:srgbClr val="E6E6E6"/>
                </a:solidFill>
                <a:latin typeface="Source Code Pro"/>
                <a:ea typeface="Microsoft YaHei"/>
                <a:cs typeface="Source Code Pro"/>
              </a:rPr>
              <a:t>ファイル編集・コマンド実行・検索のツールを呼ぶ直前に、次の1行だけを</a:t>
            </a:r>
          </a:p>
          <a:p>
            <a:pPr algn="l">
              <a:lnSpc>
                <a:spcPts val="2100"/>
              </a:lnSpc>
            </a:pPr>
            <a:r>
              <a:rPr lang="zh-CN" sz="1400" dirty="0">
                <a:solidFill>
                  <a:srgbClr val="E6E6E6"/>
                </a:solidFill>
                <a:latin typeface="Source Code Pro"/>
                <a:ea typeface="Microsoft YaHei"/>
                <a:cs typeface="Source Code Pro"/>
              </a:rPr>
              <a:t>出力します。前置き・敬語・補足説明は書きません。</a:t>
            </a:r>
          </a:p>
        </p:txBody>
      </p:sp>
      <p:sp>
        <p:nvSpPr>
          <p:cNvPr id="12" name="TextBox 12"/>
          <p:cNvSpPr txBox="1"/>
          <p:nvPr/>
        </p:nvSpPr>
        <p:spPr>
          <a:xfrm>
            <a:off x="831075" y="3391900"/>
            <a:ext cx="2329777" cy="274301"/>
          </a:xfrm>
          <a:prstGeom prst="rect">
            <a:avLst/>
          </a:prstGeom>
          <a:noFill/>
          <a:ln>
            <a:noFill/>
          </a:ln>
        </p:spPr>
        <p:txBody>
          <a:bodyPr wrap="none" lIns="0" tIns="0" rIns="0" bIns="0" anchor="t" anchorCtr="0">
            <a:spAutoFit/>
          </a:bodyPr>
          <a:lstStyle/>
          <a:p>
            <a:pPr algn="l"/>
            <a:r>
              <a:rPr lang="zh-CN" sz="1400" dirty="0">
                <a:solidFill>
                  <a:srgbClr val="A3DDE3"/>
                </a:solidFill>
                <a:latin typeface="Source Code Pro"/>
                <a:ea typeface="Microsoft YaHei"/>
                <a:cs typeface="Source Code Pro"/>
              </a:rPr>
              <a:t>要約：使用するツール</a:t>
            </a:r>
          </a:p>
        </p:txBody>
      </p:sp>
      <p:sp>
        <p:nvSpPr>
          <p:cNvPr id="13" name="TextBox 13"/>
          <p:cNvSpPr txBox="1"/>
          <p:nvPr/>
        </p:nvSpPr>
        <p:spPr>
          <a:xfrm>
            <a:off x="831075" y="3811000"/>
            <a:ext cx="7655490" cy="274301"/>
          </a:xfrm>
          <a:prstGeom prst="rect">
            <a:avLst/>
          </a:prstGeom>
          <a:noFill/>
          <a:ln>
            <a:noFill/>
          </a:ln>
        </p:spPr>
        <p:txBody>
          <a:bodyPr wrap="none" lIns="0" tIns="0" rIns="0" bIns="0" anchor="t" anchorCtr="0">
            <a:spAutoFit/>
          </a:bodyPr>
          <a:lstStyle/>
          <a:p>
            <a:pPr algn="l"/>
            <a:r>
              <a:rPr lang="zh-CN" sz="1400" dirty="0">
                <a:solidFill>
                  <a:srgbClr val="E6E6E6"/>
                </a:solidFill>
                <a:latin typeface="Source Code Pro"/>
                <a:ea typeface="Microsoft YaHei"/>
                <a:cs typeface="Source Code Pro"/>
              </a:rPr>
              <a:t>「使用するツール」の位置には、これから呼ぶツールの名前を書きます。</a:t>
            </a:r>
          </a:p>
        </p:txBody>
      </p:sp>
      <p:sp>
        <p:nvSpPr>
          <p:cNvPr id="14" name="TextBox 14"/>
          <p:cNvSpPr txBox="1"/>
          <p:nvPr/>
        </p:nvSpPr>
        <p:spPr>
          <a:xfrm>
            <a:off x="602361" y="4608671"/>
            <a:ext cx="7543038"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顧客に指定された文言です。項目を足したり順番を変えたりしません。</a:t>
            </a:r>
          </a:p>
          <a:p>
            <a:pPr algn="l">
              <a:lnSpc>
                <a:spcPts val="2250"/>
              </a:lnSpc>
            </a:pPr>
            <a:r>
              <a:rPr lang="zh-CN" sz="1420" dirty="0">
                <a:solidFill>
                  <a:srgbClr val="484848"/>
                </a:solidFill>
                <a:latin typeface="Zen Kaku Gothic New"/>
                <a:ea typeface="Zen Kaku Gothic New"/>
                <a:cs typeface="Zen Kaku Gothic New"/>
              </a:rPr>
              <a:t>コロンは全角です。プロジェクト側（M4）で使う半角の 要約: とは</a:t>
            </a:r>
          </a:p>
          <a:p>
            <a:pPr algn="l">
              <a:lnSpc>
                <a:spcPts val="2250"/>
              </a:lnSpc>
            </a:pPr>
            <a:r>
              <a:rPr lang="zh-CN" sz="1420" dirty="0">
                <a:solidFill>
                  <a:srgbClr val="484848"/>
                </a:solidFill>
                <a:latin typeface="Zen Kaku Gothic New"/>
                <a:ea typeface="Zen Kaku Gothic New"/>
                <a:cs typeface="Zen Kaku Gothic New"/>
              </a:rPr>
              <a:t>別の行として、両方が同時に出ます。</a:t>
            </a:r>
          </a:p>
        </p:txBody>
      </p:sp>
      <p:sp>
        <p:nvSpPr>
          <p:cNvPr id="15" name="TextBox 15"/>
          <p:cNvSpPr txBox="1"/>
          <p:nvPr/>
        </p:nvSpPr>
        <p:spPr>
          <a:xfrm>
            <a:off x="602361" y="5713571"/>
            <a:ext cx="8444293"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逐語の正本: 配布物の ミニ演習/ユーザー設定CLAUDE_md/追記する内容.md</a:t>
            </a:r>
          </a:p>
        </p:txBody>
      </p:sp>
      <p:sp>
        <p:nvSpPr>
          <p:cNvPr id="16" name="TextBox 1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7" name="TextBox 1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93</a:t>
            </a:r>
          </a:p>
        </p:txBody>
      </p:sp>
    </p:spTree>
  </p:cSld>
  <p:clrMapOvr>
    <a:masterClrMapping/>
  </p:clrMapOvr>
  <p:transition xmlns:p14="http://schemas.microsoft.com/office/powerpoint/2010/main" p14:dur="400">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5302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動作確認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43012"/>
            <a:ext cx="11158752"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追記のあと、</a:t>
            </a:r>
            <a:r>
              <a:rPr lang="zh-CN" sz="2250" b="1" dirty="0">
                <a:solidFill>
                  <a:srgbClr val="264DBF"/>
                </a:solidFill>
                <a:latin typeface="Zen Kaku Gothic New"/>
                <a:ea typeface="Zen Kaku Gothic New"/>
                <a:cs typeface="Zen Kaku Gothic New"/>
              </a:rPr>
              <a:t>新しい会話</a:t>
            </a:r>
            <a:r>
              <a:rPr lang="zh-CN" sz="2250" b="1" dirty="0">
                <a:solidFill>
                  <a:srgbClr val="000000"/>
                </a:solidFill>
                <a:latin typeface="Zen Kaku Gothic New"/>
                <a:ea typeface="Zen Kaku Gothic New"/>
                <a:cs typeface="Zen Kaku Gothic New"/>
              </a:rPr>
              <a:t>で読み取りだけの依頼を1つ出します。</a:t>
            </a:r>
          </a:p>
        </p:txBody>
      </p:sp>
      <p:sp>
        <p:nvSpPr>
          <p:cNvPr id="7" name="Ellipse 7"/>
          <p:cNvSpPr/>
          <p:nvPr/>
        </p:nvSpPr>
        <p:spPr>
          <a:xfrm>
            <a:off x="704850" y="1905000"/>
            <a:ext cx="381000" cy="381000"/>
          </a:xfrm>
          <a:prstGeom prst="ellipse">
            <a:avLst/>
          </a:prstGeom>
          <a:solidFill>
            <a:srgbClr val="47BCC6"/>
          </a:solidFill>
          <a:ln>
            <a:noFill/>
          </a:ln>
        </p:spPr>
      </p:sp>
      <p:sp>
        <p:nvSpPr>
          <p:cNvPr id="8" name="TextBox 8"/>
          <p:cNvSpPr txBox="1"/>
          <p:nvPr/>
        </p:nvSpPr>
        <p:spPr>
          <a:xfrm>
            <a:off x="820178" y="2008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306449" y="198262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追記して保存する</a:t>
            </a:r>
          </a:p>
        </p:txBody>
      </p:sp>
      <p:sp>
        <p:nvSpPr>
          <p:cNvPr id="10" name="TextBox 10"/>
          <p:cNvSpPr txBox="1"/>
          <p:nvPr/>
        </p:nvSpPr>
        <p:spPr>
          <a:xfrm>
            <a:off x="1307211" y="2303621"/>
            <a:ext cx="577413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~/.claude/CLAUDE.md の末尾に貼り、保存します。</a:t>
            </a:r>
          </a:p>
        </p:txBody>
      </p:sp>
      <p:sp>
        <p:nvSpPr>
          <p:cNvPr id="11" name="Ellipse 11"/>
          <p:cNvSpPr/>
          <p:nvPr/>
        </p:nvSpPr>
        <p:spPr>
          <a:xfrm>
            <a:off x="704850" y="2857500"/>
            <a:ext cx="381000" cy="381000"/>
          </a:xfrm>
          <a:prstGeom prst="ellipse">
            <a:avLst/>
          </a:prstGeom>
          <a:solidFill>
            <a:srgbClr val="47BCC6"/>
          </a:solidFill>
          <a:ln>
            <a:noFill/>
          </a:ln>
        </p:spPr>
      </p:sp>
      <p:sp>
        <p:nvSpPr>
          <p:cNvPr id="12" name="TextBox 12"/>
          <p:cNvSpPr txBox="1"/>
          <p:nvPr/>
        </p:nvSpPr>
        <p:spPr>
          <a:xfrm>
            <a:off x="820178" y="2960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3" name="TextBox 13"/>
          <p:cNvSpPr txBox="1"/>
          <p:nvPr/>
        </p:nvSpPr>
        <p:spPr>
          <a:xfrm>
            <a:off x="1306449" y="293512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新しい会話を始める</a:t>
            </a:r>
          </a:p>
        </p:txBody>
      </p:sp>
      <p:sp>
        <p:nvSpPr>
          <p:cNvPr id="14" name="TextBox 14"/>
          <p:cNvSpPr txBox="1"/>
          <p:nvPr/>
        </p:nvSpPr>
        <p:spPr>
          <a:xfrm>
            <a:off x="1307211" y="32561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設定ファイルの変更を反映させるためです。</a:t>
            </a:r>
          </a:p>
        </p:txBody>
      </p:sp>
      <p:sp>
        <p:nvSpPr>
          <p:cNvPr id="15" name="Ellipse 15"/>
          <p:cNvSpPr/>
          <p:nvPr/>
        </p:nvSpPr>
        <p:spPr>
          <a:xfrm>
            <a:off x="704850" y="3810000"/>
            <a:ext cx="381000" cy="381000"/>
          </a:xfrm>
          <a:prstGeom prst="ellipse">
            <a:avLst/>
          </a:prstGeom>
          <a:solidFill>
            <a:srgbClr val="47BCC6"/>
          </a:solidFill>
          <a:ln>
            <a:noFill/>
          </a:ln>
        </p:spPr>
      </p:sp>
      <p:sp>
        <p:nvSpPr>
          <p:cNvPr id="16" name="TextBox 16"/>
          <p:cNvSpPr txBox="1"/>
          <p:nvPr/>
        </p:nvSpPr>
        <p:spPr>
          <a:xfrm>
            <a:off x="820178" y="3913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7" name="TextBox 17"/>
          <p:cNvSpPr txBox="1"/>
          <p:nvPr/>
        </p:nvSpPr>
        <p:spPr>
          <a:xfrm>
            <a:off x="1306449" y="3887629"/>
            <a:ext cx="329241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読み取りだけの依頼を出す</a:t>
            </a:r>
          </a:p>
        </p:txBody>
      </p:sp>
      <p:sp>
        <p:nvSpPr>
          <p:cNvPr id="18" name="TextBox 18"/>
          <p:cNvSpPr txBox="1"/>
          <p:nvPr/>
        </p:nvSpPr>
        <p:spPr>
          <a:xfrm>
            <a:off x="1307211" y="4208621"/>
            <a:ext cx="546092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data/work_log.csv の先頭3行を見せてください。</a:t>
            </a:r>
          </a:p>
        </p:txBody>
      </p:sp>
      <p:sp>
        <p:nvSpPr>
          <p:cNvPr id="19" name="Ellipse 19"/>
          <p:cNvSpPr/>
          <p:nvPr/>
        </p:nvSpPr>
        <p:spPr>
          <a:xfrm>
            <a:off x="704850" y="4762500"/>
            <a:ext cx="381000" cy="381000"/>
          </a:xfrm>
          <a:prstGeom prst="ellipse">
            <a:avLst/>
          </a:prstGeom>
          <a:solidFill>
            <a:srgbClr val="47BCC6"/>
          </a:solidFill>
          <a:ln>
            <a:noFill/>
          </a:ln>
        </p:spPr>
      </p:sp>
      <p:sp>
        <p:nvSpPr>
          <p:cNvPr id="20" name="TextBox 20"/>
          <p:cNvSpPr txBox="1"/>
          <p:nvPr/>
        </p:nvSpPr>
        <p:spPr>
          <a:xfrm>
            <a:off x="820178" y="4865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1" name="TextBox 21"/>
          <p:cNvSpPr txBox="1"/>
          <p:nvPr/>
        </p:nvSpPr>
        <p:spPr>
          <a:xfrm>
            <a:off x="1306449" y="4840129"/>
            <a:ext cx="235044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1行が出るかを見る</a:t>
            </a:r>
          </a:p>
        </p:txBody>
      </p:sp>
      <p:sp>
        <p:nvSpPr>
          <p:cNvPr id="22" name="TextBox 22"/>
          <p:cNvSpPr txBox="1"/>
          <p:nvPr/>
        </p:nvSpPr>
        <p:spPr>
          <a:xfrm>
            <a:off x="1307211" y="5161121"/>
            <a:ext cx="640199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ツールを呼ぶ直前に 要約： で始まる1行が出れば成功です。</a:t>
            </a:r>
          </a:p>
        </p:txBody>
      </p:sp>
      <p:sp>
        <p:nvSpPr>
          <p:cNvPr id="23" name="TextBox 23"/>
          <p:cNvSpPr txBox="1"/>
          <p:nvPr/>
        </p:nvSpPr>
        <p:spPr>
          <a:xfrm>
            <a:off x="602361" y="5885021"/>
            <a:ext cx="6566678"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読み込みの確認は /context の Memory files でもできます。</a:t>
            </a:r>
          </a:p>
          <a:p>
            <a:pPr algn="l">
              <a:lnSpc>
                <a:spcPts val="2250"/>
              </a:lnSpc>
            </a:pPr>
            <a:r>
              <a:rPr lang="zh-CN" sz="1420" dirty="0">
                <a:solidFill>
                  <a:srgbClr val="484848"/>
                </a:solidFill>
                <a:latin typeface="Zen Kaku Gothic New"/>
                <a:ea typeface="Zen Kaku Gothic New"/>
                <a:cs typeface="Zen Kaku Gothic New"/>
              </a:rPr>
              <a:t>開けない場合は、1行が出たことをもって確認とします。</a:t>
            </a:r>
          </a:p>
        </p:txBody>
      </p:sp>
      <p:sp>
        <p:nvSpPr>
          <p:cNvPr id="24" name="Rectangle 24"/>
          <p:cNvSpPr/>
          <p:nvPr/>
        </p:nvSpPr>
        <p:spPr>
          <a:xfrm>
            <a:off x="9201150" y="1924050"/>
            <a:ext cx="2190750" cy="4314825"/>
          </a:xfrm>
          <a:prstGeom prst="roundRect">
            <a:avLst>
              <a:gd name="adj" fmla="val 3478"/>
            </a:avLst>
          </a:prstGeom>
          <a:solidFill>
            <a:srgbClr val="000000">
              <a:alpha val="8000"/>
            </a:srgbClr>
          </a:solidFill>
          <a:ln>
            <a:noFill/>
          </a:ln>
        </p:spPr>
      </p:sp>
      <p:pic>
        <p:nvPicPr>
          <p:cNvPr id="25" name="Image 25"/>
          <p:cNvPicPr>
            <a:picLocks noChangeAspect="1"/>
          </p:cNvPicPr>
          <p:nvPr/>
        </p:nvPicPr>
        <p:blipFill>
          <a:blip r:embed="rId2"/>
          <a:stretch>
            <a:fillRect/>
          </a:stretch>
        </p:blipFill>
        <p:spPr>
          <a:xfrm>
            <a:off x="9144000" y="1866900"/>
            <a:ext cx="2190750" cy="4314825"/>
          </a:xfrm>
          <a:prstGeom prst="rect">
            <a:avLst/>
          </a:prstGeom>
        </p:spPr>
      </p:pic>
      <p:sp>
        <p:nvSpPr>
          <p:cNvPr id="26" name="Rectangle 26"/>
          <p:cNvSpPr/>
          <p:nvPr/>
        </p:nvSpPr>
        <p:spPr>
          <a:xfrm>
            <a:off x="9144000" y="1866900"/>
            <a:ext cx="2190750" cy="4314825"/>
          </a:xfrm>
          <a:prstGeom prst="roundRect">
            <a:avLst>
              <a:gd name="adj" fmla="val 3478"/>
            </a:avLst>
          </a:prstGeom>
          <a:noFill/>
          <a:ln w="14288">
            <a:solidFill>
              <a:srgbClr val="E3E7EA"/>
            </a:solidFill>
          </a:ln>
        </p:spPr>
      </p:sp>
      <p:sp>
        <p:nvSpPr>
          <p:cNvPr id="27" name="TextBox 27"/>
          <p:cNvSpPr txBox="1"/>
          <p:nvPr/>
        </p:nvSpPr>
        <p:spPr>
          <a:xfrm>
            <a:off x="9191077" y="6285071"/>
            <a:ext cx="209659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実機のパネル</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94</a:t>
            </a:r>
          </a:p>
        </p:txBody>
      </p:sp>
    </p:spTree>
  </p:cSld>
  <p:clrMapOvr>
    <a:masterClrMapping/>
  </p:clrMapOvr>
  <p:transition xmlns:p14="http://schemas.microsoft.com/office/powerpoint/2010/main" p14:dur="400">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790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CLAUDE.md の届き方</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281112"/>
            <a:ext cx="10729698" cy="821055"/>
          </a:xfrm>
          <a:prstGeom prst="rect">
            <a:avLst/>
          </a:prstGeom>
          <a:noFill/>
          <a:ln>
            <a:noFill/>
          </a:ln>
        </p:spPr>
        <p:txBody>
          <a:bodyPr wrap="square" lIns="0" tIns="0" rIns="0" bIns="0" anchor="t" anchorCtr="0"/>
          <a:lstStyle/>
          <a:p>
            <a:pPr algn="l">
              <a:lnSpc>
                <a:spcPts val="3000"/>
              </a:lnSpc>
            </a:pPr>
            <a:r>
              <a:rPr lang="zh-CN" sz="2250" b="1" dirty="0">
                <a:solidFill>
                  <a:srgbClr val="000000"/>
                </a:solidFill>
                <a:latin typeface="Zen Kaku Gothic New"/>
                <a:ea typeface="Zen Kaku Gothic New"/>
                <a:cs typeface="Zen Kaku Gothic New"/>
              </a:rPr>
              <a:t>CLAUDE.md はシステムプロンプトの一部ではなく、その後に</a:t>
            </a:r>
          </a:p>
          <a:p>
            <a:pPr algn="l">
              <a:lnSpc>
                <a:spcPts val="3000"/>
              </a:lnSpc>
            </a:pPr>
            <a:r>
              <a:rPr lang="zh-CN" sz="2250" b="1" dirty="0">
                <a:solidFill>
                  <a:srgbClr val="264DBF"/>
                </a:solidFill>
                <a:latin typeface="Zen Kaku Gothic New"/>
                <a:ea typeface="Zen Kaku Gothic New"/>
                <a:cs typeface="Zen Kaku Gothic New"/>
              </a:rPr>
              <a:t>ユーザーメッセージ</a:t>
            </a:r>
            <a:r>
              <a:rPr lang="zh-CN" sz="2250" b="1" dirty="0">
                <a:solidFill>
                  <a:srgbClr val="000000"/>
                </a:solidFill>
                <a:latin typeface="Zen Kaku Gothic New"/>
                <a:ea typeface="Zen Kaku Gothic New"/>
                <a:cs typeface="Zen Kaku Gothic New"/>
              </a:rPr>
              <a:t>として届きます。</a:t>
            </a:r>
          </a:p>
        </p:txBody>
      </p:sp>
      <p:sp>
        <p:nvSpPr>
          <p:cNvPr id="9" name="Rectangle 9"/>
          <p:cNvSpPr/>
          <p:nvPr/>
        </p:nvSpPr>
        <p:spPr>
          <a:xfrm>
            <a:off x="609600" y="2209800"/>
            <a:ext cx="2857500" cy="1123950"/>
          </a:xfrm>
          <a:prstGeom prst="roundRect">
            <a:avLst>
              <a:gd name="adj" fmla="val 10169"/>
            </a:avLst>
          </a:prstGeom>
          <a:solidFill>
            <a:srgbClr val="F7F9FA"/>
          </a:solidFill>
          <a:ln w="14288">
            <a:solidFill>
              <a:srgbClr val="A3DDE3"/>
            </a:solidFill>
          </a:ln>
        </p:spPr>
      </p:sp>
      <p:sp>
        <p:nvSpPr>
          <p:cNvPr id="10" name="TextBox 10"/>
          <p:cNvSpPr txBox="1"/>
          <p:nvPr/>
        </p:nvSpPr>
        <p:spPr>
          <a:xfrm>
            <a:off x="830580" y="2447925"/>
            <a:ext cx="257656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1 システムプロンプト</a:t>
            </a:r>
          </a:p>
        </p:txBody>
      </p:sp>
      <p:sp>
        <p:nvSpPr>
          <p:cNvPr id="11" name="TextBox 11"/>
          <p:cNvSpPr txBox="1"/>
          <p:nvPr/>
        </p:nvSpPr>
        <p:spPr>
          <a:xfrm>
            <a:off x="830961" y="2798921"/>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本体が組み立てる</a:t>
            </a:r>
          </a:p>
        </p:txBody>
      </p:sp>
      <p:sp>
        <p:nvSpPr>
          <p:cNvPr id="12" name="Rectangle 12"/>
          <p:cNvSpPr/>
          <p:nvPr/>
        </p:nvSpPr>
        <p:spPr>
          <a:xfrm>
            <a:off x="3962400" y="2209800"/>
            <a:ext cx="2857500" cy="1123950"/>
          </a:xfrm>
          <a:prstGeom prst="roundRect">
            <a:avLst>
              <a:gd name="adj" fmla="val 10169"/>
            </a:avLst>
          </a:prstGeom>
          <a:solidFill>
            <a:srgbClr val="EEF6F7"/>
          </a:solidFill>
          <a:ln w="14288">
            <a:solidFill>
              <a:srgbClr val="47BCC6"/>
            </a:solidFill>
          </a:ln>
        </p:spPr>
      </p:sp>
      <p:sp>
        <p:nvSpPr>
          <p:cNvPr id="13" name="TextBox 13"/>
          <p:cNvSpPr txBox="1"/>
          <p:nvPr/>
        </p:nvSpPr>
        <p:spPr>
          <a:xfrm>
            <a:off x="4183380" y="2447925"/>
            <a:ext cx="1665446"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2 CLAUDE.md</a:t>
            </a:r>
          </a:p>
        </p:txBody>
      </p:sp>
      <p:sp>
        <p:nvSpPr>
          <p:cNvPr id="14" name="TextBox 14"/>
          <p:cNvSpPr txBox="1"/>
          <p:nvPr/>
        </p:nvSpPr>
        <p:spPr>
          <a:xfrm>
            <a:off x="4183761" y="279892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会話開始時に読み込む</a:t>
            </a:r>
          </a:p>
        </p:txBody>
      </p:sp>
      <p:sp>
        <p:nvSpPr>
          <p:cNvPr id="15" name="Rectangle 15"/>
          <p:cNvSpPr/>
          <p:nvPr/>
        </p:nvSpPr>
        <p:spPr>
          <a:xfrm>
            <a:off x="7315200" y="2209800"/>
            <a:ext cx="2857500" cy="1123950"/>
          </a:xfrm>
          <a:prstGeom prst="roundRect">
            <a:avLst>
              <a:gd name="adj" fmla="val 10169"/>
            </a:avLst>
          </a:prstGeom>
          <a:solidFill>
            <a:srgbClr val="47BCC6"/>
          </a:solidFill>
          <a:ln w="14288">
            <a:solidFill>
              <a:srgbClr val="47BCC6"/>
            </a:solidFill>
          </a:ln>
        </p:spPr>
      </p:sp>
      <p:sp>
        <p:nvSpPr>
          <p:cNvPr id="16" name="TextBox 16"/>
          <p:cNvSpPr txBox="1"/>
          <p:nvPr/>
        </p:nvSpPr>
        <p:spPr>
          <a:xfrm>
            <a:off x="7536180" y="2447925"/>
            <a:ext cx="1796463"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3 会話での依頼</a:t>
            </a:r>
          </a:p>
        </p:txBody>
      </p:sp>
      <p:sp>
        <p:nvSpPr>
          <p:cNvPr id="17" name="TextBox 17"/>
          <p:cNvSpPr txBox="1"/>
          <p:nvPr/>
        </p:nvSpPr>
        <p:spPr>
          <a:xfrm>
            <a:off x="7536561" y="2798921"/>
            <a:ext cx="1896618" cy="278702"/>
          </a:xfrm>
          <a:prstGeom prst="rect">
            <a:avLst/>
          </a:prstGeom>
          <a:noFill/>
          <a:ln>
            <a:noFill/>
          </a:ln>
        </p:spPr>
        <p:txBody>
          <a:bodyPr wrap="none" lIns="0" tIns="0" rIns="0" bIns="0" anchor="t" anchorCtr="0">
            <a:spAutoFit/>
          </a:bodyPr>
          <a:lstStyle/>
          <a:p>
            <a:pPr algn="l"/>
            <a:r>
              <a:rPr lang="zh-CN" sz="1420" dirty="0">
                <a:solidFill>
                  <a:srgbClr val="EEF6F7"/>
                </a:solidFill>
                <a:latin typeface="Zen Kaku Gothic New"/>
                <a:ea typeface="Zen Kaku Gothic New"/>
                <a:cs typeface="Zen Kaku Gothic New"/>
              </a:rPr>
              <a:t>その場で書く指示</a:t>
            </a:r>
          </a:p>
        </p:txBody>
      </p:sp>
      <p:sp>
        <p:nvSpPr>
          <p:cNvPr id="18" name="Line 18"/>
          <p:cNvSpPr/>
          <p:nvPr/>
        </p:nvSpPr>
        <p:spPr>
          <a:xfrm>
            <a:off x="3467100" y="2771775"/>
            <a:ext cx="304800" cy="9525"/>
          </a:xfrm>
          <a:custGeom>
            <a:avLst/>
            <a:gdLst/>
            <a:ahLst/>
            <a:cxnLst/>
            <a:rect l="l" t="t" r="r" b="b"/>
            <a:pathLst>
              <a:path w="304800" h="9525">
                <a:moveTo>
                  <a:pt x="0" y="0"/>
                </a:moveTo>
                <a:lnTo>
                  <a:pt x="304800" y="0"/>
                </a:lnTo>
              </a:path>
            </a:pathLst>
          </a:custGeom>
          <a:noFill/>
          <a:ln w="23812">
            <a:solidFill>
              <a:srgbClr val="264DBF"/>
            </a:solidFill>
          </a:ln>
        </p:spPr>
      </p:sp>
      <p:sp>
        <p:nvSpPr>
          <p:cNvPr id="19" name="Polygon 19"/>
          <p:cNvSpPr/>
          <p:nvPr/>
        </p:nvSpPr>
        <p:spPr>
          <a:xfrm>
            <a:off x="3771900" y="2695575"/>
            <a:ext cx="114300" cy="152400"/>
          </a:xfrm>
          <a:custGeom>
            <a:avLst/>
            <a:gdLst/>
            <a:ahLst/>
            <a:cxnLst/>
            <a:rect l="l" t="t" r="r" b="b"/>
            <a:pathLst>
              <a:path w="114300" h="152400">
                <a:moveTo>
                  <a:pt x="0" y="0"/>
                </a:moveTo>
                <a:lnTo>
                  <a:pt x="114300" y="76200"/>
                </a:lnTo>
                <a:lnTo>
                  <a:pt x="0" y="152400"/>
                </a:lnTo>
                <a:close/>
              </a:path>
            </a:pathLst>
          </a:custGeom>
          <a:solidFill>
            <a:srgbClr val="264DBF"/>
          </a:solidFill>
          <a:ln>
            <a:noFill/>
          </a:ln>
        </p:spPr>
      </p:sp>
      <p:sp>
        <p:nvSpPr>
          <p:cNvPr id="20" name="Line 20"/>
          <p:cNvSpPr/>
          <p:nvPr/>
        </p:nvSpPr>
        <p:spPr>
          <a:xfrm>
            <a:off x="6819900" y="2771775"/>
            <a:ext cx="304800" cy="9525"/>
          </a:xfrm>
          <a:custGeom>
            <a:avLst/>
            <a:gdLst/>
            <a:ahLst/>
            <a:cxnLst/>
            <a:rect l="l" t="t" r="r" b="b"/>
            <a:pathLst>
              <a:path w="304800" h="9525">
                <a:moveTo>
                  <a:pt x="0" y="0"/>
                </a:moveTo>
                <a:lnTo>
                  <a:pt x="304800" y="0"/>
                </a:lnTo>
              </a:path>
            </a:pathLst>
          </a:custGeom>
          <a:noFill/>
          <a:ln w="23812">
            <a:solidFill>
              <a:srgbClr val="264DBF"/>
            </a:solidFill>
          </a:ln>
        </p:spPr>
      </p:sp>
      <p:sp>
        <p:nvSpPr>
          <p:cNvPr id="21" name="Polygon 21"/>
          <p:cNvSpPr/>
          <p:nvPr/>
        </p:nvSpPr>
        <p:spPr>
          <a:xfrm>
            <a:off x="7124700" y="2695575"/>
            <a:ext cx="114300" cy="152400"/>
          </a:xfrm>
          <a:custGeom>
            <a:avLst/>
            <a:gdLst/>
            <a:ahLst/>
            <a:cxnLst/>
            <a:rect l="l" t="t" r="r" b="b"/>
            <a:pathLst>
              <a:path w="114300" h="152400">
                <a:moveTo>
                  <a:pt x="0" y="0"/>
                </a:moveTo>
                <a:lnTo>
                  <a:pt x="114300" y="76200"/>
                </a:lnTo>
                <a:lnTo>
                  <a:pt x="0" y="152400"/>
                </a:lnTo>
                <a:close/>
              </a:path>
            </a:pathLst>
          </a:custGeom>
          <a:solidFill>
            <a:srgbClr val="264DBF"/>
          </a:solidFill>
          <a:ln>
            <a:noFill/>
          </a:ln>
        </p:spPr>
      </p:sp>
      <p:sp>
        <p:nvSpPr>
          <p:cNvPr id="22" name="Rectangle 22"/>
          <p:cNvSpPr/>
          <p:nvPr/>
        </p:nvSpPr>
        <p:spPr>
          <a:xfrm>
            <a:off x="609600" y="3543300"/>
            <a:ext cx="10972800" cy="1771650"/>
          </a:xfrm>
          <a:prstGeom prst="roundRect">
            <a:avLst>
              <a:gd name="adj" fmla="val 5376"/>
            </a:avLst>
          </a:prstGeom>
          <a:solidFill>
            <a:srgbClr val="F7F9FA"/>
          </a:solidFill>
          <a:ln>
            <a:noFill/>
          </a:ln>
        </p:spPr>
      </p:sp>
      <p:sp>
        <p:nvSpPr>
          <p:cNvPr id="23" name="Rectangle 23"/>
          <p:cNvSpPr/>
          <p:nvPr/>
        </p:nvSpPr>
        <p:spPr>
          <a:xfrm>
            <a:off x="609600" y="3543300"/>
            <a:ext cx="57150" cy="1771650"/>
          </a:xfrm>
          <a:prstGeom prst="roundRect">
            <a:avLst>
              <a:gd name="adj" fmla="val 50000"/>
            </a:avLst>
          </a:prstGeom>
          <a:solidFill>
            <a:srgbClr val="47BCC6"/>
          </a:solidFill>
          <a:ln>
            <a:noFill/>
          </a:ln>
        </p:spPr>
      </p:sp>
      <p:sp>
        <p:nvSpPr>
          <p:cNvPr id="24" name="TextBox 24"/>
          <p:cNvSpPr txBox="1"/>
          <p:nvPr/>
        </p:nvSpPr>
        <p:spPr>
          <a:xfrm>
            <a:off x="868299" y="373522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覚えておくこと</a:t>
            </a:r>
          </a:p>
        </p:txBody>
      </p:sp>
      <p:sp>
        <p:nvSpPr>
          <p:cNvPr id="25" name="TextBox 25"/>
          <p:cNvSpPr txBox="1"/>
          <p:nvPr/>
        </p:nvSpPr>
        <p:spPr>
          <a:xfrm>
            <a:off x="869061" y="4094321"/>
            <a:ext cx="7543038"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読んで従おうとしますが、厳密な遵守は保証されません。1行が出ない</a:t>
            </a:r>
          </a:p>
          <a:p>
            <a:pPr algn="l">
              <a:lnSpc>
                <a:spcPts val="2250"/>
              </a:lnSpc>
            </a:pPr>
            <a:r>
              <a:rPr lang="zh-CN" sz="1420" dirty="0">
                <a:solidFill>
                  <a:srgbClr val="484848"/>
                </a:solidFill>
                <a:latin typeface="Zen Kaku Gothic New"/>
                <a:ea typeface="Zen Kaku Gothic New"/>
                <a:cs typeface="Zen Kaku Gothic New"/>
              </a:rPr>
              <a:t>回があっても壊れているわけではありません。必ず走らせたいものは、</a:t>
            </a:r>
          </a:p>
          <a:p>
            <a:pPr algn="l">
              <a:lnSpc>
                <a:spcPts val="2250"/>
              </a:lnSpc>
            </a:pPr>
            <a:r>
              <a:rPr lang="zh-CN" sz="1420" dirty="0">
                <a:solidFill>
                  <a:srgbClr val="484848"/>
                </a:solidFill>
                <a:latin typeface="Zen Kaku Gothic New"/>
                <a:ea typeface="Zen Kaku Gothic New"/>
                <a:cs typeface="Zen Kaku Gothic New"/>
              </a:rPr>
              <a:t>フック（M5）で書きます。</a:t>
            </a:r>
          </a:p>
        </p:txBody>
      </p:sp>
      <p:sp>
        <p:nvSpPr>
          <p:cNvPr id="26" name="TextBox 26"/>
          <p:cNvSpPr txBox="1"/>
          <p:nvPr/>
        </p:nvSpPr>
        <p:spPr>
          <a:xfrm>
            <a:off x="602361" y="5504021"/>
            <a:ext cx="568442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https://code.claude.com/docs/en/memory</a:t>
            </a:r>
          </a:p>
        </p:txBody>
      </p:sp>
      <p:sp>
        <p:nvSpPr>
          <p:cNvPr id="27" name="Rectangle 27"/>
          <p:cNvSpPr/>
          <p:nvPr/>
        </p:nvSpPr>
        <p:spPr>
          <a:xfrm>
            <a:off x="609600" y="5848350"/>
            <a:ext cx="10972800" cy="647700"/>
          </a:xfrm>
          <a:prstGeom prst="roundRect">
            <a:avLst>
              <a:gd name="adj" fmla="val 11765"/>
            </a:avLst>
          </a:prstGeom>
          <a:solidFill>
            <a:srgbClr val="EEF6F7"/>
          </a:solidFill>
          <a:ln>
            <a:noFill/>
          </a:ln>
        </p:spPr>
      </p:sp>
      <p:sp>
        <p:nvSpPr>
          <p:cNvPr id="28" name="Rectangle 28"/>
          <p:cNvSpPr/>
          <p:nvPr/>
        </p:nvSpPr>
        <p:spPr>
          <a:xfrm>
            <a:off x="609600" y="5848350"/>
            <a:ext cx="38100" cy="647700"/>
          </a:xfrm>
          <a:prstGeom prst="rect">
            <a:avLst/>
          </a:prstGeom>
          <a:solidFill>
            <a:srgbClr val="264DBF"/>
          </a:solidFill>
          <a:ln>
            <a:noFill/>
          </a:ln>
        </p:spPr>
      </p:sp>
      <p:sp>
        <p:nvSpPr>
          <p:cNvPr id="29" name="TextBox 29"/>
          <p:cNvSpPr txBox="1"/>
          <p:nvPr/>
        </p:nvSpPr>
        <p:spPr>
          <a:xfrm>
            <a:off x="869061" y="6075521"/>
            <a:ext cx="1116615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追加と考察: 「前置き・敬語・補足説明は書きません」の1行を消して、出力の長さが変わるかを見ます。</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95</a:t>
            </a:r>
          </a:p>
        </p:txBody>
      </p:sp>
    </p:spTree>
  </p:cSld>
  <p:clrMapOvr>
    <a:masterClrMapping/>
  </p:clrMapOvr>
  <p:transition xmlns:p14="http://schemas.microsoft.com/office/powerpoint/2010/main" p14:dur="400">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9706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公式ドキュメント How Claude remembers your project</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185862"/>
            <a:ext cx="8486918" cy="821055"/>
          </a:xfrm>
          <a:prstGeom prst="rect">
            <a:avLst/>
          </a:prstGeom>
          <a:noFill/>
          <a:ln>
            <a:noFill/>
          </a:ln>
        </p:spPr>
        <p:txBody>
          <a:bodyPr wrap="square" lIns="0" tIns="0" rIns="0" bIns="0" anchor="t" anchorCtr="0"/>
          <a:lstStyle/>
          <a:p>
            <a:pPr algn="l">
              <a:lnSpc>
                <a:spcPts val="3000"/>
              </a:lnSpc>
            </a:pPr>
            <a:r>
              <a:rPr lang="zh-CN" sz="2250" b="1" dirty="0">
                <a:solidFill>
                  <a:srgbClr val="000000"/>
                </a:solidFill>
                <a:latin typeface="Zen Kaku Gothic New"/>
                <a:ea typeface="Zen Kaku Gothic New"/>
                <a:cs typeface="Zen Kaku Gothic New"/>
              </a:rPr>
              <a:t>記憶の仕組みは、人が書く CLAUDE.md と</a:t>
            </a:r>
          </a:p>
          <a:p>
            <a:pPr algn="l">
              <a:lnSpc>
                <a:spcPts val="3000"/>
              </a:lnSpc>
            </a:pPr>
            <a:r>
              <a:rPr lang="zh-CN" sz="2250" b="1" dirty="0">
                <a:solidFill>
                  <a:srgbClr val="000000"/>
                </a:solidFill>
                <a:latin typeface="Zen Kaku Gothic New"/>
                <a:ea typeface="Zen Kaku Gothic New"/>
                <a:cs typeface="Zen Kaku Gothic New"/>
              </a:rPr>
              <a:t xml:space="preserve">Claude が書き溜める </a:t>
            </a:r>
            <a:r>
              <a:rPr lang="en-US" sz="2250" b="1" dirty="0">
                <a:solidFill>
                  <a:srgbClr val="264DBF"/>
                </a:solidFill>
                <a:latin typeface="Zen Kaku Gothic New"/>
                <a:ea typeface="Zen Kaku Gothic New"/>
                <a:cs typeface="Zen Kaku Gothic New"/>
              </a:rPr>
              <a:t>auto memory</a:t>
            </a:r>
            <a:r>
              <a:rPr lang="zh-CN" sz="2250" b="1" dirty="0">
                <a:solidFill>
                  <a:srgbClr val="000000"/>
                </a:solidFill>
                <a:latin typeface="Zen Kaku Gothic New"/>
                <a:ea typeface="Zen Kaku Gothic New"/>
                <a:cs typeface="Zen Kaku Gothic New"/>
              </a:rPr>
              <a:t xml:space="preserve"> の2つです。</a:t>
            </a:r>
          </a:p>
        </p:txBody>
      </p:sp>
      <p:sp>
        <p:nvSpPr>
          <p:cNvPr id="7" name="TextBox 7"/>
          <p:cNvSpPr txBox="1"/>
          <p:nvPr/>
        </p:nvSpPr>
        <p:spPr>
          <a:xfrm>
            <a:off x="602361" y="1979771"/>
            <a:ext cx="1149553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ファイル種別ごとに分けたいときは .claude/rules/ を使います。どちらも会話の開始時に読み込まれます。</a:t>
            </a:r>
          </a:p>
        </p:txBody>
      </p:sp>
      <p:sp>
        <p:nvSpPr>
          <p:cNvPr id="8" name="Rectangle 8"/>
          <p:cNvSpPr/>
          <p:nvPr/>
        </p:nvSpPr>
        <p:spPr>
          <a:xfrm>
            <a:off x="2914650" y="2457450"/>
            <a:ext cx="6477000" cy="3867150"/>
          </a:xfrm>
          <a:prstGeom prst="roundRect">
            <a:avLst>
              <a:gd name="adj" fmla="val 1970"/>
            </a:avLst>
          </a:prstGeom>
          <a:solidFill>
            <a:srgbClr val="000000">
              <a:alpha val="8000"/>
            </a:srgbClr>
          </a:solidFill>
          <a:ln>
            <a:noFill/>
          </a:ln>
        </p:spPr>
      </p:sp>
      <p:pic>
        <p:nvPicPr>
          <p:cNvPr id="9" name="Image 9"/>
          <p:cNvPicPr>
            <a:picLocks noChangeAspect="1"/>
          </p:cNvPicPr>
          <p:nvPr/>
        </p:nvPicPr>
        <p:blipFill>
          <a:blip r:embed="rId2"/>
          <a:stretch>
            <a:fillRect/>
          </a:stretch>
        </p:blipFill>
        <p:spPr>
          <a:xfrm>
            <a:off x="2857500" y="2400300"/>
            <a:ext cx="6477000" cy="3867150"/>
          </a:xfrm>
          <a:prstGeom prst="rect">
            <a:avLst/>
          </a:prstGeom>
        </p:spPr>
      </p:pic>
      <p:sp>
        <p:nvSpPr>
          <p:cNvPr id="10" name="Rectangle 10"/>
          <p:cNvSpPr/>
          <p:nvPr/>
        </p:nvSpPr>
        <p:spPr>
          <a:xfrm>
            <a:off x="2857500" y="2400300"/>
            <a:ext cx="6477000" cy="3867150"/>
          </a:xfrm>
          <a:prstGeom prst="roundRect">
            <a:avLst>
              <a:gd name="adj" fmla="val 1970"/>
            </a:avLst>
          </a:prstGeom>
          <a:noFill/>
          <a:ln w="14288">
            <a:solidFill>
              <a:srgbClr val="E3E7EA"/>
            </a:solidFill>
          </a:ln>
        </p:spPr>
      </p:sp>
      <p:sp>
        <p:nvSpPr>
          <p:cNvPr id="11" name="TextBox 11"/>
          <p:cNvSpPr txBox="1"/>
          <p:nvPr/>
        </p:nvSpPr>
        <p:spPr>
          <a:xfrm>
            <a:off x="1176540" y="6361271"/>
            <a:ext cx="9838921"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出典: How Claude remembers your project https://code.claude.com/docs/en/memory</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96</a:t>
            </a:r>
          </a:p>
        </p:txBody>
      </p:sp>
    </p:spTree>
  </p:cSld>
  <p:clrMapOvr>
    <a:masterClrMapping/>
  </p:clrMapOvr>
  <p:transition xmlns:p14="http://schemas.microsoft.com/office/powerpoint/2010/main" p14:dur="400">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543193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ミニ演習M3 statusLine の設定</a:t>
            </a:r>
          </a:p>
        </p:txBody>
      </p:sp>
      <p:sp>
        <p:nvSpPr>
          <p:cNvPr id="7" name="Rectangle 7"/>
          <p:cNvSpPr/>
          <p:nvPr/>
        </p:nvSpPr>
        <p:spPr>
          <a:xfrm>
            <a:off x="2000250" y="1028700"/>
            <a:ext cx="9582150" cy="19050"/>
          </a:xfrm>
          <a:prstGeom prst="rect">
            <a:avLst/>
          </a:prstGeom>
          <a:solidFill>
            <a:srgbClr val="2F72DC"/>
          </a:solidFill>
          <a:ln>
            <a:noFill/>
          </a:ln>
        </p:spPr>
      </p:sp>
      <p:sp>
        <p:nvSpPr>
          <p:cNvPr id="8" name="TextBox 8"/>
          <p:cNvSpPr txBox="1"/>
          <p:nvPr/>
        </p:nvSpPr>
        <p:spPr>
          <a:xfrm>
            <a:off x="597027" y="1294924"/>
            <a:ext cx="7319058" cy="884110"/>
          </a:xfrm>
          <a:prstGeom prst="rect">
            <a:avLst/>
          </a:prstGeom>
          <a:noFill/>
          <a:ln>
            <a:noFill/>
          </a:ln>
        </p:spPr>
        <p:txBody>
          <a:bodyPr wrap="square" lIns="0" tIns="0" rIns="0" bIns="0" anchor="t" anchorCtr="0"/>
          <a:lstStyle/>
          <a:p>
            <a:pPr algn="l">
              <a:lnSpc>
                <a:spcPts val="3150"/>
              </a:lnSpc>
            </a:pPr>
            <a:r>
              <a:rPr lang="zh-CN" sz="2480" b="1" dirty="0">
                <a:solidFill>
                  <a:srgbClr val="000000"/>
                </a:solidFill>
                <a:latin typeface="Zen Kaku Gothic New"/>
                <a:ea typeface="Zen Kaku Gothic New"/>
                <a:cs typeface="Zen Kaku Gothic New"/>
              </a:rPr>
              <a:t>statusLine は正しい設定ですが、</a:t>
            </a:r>
          </a:p>
          <a:p>
            <a:pPr algn="l">
              <a:lnSpc>
                <a:spcPts val="3150"/>
              </a:lnSpc>
            </a:pPr>
            <a:r>
              <a:rPr lang="zh-CN" sz="2480" b="1" dirty="0">
                <a:solidFill>
                  <a:srgbClr val="264DBF"/>
                </a:solidFill>
                <a:latin typeface="Zen Kaku Gothic New"/>
                <a:ea typeface="Zen Kaku Gothic New"/>
                <a:cs typeface="Zen Kaku Gothic New"/>
              </a:rPr>
              <a:t>拡張のチャットパネルには出ません。</a:t>
            </a:r>
          </a:p>
        </p:txBody>
      </p:sp>
      <p:sp>
        <p:nvSpPr>
          <p:cNvPr id="9" name="Rectangle 9"/>
          <p:cNvSpPr/>
          <p:nvPr/>
        </p:nvSpPr>
        <p:spPr>
          <a:xfrm>
            <a:off x="609600" y="2362200"/>
            <a:ext cx="10972800" cy="1809750"/>
          </a:xfrm>
          <a:prstGeom prst="roundRect">
            <a:avLst>
              <a:gd name="adj" fmla="val 5263"/>
            </a:avLst>
          </a:prstGeom>
          <a:solidFill>
            <a:srgbClr val="F7F9FA"/>
          </a:solidFill>
          <a:ln>
            <a:noFill/>
          </a:ln>
        </p:spPr>
      </p:sp>
      <p:sp>
        <p:nvSpPr>
          <p:cNvPr id="10" name="Rectangle 10"/>
          <p:cNvSpPr/>
          <p:nvPr/>
        </p:nvSpPr>
        <p:spPr>
          <a:xfrm>
            <a:off x="609600" y="2362200"/>
            <a:ext cx="57150" cy="1809750"/>
          </a:xfrm>
          <a:prstGeom prst="roundRect">
            <a:avLst>
              <a:gd name="adj" fmla="val 50000"/>
            </a:avLst>
          </a:prstGeom>
          <a:solidFill>
            <a:srgbClr val="47BCC6"/>
          </a:solidFill>
          <a:ln>
            <a:noFill/>
          </a:ln>
        </p:spPr>
      </p:sp>
      <p:sp>
        <p:nvSpPr>
          <p:cNvPr id="11" name="TextBox 11"/>
          <p:cNvSpPr txBox="1"/>
          <p:nvPr/>
        </p:nvSpPr>
        <p:spPr>
          <a:xfrm>
            <a:off x="868299" y="25731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先に伝える事実</a:t>
            </a:r>
          </a:p>
        </p:txBody>
      </p:sp>
      <p:sp>
        <p:nvSpPr>
          <p:cNvPr id="12" name="TextBox 12"/>
          <p:cNvSpPr txBox="1"/>
          <p:nvPr/>
        </p:nvSpPr>
        <p:spPr>
          <a:xfrm>
            <a:off x="869061" y="2951321"/>
            <a:ext cx="7472458" cy="11359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拡張本体の画面実装に statusLine の参照は1件もありません。</a:t>
            </a:r>
          </a:p>
          <a:p>
            <a:pPr algn="l">
              <a:lnSpc>
                <a:spcPts val="2250"/>
              </a:lnSpc>
            </a:pPr>
            <a:r>
              <a:rPr lang="zh-CN" sz="1420" dirty="0">
                <a:solidFill>
                  <a:srgbClr val="484848"/>
                </a:solidFill>
                <a:latin typeface="Zen Kaku Gothic New"/>
                <a:ea typeface="Zen Kaku Gothic New"/>
                <a:cs typeface="Zen Kaku Gothic New"/>
              </a:rPr>
              <a:t>設定項目 disableAllHooks の説明が「すべてのフックと statusLine の</a:t>
            </a:r>
          </a:p>
          <a:p>
            <a:pPr algn="l">
              <a:lnSpc>
                <a:spcPts val="2250"/>
              </a:lnSpc>
            </a:pPr>
            <a:r>
              <a:rPr lang="zh-CN" sz="1420" dirty="0">
                <a:solidFill>
                  <a:srgbClr val="484848"/>
                </a:solidFill>
                <a:latin typeface="Zen Kaku Gothic New"/>
                <a:ea typeface="Zen Kaku Gothic New"/>
                <a:cs typeface="Zen Kaku Gothic New"/>
              </a:rPr>
              <a:t>実行を無効化する」となっており、フックと同じ実行系の機能です。</a:t>
            </a:r>
          </a:p>
          <a:p>
            <a:pPr algn="l">
              <a:lnSpc>
                <a:spcPts val="2250"/>
              </a:lnSpc>
            </a:pPr>
            <a:r>
              <a:rPr lang="zh-CN" sz="1420" dirty="0">
                <a:solidFill>
                  <a:srgbClr val="484848"/>
                </a:solidFill>
                <a:latin typeface="Zen Kaku Gothic New"/>
                <a:ea typeface="Zen Kaku Gothic New"/>
                <a:cs typeface="Zen Kaku Gothic New"/>
              </a:rPr>
              <a:t>だから M1（パネルで見る）と M3（設定を書く）を分けています。</a:t>
            </a:r>
          </a:p>
        </p:txBody>
      </p:sp>
      <p:sp>
        <p:nvSpPr>
          <p:cNvPr id="13" name="Rectangle 13"/>
          <p:cNvSpPr/>
          <p:nvPr/>
        </p:nvSpPr>
        <p:spPr>
          <a:xfrm>
            <a:off x="609600" y="4438650"/>
            <a:ext cx="10972800" cy="990600"/>
          </a:xfrm>
          <a:prstGeom prst="roundRect">
            <a:avLst>
              <a:gd name="adj" fmla="val 7692"/>
            </a:avLst>
          </a:prstGeom>
          <a:solidFill>
            <a:srgbClr val="EEF6F7"/>
          </a:solidFill>
          <a:ln>
            <a:noFill/>
          </a:ln>
        </p:spPr>
      </p:sp>
      <p:sp>
        <p:nvSpPr>
          <p:cNvPr id="14" name="Rectangle 14"/>
          <p:cNvSpPr/>
          <p:nvPr/>
        </p:nvSpPr>
        <p:spPr>
          <a:xfrm>
            <a:off x="609600" y="4438650"/>
            <a:ext cx="57150" cy="990600"/>
          </a:xfrm>
          <a:prstGeom prst="roundRect">
            <a:avLst>
              <a:gd name="adj" fmla="val 50000"/>
            </a:avLst>
          </a:prstGeom>
          <a:solidFill>
            <a:srgbClr val="47BCC6"/>
          </a:solidFill>
          <a:ln>
            <a:noFill/>
          </a:ln>
        </p:spPr>
      </p:sp>
      <p:sp>
        <p:nvSpPr>
          <p:cNvPr id="15" name="TextBox 15"/>
          <p:cNvSpPr txBox="1"/>
          <p:nvPr/>
        </p:nvSpPr>
        <p:spPr>
          <a:xfrm>
            <a:off x="868680" y="4638675"/>
            <a:ext cx="2899600"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このミニ演習のOK基準</a:t>
            </a:r>
          </a:p>
        </p:txBody>
      </p:sp>
      <p:sp>
        <p:nvSpPr>
          <p:cNvPr id="16" name="TextBox 16"/>
          <p:cNvSpPr txBox="1"/>
          <p:nvPr/>
        </p:nvSpPr>
        <p:spPr>
          <a:xfrm>
            <a:off x="869061" y="4989671"/>
            <a:ext cx="942517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設定ファイルとスクリプトが正しく書けたことです。パネルでの表示確認は求めません。</a:t>
            </a:r>
          </a:p>
        </p:txBody>
      </p:sp>
      <p:sp>
        <p:nvSpPr>
          <p:cNvPr id="17" name="TextBox 17"/>
          <p:cNvSpPr txBox="1"/>
          <p:nvPr/>
        </p:nvSpPr>
        <p:spPr>
          <a:xfrm>
            <a:off x="602361" y="5713571"/>
            <a:ext cx="6837236" cy="564452"/>
          </a:xfrm>
          <a:prstGeom prst="rect">
            <a:avLst/>
          </a:prstGeom>
          <a:noFill/>
          <a:ln>
            <a:noFill/>
          </a:ln>
        </p:spPr>
        <p:txBody>
          <a:bodyPr wrap="square" lIns="0" tIns="0" rIns="0" bIns="0" anchor="t" anchorCtr="0"/>
          <a:lstStyle/>
          <a:p>
            <a:pPr algn="l">
              <a:lnSpc>
                <a:spcPts val="2250"/>
              </a:lnSpc>
            </a:pPr>
            <a:r>
              <a:rPr lang="zh-CN" sz="1420" dirty="0">
                <a:solidFill>
                  <a:srgbClr val="999999"/>
                </a:solidFill>
                <a:latin typeface="Zen Kaku Gothic New"/>
                <a:ea typeface="Zen Kaku Gothic New"/>
                <a:cs typeface="Zen Kaku Gothic New"/>
              </a:rPr>
              <a:t>出典: https://code.claude.com/docs/en/statusline</a:t>
            </a:r>
          </a:p>
          <a:p>
            <a:pPr algn="l">
              <a:lnSpc>
                <a:spcPts val="2250"/>
              </a:lnSpc>
            </a:pPr>
            <a:r>
              <a:rPr lang="zh-CN" sz="1420" dirty="0">
                <a:solidFill>
                  <a:srgbClr val="999999"/>
                </a:solidFill>
                <a:latin typeface="Zen Kaku Gothic New"/>
                <a:ea typeface="Zen Kaku Gothic New"/>
                <a:cs typeface="Zen Kaku Gothic New"/>
              </a:rPr>
              <a:t>画面実装の確認は、制作時に実機の拡張本体を調べた結果です。</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97</a:t>
            </a:r>
          </a:p>
        </p:txBody>
      </p:sp>
    </p:spTree>
  </p:cSld>
  <p:clrMapOvr>
    <a:masterClrMapping/>
  </p:clrMapOvr>
  <p:transition xmlns:p14="http://schemas.microsoft.com/office/powerpoint/2010/main" p14:dur="400">
    <p:fad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808006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公式ドキュメント Customize your status line</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185862"/>
            <a:ext cx="9774079" cy="821055"/>
          </a:xfrm>
          <a:prstGeom prst="rect">
            <a:avLst/>
          </a:prstGeom>
          <a:noFill/>
          <a:ln>
            <a:noFill/>
          </a:ln>
        </p:spPr>
        <p:txBody>
          <a:bodyPr wrap="square" lIns="0" tIns="0" rIns="0" bIns="0" anchor="t" anchorCtr="0"/>
          <a:lstStyle/>
          <a:p>
            <a:pPr algn="l">
              <a:lnSpc>
                <a:spcPts val="3000"/>
              </a:lnSpc>
            </a:pPr>
            <a:r>
              <a:rPr lang="zh-CN" sz="2250" b="1" dirty="0">
                <a:solidFill>
                  <a:srgbClr val="000000"/>
                </a:solidFill>
                <a:latin typeface="Zen Kaku Gothic New"/>
                <a:ea typeface="Zen Kaku Gothic New"/>
                <a:cs typeface="Zen Kaku Gothic New"/>
              </a:rPr>
              <a:t>公式ページはコンテキスト量・コスト・レート上限を</a:t>
            </a:r>
          </a:p>
          <a:p>
            <a:pPr algn="l">
              <a:lnSpc>
                <a:spcPts val="3000"/>
              </a:lnSpc>
            </a:pPr>
            <a:r>
              <a:rPr lang="zh-CN" sz="2250" b="1" dirty="0">
                <a:solidFill>
                  <a:srgbClr val="000000"/>
                </a:solidFill>
                <a:latin typeface="Zen Kaku Gothic New"/>
                <a:ea typeface="Zen Kaku Gothic New"/>
                <a:cs typeface="Zen Kaku Gothic New"/>
              </a:rPr>
              <a:t>出せると書いていますが、記述は</a:t>
            </a:r>
            <a:r>
              <a:rPr lang="zh-CN" sz="2250" b="1" dirty="0">
                <a:solidFill>
                  <a:srgbClr val="264DBF"/>
                </a:solidFill>
                <a:latin typeface="Zen Kaku Gothic New"/>
                <a:ea typeface="Zen Kaku Gothic New"/>
                <a:cs typeface="Zen Kaku Gothic New"/>
              </a:rPr>
              <a:t>ターミナル前提</a:t>
            </a:r>
            <a:r>
              <a:rPr lang="zh-CN" sz="2250" b="1" dirty="0">
                <a:solidFill>
                  <a:srgbClr val="000000"/>
                </a:solidFill>
                <a:latin typeface="Zen Kaku Gothic New"/>
                <a:ea typeface="Zen Kaku Gothic New"/>
                <a:cs typeface="Zen Kaku Gothic New"/>
              </a:rPr>
              <a:t>です。</a:t>
            </a:r>
          </a:p>
        </p:txBody>
      </p:sp>
      <p:sp>
        <p:nvSpPr>
          <p:cNvPr id="7" name="TextBox 7"/>
          <p:cNvSpPr txBox="1"/>
          <p:nvPr/>
        </p:nvSpPr>
        <p:spPr>
          <a:xfrm>
            <a:off x="602361" y="1979771"/>
            <a:ext cx="82488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拡張のパネルに描画されるという記載は、公式ページのどこにもありません。</a:t>
            </a:r>
          </a:p>
        </p:txBody>
      </p:sp>
      <p:sp>
        <p:nvSpPr>
          <p:cNvPr id="8" name="Rectangle 8"/>
          <p:cNvSpPr/>
          <p:nvPr/>
        </p:nvSpPr>
        <p:spPr>
          <a:xfrm>
            <a:off x="2914650" y="2457450"/>
            <a:ext cx="6477000" cy="3857625"/>
          </a:xfrm>
          <a:prstGeom prst="roundRect">
            <a:avLst>
              <a:gd name="adj" fmla="val 1975"/>
            </a:avLst>
          </a:prstGeom>
          <a:solidFill>
            <a:srgbClr val="000000">
              <a:alpha val="8000"/>
            </a:srgbClr>
          </a:solidFill>
          <a:ln>
            <a:noFill/>
          </a:ln>
        </p:spPr>
      </p:sp>
      <p:pic>
        <p:nvPicPr>
          <p:cNvPr id="9" name="Image 9"/>
          <p:cNvPicPr>
            <a:picLocks noChangeAspect="1"/>
          </p:cNvPicPr>
          <p:nvPr/>
        </p:nvPicPr>
        <p:blipFill>
          <a:blip r:embed="rId2"/>
          <a:stretch>
            <a:fillRect/>
          </a:stretch>
        </p:blipFill>
        <p:spPr>
          <a:xfrm>
            <a:off x="2857500" y="2400300"/>
            <a:ext cx="6477000" cy="3857625"/>
          </a:xfrm>
          <a:prstGeom prst="rect">
            <a:avLst/>
          </a:prstGeom>
        </p:spPr>
      </p:pic>
      <p:sp>
        <p:nvSpPr>
          <p:cNvPr id="10" name="Rectangle 10"/>
          <p:cNvSpPr/>
          <p:nvPr/>
        </p:nvSpPr>
        <p:spPr>
          <a:xfrm>
            <a:off x="2857500" y="2400300"/>
            <a:ext cx="6477000" cy="3857625"/>
          </a:xfrm>
          <a:prstGeom prst="roundRect">
            <a:avLst>
              <a:gd name="adj" fmla="val 1975"/>
            </a:avLst>
          </a:prstGeom>
          <a:noFill/>
          <a:ln w="14288">
            <a:solidFill>
              <a:srgbClr val="E3E7EA"/>
            </a:solidFill>
          </a:ln>
        </p:spPr>
      </p:sp>
      <p:sp>
        <p:nvSpPr>
          <p:cNvPr id="11" name="TextBox 11"/>
          <p:cNvSpPr txBox="1"/>
          <p:nvPr/>
        </p:nvSpPr>
        <p:spPr>
          <a:xfrm>
            <a:off x="1530191" y="6361271"/>
            <a:ext cx="913161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出典: Customize your status line https://code.claude.com/docs/en/statusline</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98</a:t>
            </a:r>
          </a:p>
        </p:txBody>
      </p:sp>
    </p:spTree>
  </p:cSld>
  <p:clrMapOvr>
    <a:masterClrMapping/>
  </p:clrMapOvr>
  <p:transition xmlns:p14="http://schemas.microsoft.com/office/powerpoint/2010/main" p14:dur="400">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9967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statusLine の3層</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43012"/>
            <a:ext cx="1075520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本日手を動かすのは</a:t>
            </a:r>
            <a:r>
              <a:rPr lang="zh-CN" sz="2250" b="1" dirty="0">
                <a:solidFill>
                  <a:srgbClr val="264DBF"/>
                </a:solidFill>
                <a:latin typeface="Zen Kaku Gothic New"/>
                <a:ea typeface="Zen Kaku Gothic New"/>
                <a:cs typeface="Zen Kaku Gothic New"/>
              </a:rPr>
              <a:t>必修B</a:t>
            </a:r>
            <a:r>
              <a:rPr lang="zh-CN" sz="2250" b="1" dirty="0">
                <a:solidFill>
                  <a:srgbClr val="000000"/>
                </a:solidFill>
                <a:latin typeface="Zen Kaku Gothic New"/>
                <a:ea typeface="Zen Kaku Gothic New"/>
                <a:cs typeface="Zen Kaku Gothic New"/>
              </a:rPr>
              <a:t>で、表示の確認は求めません。</a:t>
            </a:r>
          </a:p>
        </p:txBody>
      </p:sp>
      <p:sp>
        <p:nvSpPr>
          <p:cNvPr id="7" name="Rectangle 7"/>
          <p:cNvSpPr/>
          <p:nvPr/>
        </p:nvSpPr>
        <p:spPr>
          <a:xfrm>
            <a:off x="609600" y="1905000"/>
            <a:ext cx="1409700" cy="419100"/>
          </a:xfrm>
          <a:prstGeom prst="rect">
            <a:avLst/>
          </a:prstGeom>
          <a:solidFill>
            <a:srgbClr val="0B2E33"/>
          </a:solidFill>
          <a:ln>
            <a:noFill/>
          </a:ln>
        </p:spPr>
      </p:sp>
      <p:sp>
        <p:nvSpPr>
          <p:cNvPr id="8" name="TextBox 8"/>
          <p:cNvSpPr txBox="1"/>
          <p:nvPr/>
        </p:nvSpPr>
        <p:spPr>
          <a:xfrm>
            <a:off x="1183696" y="2027396"/>
            <a:ext cx="261509"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層</a:t>
            </a:r>
          </a:p>
        </p:txBody>
      </p:sp>
      <p:sp>
        <p:nvSpPr>
          <p:cNvPr id="9" name="Rectangle 9"/>
          <p:cNvSpPr/>
          <p:nvPr/>
        </p:nvSpPr>
        <p:spPr>
          <a:xfrm>
            <a:off x="2038350" y="1905000"/>
            <a:ext cx="3314700" cy="419100"/>
          </a:xfrm>
          <a:prstGeom prst="rect">
            <a:avLst/>
          </a:prstGeom>
          <a:solidFill>
            <a:srgbClr val="0B2E33"/>
          </a:solidFill>
          <a:ln>
            <a:noFill/>
          </a:ln>
        </p:spPr>
      </p:sp>
      <p:sp>
        <p:nvSpPr>
          <p:cNvPr id="10" name="TextBox 10"/>
          <p:cNvSpPr txBox="1"/>
          <p:nvPr/>
        </p:nvSpPr>
        <p:spPr>
          <a:xfrm>
            <a:off x="3194399" y="2027396"/>
            <a:ext cx="1002601"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見るもの</a:t>
            </a:r>
          </a:p>
        </p:txBody>
      </p:sp>
      <p:sp>
        <p:nvSpPr>
          <p:cNvPr id="11" name="Rectangle 11"/>
          <p:cNvSpPr/>
          <p:nvPr/>
        </p:nvSpPr>
        <p:spPr>
          <a:xfrm>
            <a:off x="5372100" y="1905000"/>
            <a:ext cx="2686050" cy="419100"/>
          </a:xfrm>
          <a:prstGeom prst="rect">
            <a:avLst/>
          </a:prstGeom>
          <a:solidFill>
            <a:srgbClr val="0B2E33"/>
          </a:solidFill>
          <a:ln>
            <a:noFill/>
          </a:ln>
        </p:spPr>
      </p:sp>
      <p:sp>
        <p:nvSpPr>
          <p:cNvPr id="12" name="TextBox 12"/>
          <p:cNvSpPr txBox="1"/>
          <p:nvPr/>
        </p:nvSpPr>
        <p:spPr>
          <a:xfrm>
            <a:off x="6460855" y="2027396"/>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操作</a:t>
            </a:r>
          </a:p>
        </p:txBody>
      </p:sp>
      <p:sp>
        <p:nvSpPr>
          <p:cNvPr id="13" name="Rectangle 13"/>
          <p:cNvSpPr/>
          <p:nvPr/>
        </p:nvSpPr>
        <p:spPr>
          <a:xfrm>
            <a:off x="8077200" y="1905000"/>
            <a:ext cx="3486150" cy="419100"/>
          </a:xfrm>
          <a:prstGeom prst="rect">
            <a:avLst/>
          </a:prstGeom>
          <a:solidFill>
            <a:srgbClr val="0B2E33"/>
          </a:solidFill>
          <a:ln>
            <a:noFill/>
          </a:ln>
        </p:spPr>
      </p:sp>
      <p:sp>
        <p:nvSpPr>
          <p:cNvPr id="14" name="TextBox 14"/>
          <p:cNvSpPr txBox="1"/>
          <p:nvPr/>
        </p:nvSpPr>
        <p:spPr>
          <a:xfrm>
            <a:off x="9566005" y="2027396"/>
            <a:ext cx="508540" cy="278702"/>
          </a:xfrm>
          <a:prstGeom prst="rect">
            <a:avLst/>
          </a:prstGeom>
          <a:noFill/>
          <a:ln>
            <a:noFill/>
          </a:ln>
        </p:spPr>
        <p:txBody>
          <a:bodyPr wrap="none" lIns="0" tIns="0" rIns="0" bIns="0" anchor="t" anchorCtr="0">
            <a:spAutoFit/>
          </a:bodyPr>
          <a:lstStyle/>
          <a:p>
            <a:pPr algn="ctr"/>
            <a:r>
              <a:rPr lang="zh-CN" sz="1420" b="1" dirty="0">
                <a:solidFill>
                  <a:srgbClr val="FFFFFF"/>
                </a:solidFill>
                <a:latin typeface="Zen Kaku Gothic New"/>
                <a:ea typeface="Zen Kaku Gothic New"/>
                <a:cs typeface="Zen Kaku Gothic New"/>
              </a:rPr>
              <a:t>扱い</a:t>
            </a:r>
          </a:p>
        </p:txBody>
      </p:sp>
      <p:sp>
        <p:nvSpPr>
          <p:cNvPr id="15" name="Rectangle 15"/>
          <p:cNvSpPr/>
          <p:nvPr/>
        </p:nvSpPr>
        <p:spPr>
          <a:xfrm>
            <a:off x="609600" y="2362200"/>
            <a:ext cx="1409700" cy="1066800"/>
          </a:xfrm>
          <a:prstGeom prst="rect">
            <a:avLst/>
          </a:prstGeom>
          <a:solidFill>
            <a:srgbClr val="A3DDE3"/>
          </a:solidFill>
          <a:ln>
            <a:noFill/>
          </a:ln>
        </p:spPr>
      </p:sp>
      <p:sp>
        <p:nvSpPr>
          <p:cNvPr id="16" name="TextBox 16"/>
          <p:cNvSpPr txBox="1"/>
          <p:nvPr/>
        </p:nvSpPr>
        <p:spPr>
          <a:xfrm>
            <a:off x="949785" y="2790825"/>
            <a:ext cx="729329"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必修A</a:t>
            </a:r>
          </a:p>
        </p:txBody>
      </p:sp>
      <p:sp>
        <p:nvSpPr>
          <p:cNvPr id="17" name="Rectangle 17"/>
          <p:cNvSpPr/>
          <p:nvPr/>
        </p:nvSpPr>
        <p:spPr>
          <a:xfrm>
            <a:off x="2038350" y="2362200"/>
            <a:ext cx="3314700" cy="1066800"/>
          </a:xfrm>
          <a:prstGeom prst="rect">
            <a:avLst/>
          </a:prstGeom>
          <a:solidFill>
            <a:srgbClr val="DCEEF1"/>
          </a:solidFill>
          <a:ln>
            <a:noFill/>
          </a:ln>
        </p:spPr>
      </p:sp>
      <p:sp>
        <p:nvSpPr>
          <p:cNvPr id="18" name="TextBox 18"/>
          <p:cNvSpPr txBox="1"/>
          <p:nvPr/>
        </p:nvSpPr>
        <p:spPr>
          <a:xfrm>
            <a:off x="2394490" y="2665571"/>
            <a:ext cx="2602420" cy="564452"/>
          </a:xfrm>
          <a:prstGeom prst="rect">
            <a:avLst/>
          </a:prstGeom>
          <a:noFill/>
          <a:ln>
            <a:noFill/>
          </a:ln>
        </p:spPr>
        <p:txBody>
          <a:bodyPr wrap="square" lIns="0" tIns="0" rIns="0" bIns="0" anchor="t" anchorCtr="0"/>
          <a:lstStyle/>
          <a:p>
            <a:pPr algn="ctr">
              <a:lnSpc>
                <a:spcPts val="2250"/>
              </a:lnSpc>
            </a:pPr>
            <a:r>
              <a:rPr lang="zh-CN" sz="1420" dirty="0">
                <a:solidFill>
                  <a:srgbClr val="484848"/>
                </a:solidFill>
                <a:latin typeface="Zen Kaku Gothic New"/>
                <a:ea typeface="Zen Kaku Gothic New"/>
                <a:cs typeface="Zen Kaku Gothic New"/>
              </a:rPr>
              <a:t>モデル名・コンテキスト</a:t>
            </a:r>
          </a:p>
          <a:p>
            <a:pPr algn="ctr">
              <a:lnSpc>
                <a:spcPts val="2250"/>
              </a:lnSpc>
            </a:pPr>
            <a:r>
              <a:rPr lang="zh-CN" sz="1420" dirty="0">
                <a:solidFill>
                  <a:srgbClr val="484848"/>
                </a:solidFill>
                <a:latin typeface="Zen Kaku Gothic New"/>
                <a:ea typeface="Zen Kaku Gothic New"/>
                <a:cs typeface="Zen Kaku Gothic New"/>
              </a:rPr>
              <a:t>残量・使用量</a:t>
            </a:r>
          </a:p>
        </p:txBody>
      </p:sp>
      <p:sp>
        <p:nvSpPr>
          <p:cNvPr id="19" name="Rectangle 19"/>
          <p:cNvSpPr/>
          <p:nvPr/>
        </p:nvSpPr>
        <p:spPr>
          <a:xfrm>
            <a:off x="5372100" y="2362200"/>
            <a:ext cx="2686050" cy="1066800"/>
          </a:xfrm>
          <a:prstGeom prst="rect">
            <a:avLst/>
          </a:prstGeom>
          <a:solidFill>
            <a:srgbClr val="DCEEF1"/>
          </a:solidFill>
          <a:ln>
            <a:noFill/>
          </a:ln>
        </p:spPr>
      </p:sp>
      <p:sp>
        <p:nvSpPr>
          <p:cNvPr id="20" name="TextBox 20"/>
          <p:cNvSpPr txBox="1"/>
          <p:nvPr/>
        </p:nvSpPr>
        <p:spPr>
          <a:xfrm>
            <a:off x="6002084" y="2808446"/>
            <a:ext cx="142608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パネルで見る</a:t>
            </a:r>
          </a:p>
        </p:txBody>
      </p:sp>
      <p:sp>
        <p:nvSpPr>
          <p:cNvPr id="21" name="Rectangle 21"/>
          <p:cNvSpPr/>
          <p:nvPr/>
        </p:nvSpPr>
        <p:spPr>
          <a:xfrm>
            <a:off x="8077200" y="2362200"/>
            <a:ext cx="3486150" cy="1066800"/>
          </a:xfrm>
          <a:prstGeom prst="rect">
            <a:avLst/>
          </a:prstGeom>
          <a:solidFill>
            <a:srgbClr val="DCEEF1"/>
          </a:solidFill>
          <a:ln>
            <a:noFill/>
          </a:ln>
        </p:spPr>
      </p:sp>
      <p:sp>
        <p:nvSpPr>
          <p:cNvPr id="22" name="TextBox 22"/>
          <p:cNvSpPr txBox="1"/>
          <p:nvPr/>
        </p:nvSpPr>
        <p:spPr>
          <a:xfrm>
            <a:off x="8976932" y="2808446"/>
            <a:ext cx="1686687"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M1 で確認済み</a:t>
            </a:r>
          </a:p>
        </p:txBody>
      </p:sp>
      <p:sp>
        <p:nvSpPr>
          <p:cNvPr id="23" name="Rectangle 23"/>
          <p:cNvSpPr/>
          <p:nvPr/>
        </p:nvSpPr>
        <p:spPr>
          <a:xfrm>
            <a:off x="609600" y="3467100"/>
            <a:ext cx="1409700" cy="1066800"/>
          </a:xfrm>
          <a:prstGeom prst="rect">
            <a:avLst/>
          </a:prstGeom>
          <a:solidFill>
            <a:srgbClr val="2E9AA4"/>
          </a:solidFill>
          <a:ln>
            <a:noFill/>
          </a:ln>
        </p:spPr>
      </p:sp>
      <p:sp>
        <p:nvSpPr>
          <p:cNvPr id="24" name="TextBox 24"/>
          <p:cNvSpPr txBox="1"/>
          <p:nvPr/>
        </p:nvSpPr>
        <p:spPr>
          <a:xfrm>
            <a:off x="949785" y="3895725"/>
            <a:ext cx="729329"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必修B</a:t>
            </a:r>
          </a:p>
        </p:txBody>
      </p:sp>
      <p:sp>
        <p:nvSpPr>
          <p:cNvPr id="25" name="Rectangle 25"/>
          <p:cNvSpPr/>
          <p:nvPr/>
        </p:nvSpPr>
        <p:spPr>
          <a:xfrm>
            <a:off x="2038350" y="3467100"/>
            <a:ext cx="3314700" cy="1066800"/>
          </a:xfrm>
          <a:prstGeom prst="rect">
            <a:avLst/>
          </a:prstGeom>
          <a:solidFill>
            <a:srgbClr val="47BCC6"/>
          </a:solidFill>
          <a:ln>
            <a:noFill/>
          </a:ln>
        </p:spPr>
      </p:sp>
      <p:sp>
        <p:nvSpPr>
          <p:cNvPr id="26" name="TextBox 26"/>
          <p:cNvSpPr txBox="1"/>
          <p:nvPr/>
        </p:nvSpPr>
        <p:spPr>
          <a:xfrm>
            <a:off x="2823853" y="3770471"/>
            <a:ext cx="1743694" cy="564452"/>
          </a:xfrm>
          <a:prstGeom prst="rect">
            <a:avLst/>
          </a:prstGeom>
          <a:noFill/>
          <a:ln>
            <a:noFill/>
          </a:ln>
        </p:spPr>
        <p:txBody>
          <a:bodyPr wrap="square" lIns="0" tIns="0" rIns="0" bIns="0" anchor="t" anchorCtr="0"/>
          <a:lstStyle/>
          <a:p>
            <a:pPr algn="ctr">
              <a:lnSpc>
                <a:spcPts val="2250"/>
              </a:lnSpc>
            </a:pPr>
            <a:r>
              <a:rPr lang="zh-CN" sz="1420" b="1" dirty="0">
                <a:solidFill>
                  <a:srgbClr val="FFFFFF"/>
                </a:solidFill>
                <a:latin typeface="Zen Kaku Gothic New"/>
                <a:ea typeface="Zen Kaku Gothic New"/>
                <a:cs typeface="Zen Kaku Gothic New"/>
              </a:rPr>
              <a:t>設定ファイルと</a:t>
            </a:r>
          </a:p>
          <a:p>
            <a:pPr algn="ctr">
              <a:lnSpc>
                <a:spcPts val="2250"/>
              </a:lnSpc>
            </a:pPr>
            <a:r>
              <a:rPr lang="zh-CN" sz="1420" b="1" dirty="0">
                <a:solidFill>
                  <a:srgbClr val="FFFFFF"/>
                </a:solidFill>
                <a:latin typeface="Zen Kaku Gothic New"/>
                <a:ea typeface="Zen Kaku Gothic New"/>
                <a:cs typeface="Zen Kaku Gothic New"/>
              </a:rPr>
              <a:t>スクリプト</a:t>
            </a:r>
          </a:p>
        </p:txBody>
      </p:sp>
      <p:sp>
        <p:nvSpPr>
          <p:cNvPr id="27" name="Rectangle 27"/>
          <p:cNvSpPr/>
          <p:nvPr/>
        </p:nvSpPr>
        <p:spPr>
          <a:xfrm>
            <a:off x="5372100" y="3467100"/>
            <a:ext cx="2686050" cy="1066800"/>
          </a:xfrm>
          <a:prstGeom prst="rect">
            <a:avLst/>
          </a:prstGeom>
          <a:solidFill>
            <a:srgbClr val="47BCC6"/>
          </a:solidFill>
          <a:ln>
            <a:noFill/>
          </a:ln>
        </p:spPr>
      </p:sp>
      <p:sp>
        <p:nvSpPr>
          <p:cNvPr id="28" name="TextBox 28"/>
          <p:cNvSpPr txBox="1"/>
          <p:nvPr/>
        </p:nvSpPr>
        <p:spPr>
          <a:xfrm>
            <a:off x="5898860" y="3770471"/>
            <a:ext cx="1632530" cy="564452"/>
          </a:xfrm>
          <a:prstGeom prst="rect">
            <a:avLst/>
          </a:prstGeom>
          <a:noFill/>
          <a:ln>
            <a:noFill/>
          </a:ln>
        </p:spPr>
        <p:txBody>
          <a:bodyPr wrap="square" lIns="0" tIns="0" rIns="0" bIns="0" anchor="t" anchorCtr="0"/>
          <a:lstStyle/>
          <a:p>
            <a:pPr algn="ctr">
              <a:lnSpc>
                <a:spcPts val="2250"/>
              </a:lnSpc>
            </a:pPr>
            <a:r>
              <a:rPr lang="zh-CN" sz="1420" b="1" dirty="0">
                <a:solidFill>
                  <a:srgbClr val="FFFFFF"/>
                </a:solidFill>
                <a:latin typeface="Zen Kaku Gothic New"/>
                <a:ea typeface="Zen Kaku Gothic New"/>
                <a:cs typeface="Zen Kaku Gothic New"/>
              </a:rPr>
              <a:t>~/.claude/ に</a:t>
            </a:r>
          </a:p>
          <a:p>
            <a:pPr algn="ctr">
              <a:lnSpc>
                <a:spcPts val="2250"/>
              </a:lnSpc>
            </a:pPr>
            <a:r>
              <a:rPr lang="zh-CN" sz="1420" b="1" dirty="0">
                <a:solidFill>
                  <a:srgbClr val="FFFFFF"/>
                </a:solidFill>
                <a:latin typeface="Zen Kaku Gothic New"/>
                <a:ea typeface="Zen Kaku Gothic New"/>
                <a:cs typeface="Zen Kaku Gothic New"/>
              </a:rPr>
              <a:t>2つ書く</a:t>
            </a:r>
          </a:p>
        </p:txBody>
      </p:sp>
      <p:sp>
        <p:nvSpPr>
          <p:cNvPr id="29" name="Rectangle 29"/>
          <p:cNvSpPr/>
          <p:nvPr/>
        </p:nvSpPr>
        <p:spPr>
          <a:xfrm>
            <a:off x="8077200" y="3467100"/>
            <a:ext cx="3486150" cy="1066800"/>
          </a:xfrm>
          <a:prstGeom prst="rect">
            <a:avLst/>
          </a:prstGeom>
          <a:solidFill>
            <a:srgbClr val="47BCC6"/>
          </a:solidFill>
          <a:ln>
            <a:noFill/>
          </a:ln>
        </p:spPr>
      </p:sp>
      <p:sp>
        <p:nvSpPr>
          <p:cNvPr id="30" name="TextBox 30"/>
          <p:cNvSpPr txBox="1"/>
          <p:nvPr/>
        </p:nvSpPr>
        <p:spPr>
          <a:xfrm>
            <a:off x="8701397" y="3770471"/>
            <a:ext cx="2237756" cy="564452"/>
          </a:xfrm>
          <a:prstGeom prst="rect">
            <a:avLst/>
          </a:prstGeom>
          <a:noFill/>
          <a:ln>
            <a:noFill/>
          </a:ln>
        </p:spPr>
        <p:txBody>
          <a:bodyPr wrap="square" lIns="0" tIns="0" rIns="0" bIns="0" anchor="t" anchorCtr="0"/>
          <a:lstStyle/>
          <a:p>
            <a:pPr algn="ctr">
              <a:lnSpc>
                <a:spcPts val="2250"/>
              </a:lnSpc>
            </a:pPr>
            <a:r>
              <a:rPr lang="zh-CN" sz="1420" b="1" dirty="0">
                <a:solidFill>
                  <a:srgbClr val="FFFFFF"/>
                </a:solidFill>
                <a:latin typeface="Zen Kaku Gothic New"/>
                <a:ea typeface="Zen Kaku Gothic New"/>
                <a:cs typeface="Zen Kaku Gothic New"/>
              </a:rPr>
              <a:t>本演習。表示確認は</a:t>
            </a:r>
          </a:p>
          <a:p>
            <a:pPr algn="ctr">
              <a:lnSpc>
                <a:spcPts val="2250"/>
              </a:lnSpc>
            </a:pPr>
            <a:r>
              <a:rPr lang="zh-CN" sz="1420" b="1" dirty="0">
                <a:solidFill>
                  <a:srgbClr val="FFFFFF"/>
                </a:solidFill>
                <a:latin typeface="Zen Kaku Gothic New"/>
                <a:ea typeface="Zen Kaku Gothic New"/>
                <a:cs typeface="Zen Kaku Gothic New"/>
              </a:rPr>
              <a:t>求めません</a:t>
            </a:r>
          </a:p>
        </p:txBody>
      </p:sp>
      <p:sp>
        <p:nvSpPr>
          <p:cNvPr id="31" name="Rectangle 31"/>
          <p:cNvSpPr/>
          <p:nvPr/>
        </p:nvSpPr>
        <p:spPr>
          <a:xfrm>
            <a:off x="609600" y="4572000"/>
            <a:ext cx="1409700" cy="1066800"/>
          </a:xfrm>
          <a:prstGeom prst="rect">
            <a:avLst/>
          </a:prstGeom>
          <a:solidFill>
            <a:srgbClr val="DCEEF1"/>
          </a:solidFill>
          <a:ln>
            <a:noFill/>
          </a:ln>
        </p:spPr>
      </p:sp>
      <p:sp>
        <p:nvSpPr>
          <p:cNvPr id="32" name="TextBox 32"/>
          <p:cNvSpPr txBox="1"/>
          <p:nvPr/>
        </p:nvSpPr>
        <p:spPr>
          <a:xfrm>
            <a:off x="949785" y="5000625"/>
            <a:ext cx="729329"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任意C</a:t>
            </a:r>
          </a:p>
        </p:txBody>
      </p:sp>
      <p:sp>
        <p:nvSpPr>
          <p:cNvPr id="33" name="Rectangle 33"/>
          <p:cNvSpPr/>
          <p:nvPr/>
        </p:nvSpPr>
        <p:spPr>
          <a:xfrm>
            <a:off x="2038350" y="4572000"/>
            <a:ext cx="3314700" cy="1066800"/>
          </a:xfrm>
          <a:prstGeom prst="rect">
            <a:avLst/>
          </a:prstGeom>
          <a:solidFill>
            <a:srgbClr val="F7F9FA"/>
          </a:solidFill>
          <a:ln>
            <a:noFill/>
          </a:ln>
        </p:spPr>
      </p:sp>
      <p:sp>
        <p:nvSpPr>
          <p:cNvPr id="34" name="TextBox 34"/>
          <p:cNvSpPr txBox="1"/>
          <p:nvPr/>
        </p:nvSpPr>
        <p:spPr>
          <a:xfrm>
            <a:off x="2674956" y="5018246"/>
            <a:ext cx="204148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statusLine の表示</a:t>
            </a:r>
          </a:p>
        </p:txBody>
      </p:sp>
      <p:sp>
        <p:nvSpPr>
          <p:cNvPr id="35" name="Rectangle 35"/>
          <p:cNvSpPr/>
          <p:nvPr/>
        </p:nvSpPr>
        <p:spPr>
          <a:xfrm>
            <a:off x="5372100" y="4572000"/>
            <a:ext cx="2686050" cy="1066800"/>
          </a:xfrm>
          <a:prstGeom prst="rect">
            <a:avLst/>
          </a:prstGeom>
          <a:solidFill>
            <a:srgbClr val="F7F9FA"/>
          </a:solidFill>
          <a:ln>
            <a:noFill/>
          </a:ln>
        </p:spPr>
      </p:sp>
      <p:sp>
        <p:nvSpPr>
          <p:cNvPr id="36" name="TextBox 36"/>
          <p:cNvSpPr txBox="1"/>
          <p:nvPr/>
        </p:nvSpPr>
        <p:spPr>
          <a:xfrm>
            <a:off x="5649182" y="4875371"/>
            <a:ext cx="2131886" cy="564452"/>
          </a:xfrm>
          <a:prstGeom prst="rect">
            <a:avLst/>
          </a:prstGeom>
          <a:noFill/>
          <a:ln>
            <a:noFill/>
          </a:ln>
        </p:spPr>
        <p:txBody>
          <a:bodyPr wrap="square" lIns="0" tIns="0" rIns="0" bIns="0" anchor="t" anchorCtr="0"/>
          <a:lstStyle/>
          <a:p>
            <a:pPr algn="ctr">
              <a:lnSpc>
                <a:spcPts val="2250"/>
              </a:lnSpc>
            </a:pPr>
            <a:r>
              <a:rPr lang="zh-CN" sz="1420" dirty="0">
                <a:solidFill>
                  <a:srgbClr val="484848"/>
                </a:solidFill>
                <a:latin typeface="Zen Kaku Gothic New"/>
                <a:ea typeface="Zen Kaku Gothic New"/>
                <a:cs typeface="Zen Kaku Gothic New"/>
              </a:rPr>
              <a:t>ターミナルモードに</a:t>
            </a:r>
          </a:p>
          <a:p>
            <a:pPr algn="ctr">
              <a:lnSpc>
                <a:spcPts val="2250"/>
              </a:lnSpc>
            </a:pPr>
            <a:r>
              <a:rPr lang="zh-CN" sz="1420" dirty="0">
                <a:solidFill>
                  <a:srgbClr val="484848"/>
                </a:solidFill>
                <a:latin typeface="Zen Kaku Gothic New"/>
                <a:ea typeface="Zen Kaku Gothic New"/>
                <a:cs typeface="Zen Kaku Gothic New"/>
              </a:rPr>
              <a:t>切り替える</a:t>
            </a:r>
          </a:p>
        </p:txBody>
      </p:sp>
      <p:sp>
        <p:nvSpPr>
          <p:cNvPr id="37" name="Rectangle 37"/>
          <p:cNvSpPr/>
          <p:nvPr/>
        </p:nvSpPr>
        <p:spPr>
          <a:xfrm>
            <a:off x="8077200" y="4572000"/>
            <a:ext cx="3486150" cy="1066800"/>
          </a:xfrm>
          <a:prstGeom prst="rect">
            <a:avLst/>
          </a:prstGeom>
          <a:solidFill>
            <a:srgbClr val="F7F9FA"/>
          </a:solidFill>
          <a:ln>
            <a:noFill/>
          </a:ln>
        </p:spPr>
      </p:sp>
      <p:sp>
        <p:nvSpPr>
          <p:cNvPr id="38" name="TextBox 38"/>
          <p:cNvSpPr txBox="1"/>
          <p:nvPr/>
        </p:nvSpPr>
        <p:spPr>
          <a:xfrm>
            <a:off x="8519065" y="5018246"/>
            <a:ext cx="260242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任意。切り替えた人だけ</a:t>
            </a:r>
          </a:p>
        </p:txBody>
      </p:sp>
      <p:sp>
        <p:nvSpPr>
          <p:cNvPr id="39" name="TextBox 39"/>
          <p:cNvSpPr txBox="1"/>
          <p:nvPr/>
        </p:nvSpPr>
        <p:spPr>
          <a:xfrm>
            <a:off x="602361" y="5904071"/>
            <a:ext cx="1004773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必修A は M1 で確認済みです。任意C は必修ではなく、切り替えた人だけ表示を見ます。</a:t>
            </a:r>
          </a:p>
        </p:txBody>
      </p:sp>
      <p:sp>
        <p:nvSpPr>
          <p:cNvPr id="40" name="TextBox 4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1" name="TextBox 4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99</a:t>
            </a:r>
          </a:p>
        </p:txBody>
      </p:sp>
    </p:spTree>
  </p:cSld>
  <p:clrMapOvr>
    <a:masterClrMapping/>
  </p:clrMapOvr>
  <p:transition xmlns:p14="http://schemas.microsoft.com/office/powerpoint/2010/main" p14:dur="400">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Office PowerPoint</Application>
  <PresentationFormat>On-screen Show (16:9)</PresentationFormat>
  <Paragraphs>0</Paragraphs>
  <Slides>222</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dc:language/>
  <cp:lastModifiedBy/>
  <cp:revision>1</cp:revision>
  <dcterms:created xsi:type="dcterms:W3CDTF">2026-07-30T22:17:30Z</dcterms:created>
  <dcterms:modified xsi:type="dcterms:W3CDTF">2026-07-30T22:17:30Z</dcterms:modified>
  <cp:category/>
  <cp:contentStatus/>
</cp:coreProperties>
</file>